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71" r:id="rId5"/>
    <p:sldId id="258" r:id="rId6"/>
    <p:sldId id="272" r:id="rId7"/>
    <p:sldId id="263" r:id="rId8"/>
    <p:sldId id="259" r:id="rId9"/>
    <p:sldId id="260" r:id="rId10"/>
    <p:sldId id="261" r:id="rId11"/>
    <p:sldId id="269"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2" autoAdjust="0"/>
    <p:restoredTop sz="94660"/>
  </p:normalViewPr>
  <p:slideViewPr>
    <p:cSldViewPr snapToGrid="0">
      <p:cViewPr varScale="1">
        <p:scale>
          <a:sx n="68" d="100"/>
          <a:sy n="68" d="100"/>
        </p:scale>
        <p:origin x="42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rla A. Kenny" userId="63328da1-d3b5-4e4c-9f99-22555ea69e21" providerId="ADAL" clId="{CEE0608D-9F9D-4E0E-B6E6-41E81A5D3D2D}"/>
    <pc:docChg chg="modSld">
      <pc:chgData name="Orla A. Kenny" userId="63328da1-d3b5-4e4c-9f99-22555ea69e21" providerId="ADAL" clId="{CEE0608D-9F9D-4E0E-B6E6-41E81A5D3D2D}" dt="2024-01-31T10:59:01.825" v="10" actId="20577"/>
      <pc:docMkLst>
        <pc:docMk/>
      </pc:docMkLst>
      <pc:sldChg chg="modSp">
        <pc:chgData name="Orla A. Kenny" userId="63328da1-d3b5-4e4c-9f99-22555ea69e21" providerId="ADAL" clId="{CEE0608D-9F9D-4E0E-B6E6-41E81A5D3D2D}" dt="2024-01-31T10:59:01.825" v="10" actId="20577"/>
        <pc:sldMkLst>
          <pc:docMk/>
          <pc:sldMk cId="821955679" sldId="271"/>
        </pc:sldMkLst>
        <pc:spChg chg="mod">
          <ac:chgData name="Orla A. Kenny" userId="63328da1-d3b5-4e4c-9f99-22555ea69e21" providerId="ADAL" clId="{CEE0608D-9F9D-4E0E-B6E6-41E81A5D3D2D}" dt="2024-01-31T10:59:01.825" v="10" actId="20577"/>
          <ac:spMkLst>
            <pc:docMk/>
            <pc:sldMk cId="821955679" sldId="271"/>
            <ac:spMk id="3" creationId="{00000000-0000-0000-0000-000000000000}"/>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IE" dirty="0"/>
              <a:t>2022 Overall Rating</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Sheet1!$C$8</c:f>
              <c:strCache>
                <c:ptCount val="1"/>
                <c:pt idx="0">
                  <c:v>Poor  </c:v>
                </c:pt>
              </c:strCache>
            </c:strRef>
          </c:tx>
          <c:spPr>
            <a:solidFill>
              <a:schemeClr val="accent1"/>
            </a:solidFill>
            <a:ln>
              <a:noFill/>
            </a:ln>
            <a:effectLst/>
          </c:spPr>
          <c:invertIfNegative val="0"/>
          <c:cat>
            <c:strRef>
              <c:f>Sheet1!$B$9:$B$13</c:f>
              <c:strCache>
                <c:ptCount val="5"/>
                <c:pt idx="0">
                  <c:v>Taste</c:v>
                </c:pt>
                <c:pt idx="1">
                  <c:v>Texture</c:v>
                </c:pt>
                <c:pt idx="2">
                  <c:v>Smell</c:v>
                </c:pt>
                <c:pt idx="3">
                  <c:v>Appearance</c:v>
                </c:pt>
                <c:pt idx="4">
                  <c:v>Temperature</c:v>
                </c:pt>
              </c:strCache>
            </c:strRef>
          </c:cat>
          <c:val>
            <c:numRef>
              <c:f>Sheet1!$C$9:$C$13</c:f>
              <c:numCache>
                <c:formatCode>General</c:formatCode>
                <c:ptCount val="5"/>
                <c:pt idx="0">
                  <c:v>3</c:v>
                </c:pt>
                <c:pt idx="1">
                  <c:v>2</c:v>
                </c:pt>
                <c:pt idx="2">
                  <c:v>1</c:v>
                </c:pt>
                <c:pt idx="3">
                  <c:v>1</c:v>
                </c:pt>
                <c:pt idx="4">
                  <c:v>1</c:v>
                </c:pt>
              </c:numCache>
            </c:numRef>
          </c:val>
          <c:extLst>
            <c:ext xmlns:c16="http://schemas.microsoft.com/office/drawing/2014/chart" uri="{C3380CC4-5D6E-409C-BE32-E72D297353CC}">
              <c16:uniqueId val="{00000000-1AA5-48F6-B374-0FB96EFAFB56}"/>
            </c:ext>
          </c:extLst>
        </c:ser>
        <c:ser>
          <c:idx val="1"/>
          <c:order val="1"/>
          <c:tx>
            <c:strRef>
              <c:f>Sheet1!$D$8</c:f>
              <c:strCache>
                <c:ptCount val="1"/>
                <c:pt idx="0">
                  <c:v>Average</c:v>
                </c:pt>
              </c:strCache>
            </c:strRef>
          </c:tx>
          <c:spPr>
            <a:solidFill>
              <a:schemeClr val="accent2"/>
            </a:solidFill>
            <a:ln>
              <a:noFill/>
            </a:ln>
            <a:effectLst/>
          </c:spPr>
          <c:invertIfNegative val="0"/>
          <c:cat>
            <c:strRef>
              <c:f>Sheet1!$B$9:$B$13</c:f>
              <c:strCache>
                <c:ptCount val="5"/>
                <c:pt idx="0">
                  <c:v>Taste</c:v>
                </c:pt>
                <c:pt idx="1">
                  <c:v>Texture</c:v>
                </c:pt>
                <c:pt idx="2">
                  <c:v>Smell</c:v>
                </c:pt>
                <c:pt idx="3">
                  <c:v>Appearance</c:v>
                </c:pt>
                <c:pt idx="4">
                  <c:v>Temperature</c:v>
                </c:pt>
              </c:strCache>
            </c:strRef>
          </c:cat>
          <c:val>
            <c:numRef>
              <c:f>Sheet1!$D$9:$D$13</c:f>
              <c:numCache>
                <c:formatCode>General</c:formatCode>
                <c:ptCount val="5"/>
                <c:pt idx="0">
                  <c:v>5</c:v>
                </c:pt>
                <c:pt idx="1">
                  <c:v>4</c:v>
                </c:pt>
                <c:pt idx="2">
                  <c:v>2</c:v>
                </c:pt>
                <c:pt idx="3">
                  <c:v>5</c:v>
                </c:pt>
                <c:pt idx="4">
                  <c:v>4</c:v>
                </c:pt>
              </c:numCache>
            </c:numRef>
          </c:val>
          <c:extLst>
            <c:ext xmlns:c16="http://schemas.microsoft.com/office/drawing/2014/chart" uri="{C3380CC4-5D6E-409C-BE32-E72D297353CC}">
              <c16:uniqueId val="{00000001-1AA5-48F6-B374-0FB96EFAFB56}"/>
            </c:ext>
          </c:extLst>
        </c:ser>
        <c:ser>
          <c:idx val="2"/>
          <c:order val="2"/>
          <c:tx>
            <c:strRef>
              <c:f>Sheet1!$E$8</c:f>
              <c:strCache>
                <c:ptCount val="1"/>
                <c:pt idx="0">
                  <c:v>Good</c:v>
                </c:pt>
              </c:strCache>
            </c:strRef>
          </c:tx>
          <c:spPr>
            <a:solidFill>
              <a:schemeClr val="accent3"/>
            </a:solidFill>
            <a:ln>
              <a:noFill/>
            </a:ln>
            <a:effectLst/>
          </c:spPr>
          <c:invertIfNegative val="0"/>
          <c:cat>
            <c:strRef>
              <c:f>Sheet1!$B$9:$B$13</c:f>
              <c:strCache>
                <c:ptCount val="5"/>
                <c:pt idx="0">
                  <c:v>Taste</c:v>
                </c:pt>
                <c:pt idx="1">
                  <c:v>Texture</c:v>
                </c:pt>
                <c:pt idx="2">
                  <c:v>Smell</c:v>
                </c:pt>
                <c:pt idx="3">
                  <c:v>Appearance</c:v>
                </c:pt>
                <c:pt idx="4">
                  <c:v>Temperature</c:v>
                </c:pt>
              </c:strCache>
            </c:strRef>
          </c:cat>
          <c:val>
            <c:numRef>
              <c:f>Sheet1!$E$9:$E$13</c:f>
              <c:numCache>
                <c:formatCode>General</c:formatCode>
                <c:ptCount val="5"/>
                <c:pt idx="0">
                  <c:v>15</c:v>
                </c:pt>
                <c:pt idx="1">
                  <c:v>19</c:v>
                </c:pt>
                <c:pt idx="2">
                  <c:v>22</c:v>
                </c:pt>
                <c:pt idx="3">
                  <c:v>19</c:v>
                </c:pt>
                <c:pt idx="4">
                  <c:v>13</c:v>
                </c:pt>
              </c:numCache>
            </c:numRef>
          </c:val>
          <c:extLst>
            <c:ext xmlns:c16="http://schemas.microsoft.com/office/drawing/2014/chart" uri="{C3380CC4-5D6E-409C-BE32-E72D297353CC}">
              <c16:uniqueId val="{00000002-1AA5-48F6-B374-0FB96EFAFB56}"/>
            </c:ext>
          </c:extLst>
        </c:ser>
        <c:ser>
          <c:idx val="3"/>
          <c:order val="3"/>
          <c:tx>
            <c:strRef>
              <c:f>Sheet1!$F$8</c:f>
              <c:strCache>
                <c:ptCount val="1"/>
                <c:pt idx="0">
                  <c:v>Excellent</c:v>
                </c:pt>
              </c:strCache>
            </c:strRef>
          </c:tx>
          <c:spPr>
            <a:solidFill>
              <a:schemeClr val="accent4"/>
            </a:solidFill>
            <a:ln>
              <a:noFill/>
            </a:ln>
            <a:effectLst/>
          </c:spPr>
          <c:invertIfNegative val="0"/>
          <c:cat>
            <c:strRef>
              <c:f>Sheet1!$B$9:$B$13</c:f>
              <c:strCache>
                <c:ptCount val="5"/>
                <c:pt idx="0">
                  <c:v>Taste</c:v>
                </c:pt>
                <c:pt idx="1">
                  <c:v>Texture</c:v>
                </c:pt>
                <c:pt idx="2">
                  <c:v>Smell</c:v>
                </c:pt>
                <c:pt idx="3">
                  <c:v>Appearance</c:v>
                </c:pt>
                <c:pt idx="4">
                  <c:v>Temperature</c:v>
                </c:pt>
              </c:strCache>
            </c:strRef>
          </c:cat>
          <c:val>
            <c:numRef>
              <c:f>Sheet1!$F$9:$F$13</c:f>
              <c:numCache>
                <c:formatCode>General</c:formatCode>
                <c:ptCount val="5"/>
                <c:pt idx="0">
                  <c:v>3</c:v>
                </c:pt>
                <c:pt idx="1">
                  <c:v>1</c:v>
                </c:pt>
                <c:pt idx="2">
                  <c:v>1</c:v>
                </c:pt>
                <c:pt idx="3">
                  <c:v>1</c:v>
                </c:pt>
                <c:pt idx="4">
                  <c:v>8</c:v>
                </c:pt>
              </c:numCache>
            </c:numRef>
          </c:val>
          <c:extLst>
            <c:ext xmlns:c16="http://schemas.microsoft.com/office/drawing/2014/chart" uri="{C3380CC4-5D6E-409C-BE32-E72D297353CC}">
              <c16:uniqueId val="{00000003-1AA5-48F6-B374-0FB96EFAFB56}"/>
            </c:ext>
          </c:extLst>
        </c:ser>
        <c:dLbls>
          <c:showLegendKey val="0"/>
          <c:showVal val="0"/>
          <c:showCatName val="0"/>
          <c:showSerName val="0"/>
          <c:showPercent val="0"/>
          <c:showBubbleSize val="0"/>
        </c:dLbls>
        <c:gapWidth val="219"/>
        <c:overlap val="-27"/>
        <c:axId val="2128663304"/>
        <c:axId val="2128659512"/>
      </c:barChart>
      <c:catAx>
        <c:axId val="2128663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28659512"/>
        <c:crosses val="autoZero"/>
        <c:auto val="1"/>
        <c:lblAlgn val="ctr"/>
        <c:lblOffset val="100"/>
        <c:noMultiLvlLbl val="0"/>
      </c:catAx>
      <c:valAx>
        <c:axId val="212865951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286633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tx1"/>
      </a:solid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IE" dirty="0"/>
              <a:t>2022 Choice</a:t>
            </a:r>
            <a:r>
              <a:rPr lang="en-IE" baseline="0" dirty="0"/>
              <a:t> at mealtimes</a:t>
            </a:r>
            <a:endParaRPr lang="en-IE"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cat>
            <c:strRef>
              <c:f>Sheet1!$B$3:$B$5</c:f>
              <c:strCache>
                <c:ptCount val="3"/>
                <c:pt idx="0">
                  <c:v>Choice at breakfast</c:v>
                </c:pt>
                <c:pt idx="1">
                  <c:v>Choice at lunch</c:v>
                </c:pt>
                <c:pt idx="2">
                  <c:v>Choice at tea</c:v>
                </c:pt>
              </c:strCache>
            </c:strRef>
          </c:cat>
          <c:val>
            <c:numRef>
              <c:f>Sheet1!$C$3:$C$5</c:f>
              <c:numCache>
                <c:formatCode>0%</c:formatCode>
                <c:ptCount val="3"/>
                <c:pt idx="0">
                  <c:v>0.73</c:v>
                </c:pt>
                <c:pt idx="1">
                  <c:v>0.94</c:v>
                </c:pt>
                <c:pt idx="2">
                  <c:v>0.92</c:v>
                </c:pt>
              </c:numCache>
            </c:numRef>
          </c:val>
          <c:extLst>
            <c:ext xmlns:c16="http://schemas.microsoft.com/office/drawing/2014/chart" uri="{C3380CC4-5D6E-409C-BE32-E72D297353CC}">
              <c16:uniqueId val="{00000000-CAC3-4CA1-B417-1429D86A462A}"/>
            </c:ext>
          </c:extLst>
        </c:ser>
        <c:dLbls>
          <c:showLegendKey val="0"/>
          <c:showVal val="0"/>
          <c:showCatName val="0"/>
          <c:showSerName val="0"/>
          <c:showPercent val="0"/>
          <c:showBubbleSize val="0"/>
        </c:dLbls>
        <c:gapWidth val="219"/>
        <c:overlap val="-27"/>
        <c:axId val="2128636568"/>
        <c:axId val="2128632824"/>
      </c:barChart>
      <c:catAx>
        <c:axId val="2128636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28632824"/>
        <c:crosses val="autoZero"/>
        <c:auto val="1"/>
        <c:lblAlgn val="ctr"/>
        <c:lblOffset val="100"/>
        <c:noMultiLvlLbl val="0"/>
      </c:catAx>
      <c:valAx>
        <c:axId val="2128632824"/>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28636568"/>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IE" dirty="0"/>
              <a:t>2022 Are you receiving assistance?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cat>
            <c:strRef>
              <c:f>Sheet1!$C$27:$E$27</c:f>
              <c:strCache>
                <c:ptCount val="3"/>
                <c:pt idx="0">
                  <c:v>Yes</c:v>
                </c:pt>
                <c:pt idx="1">
                  <c:v>Sometimes </c:v>
                </c:pt>
                <c:pt idx="2">
                  <c:v>No</c:v>
                </c:pt>
              </c:strCache>
            </c:strRef>
          </c:cat>
          <c:val>
            <c:numRef>
              <c:f>Sheet1!$C$28:$E$28</c:f>
              <c:numCache>
                <c:formatCode>General</c:formatCode>
                <c:ptCount val="3"/>
                <c:pt idx="0">
                  <c:v>17</c:v>
                </c:pt>
                <c:pt idx="1">
                  <c:v>0</c:v>
                </c:pt>
                <c:pt idx="2">
                  <c:v>3</c:v>
                </c:pt>
              </c:numCache>
            </c:numRef>
          </c:val>
          <c:extLst>
            <c:ext xmlns:c16="http://schemas.microsoft.com/office/drawing/2014/chart" uri="{C3380CC4-5D6E-409C-BE32-E72D297353CC}">
              <c16:uniqueId val="{00000000-D8D4-4C64-81F0-62AA8540B420}"/>
            </c:ext>
          </c:extLst>
        </c:ser>
        <c:dLbls>
          <c:showLegendKey val="0"/>
          <c:showVal val="0"/>
          <c:showCatName val="0"/>
          <c:showSerName val="0"/>
          <c:showPercent val="0"/>
          <c:showBubbleSize val="0"/>
        </c:dLbls>
        <c:gapWidth val="219"/>
        <c:overlap val="-27"/>
        <c:axId val="2130995272"/>
        <c:axId val="2130999032"/>
      </c:barChart>
      <c:catAx>
        <c:axId val="2130995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30999032"/>
        <c:crosses val="autoZero"/>
        <c:auto val="1"/>
        <c:lblAlgn val="ctr"/>
        <c:lblOffset val="100"/>
        <c:noMultiLvlLbl val="0"/>
      </c:catAx>
      <c:valAx>
        <c:axId val="213099903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30995272"/>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1/31/2024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1/31/2024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1/31/2024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1/31/2024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1/31/2024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7" Type="http://schemas.openxmlformats.org/officeDocument/2006/relationships/image" Target="../media/image14.png"/><Relationship Id="rId2" Type="http://schemas.openxmlformats.org/officeDocument/2006/relationships/chart" Target="../charts/chart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3.png"/><Relationship Id="rId4" Type="http://schemas.openxmlformats.org/officeDocument/2006/relationships/chart" Target="../charts/chart3.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57539" y="2141706"/>
            <a:ext cx="9144000" cy="1655762"/>
          </a:xfrm>
        </p:spPr>
        <p:txBody>
          <a:bodyPr>
            <a:normAutofit/>
          </a:bodyPr>
          <a:lstStyle/>
          <a:p>
            <a:r>
              <a:rPr lang="en-IE" sz="2800" b="1" dirty="0">
                <a:solidFill>
                  <a:srgbClr val="490E66"/>
                </a:solidFill>
              </a:rPr>
              <a:t>Quality Improvement Initiatives for Our Lady of Lourdes Hospital, Louth County Hospital &amp;  The Cottage Community Hub in response to the National Inpatient Experience Survey </a:t>
            </a:r>
          </a:p>
        </p:txBody>
      </p:sp>
      <p:pic>
        <p:nvPicPr>
          <p:cNvPr id="5122" name="Picture 2" descr="Drogheda Life | Best News &amp; Advertising | Latest News | Cottage Hospital's  HIQA registration secured for three yea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58433" y="4281508"/>
            <a:ext cx="2704917" cy="1800000"/>
          </a:xfrm>
          <a:prstGeom prst="rect">
            <a:avLst/>
          </a:prstGeom>
          <a:noFill/>
          <a:extLst>
            <a:ext uri="{909E8E84-426E-40dd-AFC4-6F175D3DCCD1}">
              <a14:hiddenFill xmlns="" xmlns:a14="http://schemas.microsoft.com/office/drawing/2010/main">
                <a:solidFill>
                  <a:srgbClr val="FFFFFF"/>
                </a:solidFill>
              </a14:hiddenFill>
            </a:ext>
          </a:extLst>
        </p:spPr>
      </p:pic>
      <p:pic>
        <p:nvPicPr>
          <p:cNvPr id="5124" name="Picture 4" descr="Louth TD calls for Govt to restore services at Louth County Hospital - Louth  Liv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40674" y="4281508"/>
            <a:ext cx="3802564" cy="1800000"/>
          </a:xfrm>
          <a:prstGeom prst="rect">
            <a:avLst/>
          </a:prstGeom>
          <a:noFill/>
          <a:extLst>
            <a:ext uri="{909E8E84-426E-40dd-AFC4-6F175D3DCCD1}">
              <a14:hiddenFill xmlns="" xmlns:a14="http://schemas.microsoft.com/office/drawing/2010/main">
                <a:solidFill>
                  <a:srgbClr val="FFFFFF"/>
                </a:solidFill>
              </a14:hiddenFill>
            </a:ext>
          </a:extLst>
        </p:spPr>
      </p:pic>
      <p:pic>
        <p:nvPicPr>
          <p:cNvPr id="5126" name="Picture 6" descr="New gynaecology clinic set to open in Our Lady of Lourdes Hospital - Louth  Liv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25478" y="4281508"/>
            <a:ext cx="2400000" cy="1800000"/>
          </a:xfrm>
          <a:prstGeom prst="rect">
            <a:avLst/>
          </a:prstGeom>
          <a:noFill/>
          <a:extLst>
            <a:ext uri="{909E8E84-426E-40dd-AFC4-6F175D3DCCD1}">
              <a14:hiddenFill xmlns="" xmlns:a14="http://schemas.microsoft.com/office/drawing/2010/main">
                <a:solidFill>
                  <a:srgbClr val="FFFFFF"/>
                </a:solidFill>
              </a14:hiddenFill>
            </a:ext>
          </a:extLst>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4566" y="4281508"/>
            <a:ext cx="2195716" cy="1800000"/>
          </a:xfrm>
          <a:prstGeom prst="rect">
            <a:avLst/>
          </a:prstGeom>
        </p:spPr>
      </p:pic>
      <p:pic>
        <p:nvPicPr>
          <p:cNvPr id="8" name="Picture 7" descr="RCSI Hospitals Group Logo_RGB.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03138" y="0"/>
            <a:ext cx="7152675" cy="2160000"/>
          </a:xfrm>
          <a:prstGeom prst="rect">
            <a:avLst/>
          </a:prstGeom>
        </p:spPr>
      </p:pic>
    </p:spTree>
    <p:extLst>
      <p:ext uri="{BB962C8B-B14F-4D97-AF65-F5344CB8AC3E}">
        <p14:creationId xmlns:p14="http://schemas.microsoft.com/office/powerpoint/2010/main" val="8219556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438" y="69027"/>
            <a:ext cx="1243980" cy="1019788"/>
          </a:xfrm>
          <a:prstGeom prst="rect">
            <a:avLst/>
          </a:prstGeom>
        </p:spPr>
      </p:pic>
      <p:sp>
        <p:nvSpPr>
          <p:cNvPr id="8" name="Rectangle 7"/>
          <p:cNvSpPr/>
          <p:nvPr/>
        </p:nvSpPr>
        <p:spPr>
          <a:xfrm>
            <a:off x="286438" y="1136695"/>
            <a:ext cx="11644993" cy="707886"/>
          </a:xfrm>
          <a:prstGeom prst="rect">
            <a:avLst/>
          </a:prstGeom>
        </p:spPr>
        <p:txBody>
          <a:bodyPr wrap="square">
            <a:spAutoFit/>
          </a:bodyPr>
          <a:lstStyle/>
          <a:p>
            <a:pPr algn="ctr"/>
            <a:r>
              <a:rPr lang="en-IE" sz="2000" b="1">
                <a:solidFill>
                  <a:srgbClr val="002060"/>
                </a:solidFill>
              </a:rPr>
              <a:t>Aim:  To continue to build on improvements in patient satisfaction with hospital food during their hospital stay in OLOLH 2023</a:t>
            </a:r>
          </a:p>
        </p:txBody>
      </p:sp>
      <p:sp>
        <p:nvSpPr>
          <p:cNvPr id="25" name="TextBox 24"/>
          <p:cNvSpPr txBox="1"/>
          <p:nvPr/>
        </p:nvSpPr>
        <p:spPr>
          <a:xfrm>
            <a:off x="137453" y="1844581"/>
            <a:ext cx="5145747" cy="4785926"/>
          </a:xfrm>
          <a:prstGeom prst="rect">
            <a:avLst/>
          </a:prstGeom>
          <a:noFill/>
          <a:ln>
            <a:solidFill>
              <a:srgbClr val="7030A0"/>
            </a:solidFill>
          </a:ln>
        </p:spPr>
        <p:txBody>
          <a:bodyPr wrap="square" lIns="91440" tIns="45720" rIns="91440" bIns="45720" rtlCol="0" anchor="t">
            <a:spAutoFit/>
          </a:bodyPr>
          <a:lstStyle/>
          <a:p>
            <a:r>
              <a:rPr lang="en-IE" sz="1525" b="1">
                <a:solidFill>
                  <a:srgbClr val="002060"/>
                </a:solidFill>
              </a:rPr>
              <a:t>Plan </a:t>
            </a:r>
            <a:r>
              <a:rPr lang="en-IE" sz="1525">
                <a:solidFill>
                  <a:srgbClr val="002060"/>
                </a:solidFill>
              </a:rPr>
              <a:t>Review menu options to include fruit and snacks offering.</a:t>
            </a:r>
          </a:p>
          <a:p>
            <a:r>
              <a:rPr lang="en-IE" sz="1525">
                <a:solidFill>
                  <a:srgbClr val="002060"/>
                </a:solidFill>
              </a:rPr>
              <a:t>Menu &amp; textural review with Catering, Dietetics and Speech &amp; Language personnel input.</a:t>
            </a:r>
          </a:p>
          <a:p>
            <a:r>
              <a:rPr lang="en-IE" sz="1525">
                <a:solidFill>
                  <a:srgbClr val="002060"/>
                </a:solidFill>
              </a:rPr>
              <a:t>Education sessions to update new staff.</a:t>
            </a:r>
          </a:p>
          <a:p>
            <a:r>
              <a:rPr lang="fr-FR" sz="1525">
                <a:solidFill>
                  <a:srgbClr val="002060"/>
                </a:solidFill>
              </a:rPr>
              <a:t>Complete OLOLH Patient Survey (May 2023 n=60).</a:t>
            </a:r>
            <a:endParaRPr lang="fr-FR" sz="1525">
              <a:solidFill>
                <a:srgbClr val="002060"/>
              </a:solidFill>
              <a:cs typeface="Calibri"/>
            </a:endParaRPr>
          </a:p>
          <a:p>
            <a:r>
              <a:rPr lang="en-IE" sz="1525" b="1">
                <a:solidFill>
                  <a:srgbClr val="002060"/>
                </a:solidFill>
              </a:rPr>
              <a:t>Do </a:t>
            </a:r>
            <a:r>
              <a:rPr lang="en-IE" sz="1525">
                <a:solidFill>
                  <a:srgbClr val="002060"/>
                </a:solidFill>
              </a:rPr>
              <a:t>Entire menu cycle reviewed &amp; updated to include special diets.</a:t>
            </a:r>
          </a:p>
          <a:p>
            <a:r>
              <a:rPr lang="en-IE" sz="1525">
                <a:solidFill>
                  <a:srgbClr val="002060"/>
                </a:solidFill>
              </a:rPr>
              <a:t>Education rolled out to catering &amp; household staff (wards) (90% attendance achieved).</a:t>
            </a:r>
          </a:p>
          <a:p>
            <a:r>
              <a:rPr lang="en-IE" sz="1525" b="1">
                <a:solidFill>
                  <a:srgbClr val="002060"/>
                </a:solidFill>
              </a:rPr>
              <a:t>Study </a:t>
            </a:r>
            <a:r>
              <a:rPr lang="en-IE" sz="1525">
                <a:solidFill>
                  <a:srgbClr val="002060"/>
                </a:solidFill>
              </a:rPr>
              <a:t>July 2023 Results </a:t>
            </a:r>
          </a:p>
          <a:p>
            <a:pPr marL="285750" indent="-285750">
              <a:buFont typeface="Arial"/>
              <a:buChar char="•"/>
            </a:pPr>
            <a:r>
              <a:rPr lang="en-IE" sz="1525">
                <a:solidFill>
                  <a:srgbClr val="002060"/>
                </a:solidFill>
              </a:rPr>
              <a:t>90% of patient were offered snacks representing a significant  improvement on results in 2022 (66% patients offered snacks).</a:t>
            </a:r>
            <a:endParaRPr lang="en-IE" sz="1525">
              <a:solidFill>
                <a:srgbClr val="002060"/>
              </a:solidFill>
              <a:cs typeface="Calibri" panose="020F0502020204030204"/>
            </a:endParaRPr>
          </a:p>
          <a:p>
            <a:pPr marL="285750" indent="-285750">
              <a:buFont typeface="Arial"/>
              <a:buChar char="•"/>
            </a:pPr>
            <a:r>
              <a:rPr lang="en-IE" sz="1525">
                <a:solidFill>
                  <a:srgbClr val="002060"/>
                </a:solidFill>
              </a:rPr>
              <a:t>94% patients on a special diet were satisfied that their dietary needs were catered for.</a:t>
            </a:r>
            <a:endParaRPr lang="en-IE" sz="1525">
              <a:solidFill>
                <a:srgbClr val="002060"/>
              </a:solidFill>
              <a:cs typeface="Calibri" panose="020F0502020204030204"/>
            </a:endParaRPr>
          </a:p>
          <a:p>
            <a:pPr marL="285750" indent="-285750">
              <a:buFont typeface="Arial"/>
              <a:buChar char="•"/>
            </a:pPr>
            <a:r>
              <a:rPr lang="en-IE" sz="1525">
                <a:solidFill>
                  <a:srgbClr val="002060"/>
                </a:solidFill>
              </a:rPr>
              <a:t>92% of patients rated the overall meal experience good to excellent.</a:t>
            </a:r>
            <a:endParaRPr lang="en-IE" sz="1525">
              <a:solidFill>
                <a:srgbClr val="002060"/>
              </a:solidFill>
              <a:cs typeface="Calibri" panose="020F0502020204030204"/>
            </a:endParaRPr>
          </a:p>
          <a:p>
            <a:r>
              <a:rPr lang="en-IE" sz="1525" b="1">
                <a:solidFill>
                  <a:srgbClr val="002060"/>
                </a:solidFill>
              </a:rPr>
              <a:t>Act </a:t>
            </a:r>
            <a:r>
              <a:rPr lang="en-IE" sz="1525">
                <a:solidFill>
                  <a:srgbClr val="002060"/>
                </a:solidFill>
              </a:rPr>
              <a:t>Increase options at breakfast for patients.</a:t>
            </a:r>
          </a:p>
          <a:p>
            <a:r>
              <a:rPr lang="en-IE" sz="1525">
                <a:solidFill>
                  <a:srgbClr val="002060"/>
                </a:solidFill>
              </a:rPr>
              <a:t>Continued collaboration with Catering, Dietetics and Speech &amp; Language. </a:t>
            </a:r>
          </a:p>
        </p:txBody>
      </p:sp>
      <p:sp>
        <p:nvSpPr>
          <p:cNvPr id="20" name="TextBox 19"/>
          <p:cNvSpPr txBox="1"/>
          <p:nvPr/>
        </p:nvSpPr>
        <p:spPr>
          <a:xfrm>
            <a:off x="9320693" y="1844581"/>
            <a:ext cx="2656943" cy="3046988"/>
          </a:xfrm>
          <a:prstGeom prst="rect">
            <a:avLst/>
          </a:prstGeom>
          <a:solidFill>
            <a:schemeClr val="accent4">
              <a:lumMod val="20000"/>
              <a:lumOff val="80000"/>
            </a:schemeClr>
          </a:solidFill>
          <a:ln>
            <a:solidFill>
              <a:srgbClr val="7030A0"/>
            </a:solidFill>
          </a:ln>
        </p:spPr>
        <p:txBody>
          <a:bodyPr wrap="square" rtlCol="0">
            <a:spAutoFit/>
          </a:bodyPr>
          <a:lstStyle/>
          <a:p>
            <a:r>
              <a:rPr lang="en-IE" sz="1600" b="1">
                <a:solidFill>
                  <a:srgbClr val="002060"/>
                </a:solidFill>
              </a:rPr>
              <a:t>This QI initiative is aligned to;</a:t>
            </a:r>
            <a:endParaRPr lang="en-IE" sz="1600">
              <a:solidFill>
                <a:srgbClr val="002060"/>
              </a:solidFill>
            </a:endParaRPr>
          </a:p>
          <a:p>
            <a:pPr marL="228600" indent="-228600">
              <a:buFont typeface="+mj-lt"/>
              <a:buAutoNum type="arabicPeriod"/>
            </a:pPr>
            <a:r>
              <a:rPr lang="en-IE" sz="1600" b="1">
                <a:solidFill>
                  <a:srgbClr val="002060"/>
                </a:solidFill>
              </a:rPr>
              <a:t>NIES</a:t>
            </a:r>
            <a:r>
              <a:rPr lang="en-IE" sz="1600">
                <a:solidFill>
                  <a:srgbClr val="002060"/>
                </a:solidFill>
              </a:rPr>
              <a:t> Themes - Admission and Care on the Ward. Q15, Q16, 18 &amp; Q19.</a:t>
            </a:r>
          </a:p>
          <a:p>
            <a:pPr marL="228600" indent="-228600">
              <a:buFont typeface="+mj-lt"/>
              <a:buAutoNum type="arabicPeriod"/>
            </a:pPr>
            <a:r>
              <a:rPr lang="en-IE" sz="1600" b="1">
                <a:solidFill>
                  <a:srgbClr val="002060"/>
                </a:solidFill>
              </a:rPr>
              <a:t>HIQA</a:t>
            </a:r>
            <a:r>
              <a:rPr lang="en-IE" sz="1600">
                <a:solidFill>
                  <a:srgbClr val="002060"/>
                </a:solidFill>
              </a:rPr>
              <a:t> Safer Better Healthcare standards (2012) of Person-Centred Care &amp; Support.</a:t>
            </a:r>
          </a:p>
          <a:p>
            <a:pPr marL="228600" indent="-228600">
              <a:buFont typeface="+mj-lt"/>
              <a:buAutoNum type="arabicPeriod"/>
            </a:pPr>
            <a:r>
              <a:rPr lang="en-IE" sz="1600" b="1">
                <a:solidFill>
                  <a:srgbClr val="002060"/>
                </a:solidFill>
              </a:rPr>
              <a:t>Local hospital </a:t>
            </a:r>
            <a:r>
              <a:rPr lang="en-IE" sz="1600">
                <a:solidFill>
                  <a:srgbClr val="002060"/>
                </a:solidFill>
              </a:rPr>
              <a:t>concerns regarding patient feedback on hospital food</a:t>
            </a:r>
          </a:p>
        </p:txBody>
      </p:sp>
      <p:sp>
        <p:nvSpPr>
          <p:cNvPr id="21" name="TextBox 20"/>
          <p:cNvSpPr txBox="1"/>
          <p:nvPr/>
        </p:nvSpPr>
        <p:spPr>
          <a:xfrm>
            <a:off x="9320693" y="5003626"/>
            <a:ext cx="2656943" cy="1323439"/>
          </a:xfrm>
          <a:prstGeom prst="rect">
            <a:avLst/>
          </a:prstGeom>
          <a:solidFill>
            <a:srgbClr val="C1EFFF"/>
          </a:solidFill>
          <a:ln>
            <a:solidFill>
              <a:srgbClr val="7030A0"/>
            </a:solidFill>
          </a:ln>
        </p:spPr>
        <p:txBody>
          <a:bodyPr wrap="square" rtlCol="0">
            <a:spAutoFit/>
          </a:bodyPr>
          <a:lstStyle/>
          <a:p>
            <a:pPr algn="ctr"/>
            <a:r>
              <a:rPr lang="en-IE" sz="1600" b="1">
                <a:solidFill>
                  <a:srgbClr val="002060"/>
                </a:solidFill>
              </a:rPr>
              <a:t>Next Steps</a:t>
            </a:r>
            <a:endParaRPr lang="en-IE" sz="1600">
              <a:solidFill>
                <a:srgbClr val="002060"/>
              </a:solidFill>
            </a:endParaRPr>
          </a:p>
          <a:p>
            <a:pPr marL="285750" indent="-285750">
              <a:buFont typeface="Arial" panose="020B0604020202020204" pitchFamily="34" charset="0"/>
              <a:buChar char="•"/>
            </a:pPr>
            <a:r>
              <a:rPr lang="en-IE" sz="1600">
                <a:solidFill>
                  <a:srgbClr val="002060"/>
                </a:solidFill>
              </a:rPr>
              <a:t>Maintain standardisation of portion sizing</a:t>
            </a:r>
          </a:p>
          <a:p>
            <a:pPr marL="285750" indent="-285750">
              <a:buFont typeface="Arial" panose="020B0604020202020204" pitchFamily="34" charset="0"/>
              <a:buChar char="•"/>
            </a:pPr>
            <a:r>
              <a:rPr lang="en-IE" sz="1600">
                <a:solidFill>
                  <a:srgbClr val="002060"/>
                </a:solidFill>
              </a:rPr>
              <a:t>Increase variety of snacks on offer</a:t>
            </a:r>
          </a:p>
        </p:txBody>
      </p:sp>
      <p:pic>
        <p:nvPicPr>
          <p:cNvPr id="5" name="Picture 4"/>
          <p:cNvPicPr>
            <a:picLocks noChangeAspect="1"/>
          </p:cNvPicPr>
          <p:nvPr/>
        </p:nvPicPr>
        <p:blipFill>
          <a:blip r:embed="rId3"/>
          <a:stretch>
            <a:fillRect/>
          </a:stretch>
        </p:blipFill>
        <p:spPr>
          <a:xfrm>
            <a:off x="5432184" y="4201423"/>
            <a:ext cx="3739525" cy="2429083"/>
          </a:xfrm>
          <a:prstGeom prst="rect">
            <a:avLst/>
          </a:prstGeom>
          <a:ln>
            <a:noFill/>
          </a:ln>
          <a:effectLst>
            <a:outerShdw blurRad="190500" algn="tl" rotWithShape="0">
              <a:srgbClr val="000000">
                <a:alpha val="70000"/>
              </a:srgbClr>
            </a:outerShdw>
          </a:effectLst>
        </p:spPr>
      </p:pic>
      <p:pic>
        <p:nvPicPr>
          <p:cNvPr id="11" name="Picture 10"/>
          <p:cNvPicPr>
            <a:picLocks noChangeAspect="1"/>
          </p:cNvPicPr>
          <p:nvPr/>
        </p:nvPicPr>
        <p:blipFill>
          <a:blip r:embed="rId4"/>
          <a:stretch>
            <a:fillRect/>
          </a:stretch>
        </p:blipFill>
        <p:spPr>
          <a:xfrm>
            <a:off x="5432184" y="1844581"/>
            <a:ext cx="3739525" cy="2271359"/>
          </a:xfrm>
          <a:prstGeom prst="rect">
            <a:avLst/>
          </a:prstGeom>
          <a:ln>
            <a:noFill/>
          </a:ln>
          <a:effectLst>
            <a:outerShdw blurRad="190500" algn="tl" rotWithShape="0">
              <a:srgbClr val="000000">
                <a:alpha val="70000"/>
              </a:srgbClr>
            </a:outerShdw>
          </a:effectLst>
        </p:spPr>
      </p:pic>
      <p:sp>
        <p:nvSpPr>
          <p:cNvPr id="3" name="Rounded Rectangle 2"/>
          <p:cNvSpPr/>
          <p:nvPr/>
        </p:nvSpPr>
        <p:spPr>
          <a:xfrm>
            <a:off x="2013527" y="230909"/>
            <a:ext cx="7721600" cy="775855"/>
          </a:xfrm>
          <a:prstGeom prst="roundRect">
            <a:avLst/>
          </a:prstGeom>
          <a:solidFill>
            <a:srgbClr val="5726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900"/>
              <a:t>Improving Patient Satisfaction with Hospital Food &amp; Nutrition</a:t>
            </a:r>
          </a:p>
          <a:p>
            <a:pPr algn="ctr"/>
            <a:r>
              <a:rPr lang="en-IE" sz="1900"/>
              <a:t>A Quality Improvement Initiative in Louth Hospitals</a:t>
            </a:r>
          </a:p>
        </p:txBody>
      </p:sp>
      <p:pic>
        <p:nvPicPr>
          <p:cNvPr id="2" name="Picture 1" descr="A purple text on a white background&#10;&#10;Description automatically generated">
            <a:extLst>
              <a:ext uri="{FF2B5EF4-FFF2-40B4-BE49-F238E27FC236}">
                <a16:creationId xmlns:a16="http://schemas.microsoft.com/office/drawing/2014/main" id="{EE12D7A7-B809-F3A4-7401-4880E63CEA9B}"/>
              </a:ext>
            </a:extLst>
          </p:cNvPr>
          <p:cNvPicPr>
            <a:picLocks noChangeAspect="1"/>
          </p:cNvPicPr>
          <p:nvPr/>
        </p:nvPicPr>
        <p:blipFill>
          <a:blip r:embed="rId5"/>
          <a:stretch>
            <a:fillRect/>
          </a:stretch>
        </p:blipFill>
        <p:spPr>
          <a:xfrm>
            <a:off x="9827059" y="318655"/>
            <a:ext cx="2293794" cy="609600"/>
          </a:xfrm>
          <a:prstGeom prst="rect">
            <a:avLst/>
          </a:prstGeom>
        </p:spPr>
      </p:pic>
    </p:spTree>
    <p:extLst>
      <p:ext uri="{BB962C8B-B14F-4D97-AF65-F5344CB8AC3E}">
        <p14:creationId xmlns:p14="http://schemas.microsoft.com/office/powerpoint/2010/main" val="19618736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2447" y="1153200"/>
            <a:ext cx="10572048" cy="707886"/>
          </a:xfrm>
          <a:prstGeom prst="rect">
            <a:avLst/>
          </a:prstGeom>
          <a:noFill/>
        </p:spPr>
        <p:txBody>
          <a:bodyPr wrap="square" rtlCol="0">
            <a:spAutoFit/>
          </a:bodyPr>
          <a:lstStyle/>
          <a:p>
            <a:pPr algn="ctr"/>
            <a:r>
              <a:rPr lang="en-IE" sz="2000" b="1">
                <a:solidFill>
                  <a:srgbClr val="002060"/>
                </a:solidFill>
              </a:rPr>
              <a:t>Aim:  To improve communication with our patients during their hospital stay on all wards by December 2023</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436" y="133412"/>
            <a:ext cx="1243980" cy="1019788"/>
          </a:xfrm>
          <a:prstGeom prst="rect">
            <a:avLst/>
          </a:prstGeom>
        </p:spPr>
      </p:pic>
      <p:sp>
        <p:nvSpPr>
          <p:cNvPr id="11" name="TextBox 10"/>
          <p:cNvSpPr txBox="1"/>
          <p:nvPr/>
        </p:nvSpPr>
        <p:spPr>
          <a:xfrm>
            <a:off x="143566" y="1861086"/>
            <a:ext cx="5961670" cy="4847481"/>
          </a:xfrm>
          <a:prstGeom prst="rect">
            <a:avLst/>
          </a:prstGeom>
          <a:noFill/>
          <a:ln>
            <a:solidFill>
              <a:srgbClr val="7030A0"/>
            </a:solidFill>
          </a:ln>
        </p:spPr>
        <p:txBody>
          <a:bodyPr wrap="square" lIns="91440" tIns="45720" rIns="91440" bIns="45720" rtlCol="0" anchor="t">
            <a:spAutoFit/>
          </a:bodyPr>
          <a:lstStyle/>
          <a:p>
            <a:r>
              <a:rPr lang="en-IE" sz="1400" b="1">
                <a:solidFill>
                  <a:srgbClr val="002060"/>
                </a:solidFill>
              </a:rPr>
              <a:t>Patient Information Leaflet Strategy </a:t>
            </a:r>
            <a:r>
              <a:rPr lang="en-IE" sz="1400">
                <a:solidFill>
                  <a:srgbClr val="002060"/>
                </a:solidFill>
              </a:rPr>
              <a:t>Louth Hospitals Patient Information Leaflet (PIL) committee was established in June 2022, the purpose of the committee is to: </a:t>
            </a:r>
            <a:endParaRPr lang="en-IE" sz="1400">
              <a:solidFill>
                <a:srgbClr val="002060"/>
              </a:solidFill>
              <a:cs typeface="Calibri"/>
            </a:endParaRPr>
          </a:p>
          <a:p>
            <a:pPr marL="285750" indent="-285750">
              <a:buFont typeface="Arial" panose="020B0604020202020204" pitchFamily="34" charset="0"/>
              <a:buChar char="•"/>
            </a:pPr>
            <a:r>
              <a:rPr lang="en-IE" sz="1400">
                <a:solidFill>
                  <a:srgbClr val="002060"/>
                </a:solidFill>
              </a:rPr>
              <a:t>To approve standardised hospital branding for use on patient information leaflets from Louth Hospitals</a:t>
            </a:r>
            <a:endParaRPr lang="en-IE" sz="1400">
              <a:solidFill>
                <a:srgbClr val="002060"/>
              </a:solidFill>
              <a:cs typeface="Calibri"/>
            </a:endParaRPr>
          </a:p>
          <a:p>
            <a:pPr marL="285750" indent="-285750">
              <a:buFont typeface="Arial" panose="020B0604020202020204" pitchFamily="34" charset="0"/>
              <a:buChar char="•"/>
            </a:pPr>
            <a:r>
              <a:rPr lang="en-IE" sz="1400">
                <a:solidFill>
                  <a:srgbClr val="002060"/>
                </a:solidFill>
              </a:rPr>
              <a:t>Clinical content included in PIL to be approved via Clinical Governance</a:t>
            </a:r>
            <a:endParaRPr lang="en-IE" sz="1400">
              <a:solidFill>
                <a:srgbClr val="002060"/>
              </a:solidFill>
              <a:cs typeface="Calibri"/>
            </a:endParaRPr>
          </a:p>
          <a:p>
            <a:pPr marL="285750" indent="-285750">
              <a:buFont typeface="Arial" panose="020B0604020202020204" pitchFamily="34" charset="0"/>
              <a:buChar char="•"/>
            </a:pPr>
            <a:r>
              <a:rPr lang="en-IE" sz="1400">
                <a:solidFill>
                  <a:srgbClr val="002060"/>
                </a:solidFill>
              </a:rPr>
              <a:t>Procurement process has been initiated &amp; approved</a:t>
            </a:r>
            <a:endParaRPr lang="en-IE" sz="1400">
              <a:solidFill>
                <a:srgbClr val="002060"/>
              </a:solidFill>
              <a:cs typeface="Calibri"/>
            </a:endParaRPr>
          </a:p>
          <a:p>
            <a:r>
              <a:rPr lang="en-IE" sz="1400" b="1">
                <a:solidFill>
                  <a:srgbClr val="002060"/>
                </a:solidFill>
              </a:rPr>
              <a:t>Plan </a:t>
            </a:r>
            <a:r>
              <a:rPr lang="en-IE" sz="1400">
                <a:solidFill>
                  <a:srgbClr val="002060"/>
                </a:solidFill>
              </a:rPr>
              <a:t>Developed a patient information booklet with key information about the hospital to be given to all in-patients on admission</a:t>
            </a:r>
            <a:endParaRPr lang="en-IE" sz="1400">
              <a:solidFill>
                <a:srgbClr val="002060"/>
              </a:solidFill>
              <a:cs typeface="Calibri"/>
            </a:endParaRPr>
          </a:p>
          <a:p>
            <a:r>
              <a:rPr lang="en-IE" sz="1400">
                <a:solidFill>
                  <a:srgbClr val="002060"/>
                </a:solidFill>
              </a:rPr>
              <a:t>Launch date February 2023</a:t>
            </a:r>
            <a:endParaRPr lang="en-IE" sz="1400">
              <a:solidFill>
                <a:srgbClr val="002060"/>
              </a:solidFill>
              <a:cs typeface="Calibri"/>
            </a:endParaRPr>
          </a:p>
          <a:p>
            <a:r>
              <a:rPr lang="en-IE" sz="1400">
                <a:solidFill>
                  <a:srgbClr val="002060"/>
                </a:solidFill>
              </a:rPr>
              <a:t>Individualised Patient Information Leaflets (PILs) to be standardised and disseminated relative to their individual needs</a:t>
            </a:r>
            <a:endParaRPr lang="en-IE" sz="1400">
              <a:solidFill>
                <a:srgbClr val="002060"/>
              </a:solidFill>
              <a:cs typeface="Calibri"/>
            </a:endParaRPr>
          </a:p>
          <a:p>
            <a:r>
              <a:rPr lang="en-IE" sz="1400">
                <a:solidFill>
                  <a:srgbClr val="002060"/>
                </a:solidFill>
              </a:rPr>
              <a:t>All departments encouraged to submit booklets and leaflets for acceptance by the committee</a:t>
            </a:r>
            <a:endParaRPr lang="en-IE" sz="1400">
              <a:solidFill>
                <a:srgbClr val="002060"/>
              </a:solidFill>
              <a:cs typeface="Calibri"/>
            </a:endParaRPr>
          </a:p>
          <a:p>
            <a:r>
              <a:rPr lang="en-IE" sz="1400" b="1">
                <a:solidFill>
                  <a:srgbClr val="002060"/>
                </a:solidFill>
              </a:rPr>
              <a:t>Do </a:t>
            </a:r>
            <a:r>
              <a:rPr lang="en-IE" sz="1400">
                <a:solidFill>
                  <a:srgbClr val="002060"/>
                </a:solidFill>
              </a:rPr>
              <a:t>Continue with the PIL Committee to maintain the standardisation of all patient leaflets being printed by Staff</a:t>
            </a:r>
            <a:endParaRPr lang="en-IE" sz="1400" b="1">
              <a:solidFill>
                <a:srgbClr val="002060"/>
              </a:solidFill>
              <a:cs typeface="Calibri"/>
            </a:endParaRPr>
          </a:p>
          <a:p>
            <a:r>
              <a:rPr lang="en-IE" sz="1400" b="1">
                <a:solidFill>
                  <a:srgbClr val="002060"/>
                </a:solidFill>
              </a:rPr>
              <a:t>Study </a:t>
            </a:r>
            <a:r>
              <a:rPr lang="en-IE" sz="1400">
                <a:solidFill>
                  <a:srgbClr val="002060"/>
                </a:solidFill>
              </a:rPr>
              <a:t>Patient survey following discharge to measure: </a:t>
            </a:r>
            <a:endParaRPr lang="en-IE" sz="1400">
              <a:solidFill>
                <a:srgbClr val="002060"/>
              </a:solidFill>
              <a:cs typeface="Calibri"/>
            </a:endParaRPr>
          </a:p>
          <a:p>
            <a:pPr marL="800100" lvl="1" indent="-342900">
              <a:buAutoNum type="alphaLcPeriod"/>
            </a:pPr>
            <a:r>
              <a:rPr lang="en-IE" sz="1400">
                <a:solidFill>
                  <a:srgbClr val="002060"/>
                </a:solidFill>
              </a:rPr>
              <a:t>Did all patients receive a patient information booklet on admission?</a:t>
            </a:r>
            <a:endParaRPr lang="en-IE" sz="1400">
              <a:solidFill>
                <a:srgbClr val="002060"/>
              </a:solidFill>
              <a:cs typeface="Calibri" panose="020F0502020204030204"/>
            </a:endParaRPr>
          </a:p>
          <a:p>
            <a:pPr marL="800100" lvl="1" indent="-342900">
              <a:buFont typeface="+mj-lt"/>
              <a:buAutoNum type="alphaLcPeriod"/>
            </a:pPr>
            <a:r>
              <a:rPr lang="en-IE" sz="1400">
                <a:solidFill>
                  <a:srgbClr val="002060"/>
                </a:solidFill>
              </a:rPr>
              <a:t>Did the patients find the information within the booklet a) relevant &amp; b) useful</a:t>
            </a:r>
            <a:endParaRPr lang="en-IE" sz="1400">
              <a:solidFill>
                <a:srgbClr val="002060"/>
              </a:solidFill>
              <a:cs typeface="Calibri"/>
            </a:endParaRPr>
          </a:p>
          <a:p>
            <a:pPr marL="800100" lvl="1" indent="-342900">
              <a:buAutoNum type="alphaLcPeriod"/>
            </a:pPr>
            <a:r>
              <a:rPr lang="en-IE" sz="1400">
                <a:solidFill>
                  <a:srgbClr val="002060"/>
                </a:solidFill>
                <a:cs typeface="Calibri"/>
              </a:rPr>
              <a:t>Survey to be completed in September ( 6 months post implementation</a:t>
            </a:r>
            <a:r>
              <a:rPr lang="en-IE" sz="1500">
                <a:solidFill>
                  <a:srgbClr val="002060"/>
                </a:solidFill>
                <a:cs typeface="Calibri"/>
              </a:rPr>
              <a:t>)</a:t>
            </a:r>
          </a:p>
        </p:txBody>
      </p:sp>
      <p:pic>
        <p:nvPicPr>
          <p:cNvPr id="4" name="Picture 3"/>
          <p:cNvPicPr>
            <a:picLocks noChangeAspect="1"/>
          </p:cNvPicPr>
          <p:nvPr/>
        </p:nvPicPr>
        <p:blipFill>
          <a:blip r:embed="rId3"/>
          <a:stretch>
            <a:fillRect/>
          </a:stretch>
        </p:blipFill>
        <p:spPr>
          <a:xfrm>
            <a:off x="6168601" y="4714261"/>
            <a:ext cx="2624417" cy="1994306"/>
          </a:xfrm>
          <a:prstGeom prst="rect">
            <a:avLst/>
          </a:prstGeom>
          <a:ln w="12700">
            <a:solidFill>
              <a:schemeClr val="tx1"/>
            </a:solidFill>
          </a:ln>
        </p:spPr>
      </p:pic>
      <p:pic>
        <p:nvPicPr>
          <p:cNvPr id="14" name="Picture 13"/>
          <p:cNvPicPr/>
          <p:nvPr/>
        </p:nvPicPr>
        <p:blipFill>
          <a:blip r:embed="rId4"/>
          <a:stretch>
            <a:fillRect/>
          </a:stretch>
        </p:blipFill>
        <p:spPr>
          <a:xfrm>
            <a:off x="6216059" y="1861086"/>
            <a:ext cx="2576959" cy="2747859"/>
          </a:xfrm>
          <a:prstGeom prst="rect">
            <a:avLst/>
          </a:prstGeom>
          <a:ln w="12700">
            <a:solidFill>
              <a:schemeClr val="tx1"/>
            </a:solidFill>
          </a:ln>
        </p:spPr>
      </p:pic>
      <p:sp>
        <p:nvSpPr>
          <p:cNvPr id="15" name="TextBox 14"/>
          <p:cNvSpPr txBox="1"/>
          <p:nvPr/>
        </p:nvSpPr>
        <p:spPr>
          <a:xfrm>
            <a:off x="8908400" y="1861086"/>
            <a:ext cx="3171304" cy="2477601"/>
          </a:xfrm>
          <a:prstGeom prst="rect">
            <a:avLst/>
          </a:prstGeom>
          <a:solidFill>
            <a:schemeClr val="accent4">
              <a:lumMod val="20000"/>
              <a:lumOff val="80000"/>
            </a:schemeClr>
          </a:solidFill>
          <a:ln>
            <a:solidFill>
              <a:srgbClr val="7030A0"/>
            </a:solidFill>
          </a:ln>
        </p:spPr>
        <p:txBody>
          <a:bodyPr wrap="square" rtlCol="0">
            <a:spAutoFit/>
          </a:bodyPr>
          <a:lstStyle/>
          <a:p>
            <a:r>
              <a:rPr lang="en-IE" sz="1500" b="1">
                <a:solidFill>
                  <a:srgbClr val="002060"/>
                </a:solidFill>
              </a:rPr>
              <a:t>This QI initiative is aligned to: </a:t>
            </a:r>
          </a:p>
          <a:p>
            <a:pPr marL="342900" indent="-342900">
              <a:buFont typeface="+mj-lt"/>
              <a:buAutoNum type="arabicPeriod"/>
            </a:pPr>
            <a:r>
              <a:rPr lang="en-IE" sz="1400" b="1">
                <a:solidFill>
                  <a:srgbClr val="002060"/>
                </a:solidFill>
              </a:rPr>
              <a:t>NIES</a:t>
            </a:r>
            <a:r>
              <a:rPr lang="en-IE" sz="1400">
                <a:solidFill>
                  <a:srgbClr val="002060"/>
                </a:solidFill>
              </a:rPr>
              <a:t> Theme-Admission and Care on the Ward &amp; Discharge. Q43, Q44, Q45 &amp; Q46</a:t>
            </a:r>
          </a:p>
          <a:p>
            <a:pPr marL="342900" indent="-342900">
              <a:buFont typeface="+mj-lt"/>
              <a:buAutoNum type="arabicPeriod"/>
            </a:pPr>
            <a:r>
              <a:rPr lang="en-IE" sz="1400" b="1">
                <a:solidFill>
                  <a:srgbClr val="002060"/>
                </a:solidFill>
              </a:rPr>
              <a:t>HIQA</a:t>
            </a:r>
            <a:r>
              <a:rPr lang="en-IE" sz="1400">
                <a:solidFill>
                  <a:srgbClr val="002060"/>
                </a:solidFill>
              </a:rPr>
              <a:t> Safer Better Healthcare standards (2012) of Person-Centred Care &amp; Support</a:t>
            </a:r>
          </a:p>
          <a:p>
            <a:pPr marL="342900" indent="-342900">
              <a:buFont typeface="+mj-lt"/>
              <a:buAutoNum type="arabicPeriod"/>
            </a:pPr>
            <a:r>
              <a:rPr lang="en-IE" sz="1400" b="1">
                <a:solidFill>
                  <a:srgbClr val="002060"/>
                </a:solidFill>
              </a:rPr>
              <a:t>Local hospital </a:t>
            </a:r>
            <a:r>
              <a:rPr lang="en-IE" sz="1400">
                <a:solidFill>
                  <a:srgbClr val="002060"/>
                </a:solidFill>
              </a:rPr>
              <a:t>concerns regarding communicating with patients &amp; relatives about their stay in hospital and their care going home.</a:t>
            </a:r>
          </a:p>
        </p:txBody>
      </p:sp>
      <p:sp>
        <p:nvSpPr>
          <p:cNvPr id="16" name="TextBox 15"/>
          <p:cNvSpPr txBox="1"/>
          <p:nvPr/>
        </p:nvSpPr>
        <p:spPr>
          <a:xfrm>
            <a:off x="8903841" y="4500270"/>
            <a:ext cx="3171304" cy="2208297"/>
          </a:xfrm>
          <a:prstGeom prst="rect">
            <a:avLst/>
          </a:prstGeom>
          <a:solidFill>
            <a:srgbClr val="C1EFFF"/>
          </a:solidFill>
          <a:ln>
            <a:solidFill>
              <a:srgbClr val="7030A0"/>
            </a:solidFill>
          </a:ln>
        </p:spPr>
        <p:txBody>
          <a:bodyPr wrap="square" rtlCol="0">
            <a:spAutoFit/>
          </a:bodyPr>
          <a:lstStyle/>
          <a:p>
            <a:pPr algn="ctr"/>
            <a:r>
              <a:rPr lang="en-IE" sz="1600" b="1">
                <a:solidFill>
                  <a:srgbClr val="002060"/>
                </a:solidFill>
              </a:rPr>
              <a:t>Next Steps</a:t>
            </a:r>
            <a:endParaRPr lang="en-IE" sz="1600">
              <a:solidFill>
                <a:srgbClr val="002060"/>
              </a:solidFill>
            </a:endParaRPr>
          </a:p>
          <a:p>
            <a:pPr marL="285750" indent="-285750">
              <a:buFont typeface="Arial" panose="020B0604020202020204" pitchFamily="34" charset="0"/>
              <a:buChar char="•"/>
            </a:pPr>
            <a:r>
              <a:rPr lang="en-IE" sz="1350">
                <a:solidFill>
                  <a:srgbClr val="002060"/>
                </a:solidFill>
              </a:rPr>
              <a:t>Promote function of PIL Committee</a:t>
            </a:r>
          </a:p>
          <a:p>
            <a:pPr marL="285750" indent="-285750">
              <a:buFont typeface="Arial" panose="020B0604020202020204" pitchFamily="34" charset="0"/>
              <a:buChar char="•"/>
            </a:pPr>
            <a:r>
              <a:rPr lang="en-IE" sz="1350">
                <a:solidFill>
                  <a:srgbClr val="002060"/>
                </a:solidFill>
              </a:rPr>
              <a:t>Promote use of standardised. information leaflets on all wards to ensure frontline staff know about the requirement to standardise booklets and leaflets.</a:t>
            </a:r>
          </a:p>
          <a:p>
            <a:pPr marL="285750" indent="-285750">
              <a:buFont typeface="Arial" panose="020B0604020202020204" pitchFamily="34" charset="0"/>
              <a:buChar char="•"/>
            </a:pPr>
            <a:r>
              <a:rPr lang="en-IE" sz="1350">
                <a:solidFill>
                  <a:srgbClr val="002060"/>
                </a:solidFill>
              </a:rPr>
              <a:t>Understand the importance of using these leaflets as a communication tool with patients and families.</a:t>
            </a:r>
          </a:p>
        </p:txBody>
      </p:sp>
      <p:sp>
        <p:nvSpPr>
          <p:cNvPr id="12" name="Rounded Rectangle 11"/>
          <p:cNvSpPr/>
          <p:nvPr/>
        </p:nvSpPr>
        <p:spPr>
          <a:xfrm>
            <a:off x="2087417" y="169158"/>
            <a:ext cx="7721600" cy="775855"/>
          </a:xfrm>
          <a:prstGeom prst="roundRect">
            <a:avLst/>
          </a:prstGeom>
          <a:solidFill>
            <a:srgbClr val="5726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900"/>
              <a:t>Improving communication through the provision of information</a:t>
            </a:r>
          </a:p>
          <a:p>
            <a:pPr algn="ctr"/>
            <a:r>
              <a:rPr lang="en-IE" sz="1900"/>
              <a:t>A Quality Improvement Initiative in Louth Hospitals</a:t>
            </a:r>
          </a:p>
        </p:txBody>
      </p:sp>
      <p:pic>
        <p:nvPicPr>
          <p:cNvPr id="2" name="Picture 1" descr="A purple text on a white background&#10;&#10;Description automatically generated">
            <a:extLst>
              <a:ext uri="{FF2B5EF4-FFF2-40B4-BE49-F238E27FC236}">
                <a16:creationId xmlns:a16="http://schemas.microsoft.com/office/drawing/2014/main" id="{CB3FF535-8295-E6B7-7846-768D0F989E2A}"/>
              </a:ext>
            </a:extLst>
          </p:cNvPr>
          <p:cNvPicPr>
            <a:picLocks noChangeAspect="1"/>
          </p:cNvPicPr>
          <p:nvPr/>
        </p:nvPicPr>
        <p:blipFill>
          <a:blip r:embed="rId5"/>
          <a:stretch>
            <a:fillRect/>
          </a:stretch>
        </p:blipFill>
        <p:spPr>
          <a:xfrm>
            <a:off x="9859234" y="251085"/>
            <a:ext cx="2142189" cy="609600"/>
          </a:xfrm>
          <a:prstGeom prst="rect">
            <a:avLst/>
          </a:prstGeom>
        </p:spPr>
      </p:pic>
    </p:spTree>
    <p:extLst>
      <p:ext uri="{BB962C8B-B14F-4D97-AF65-F5344CB8AC3E}">
        <p14:creationId xmlns:p14="http://schemas.microsoft.com/office/powerpoint/2010/main" val="9951815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4903210" y="4248940"/>
            <a:ext cx="4344482" cy="1046681"/>
          </a:xfrm>
          <a:prstGeom prst="rect">
            <a:avLst/>
          </a:prstGeom>
          <a:ln>
            <a:noFill/>
          </a:ln>
          <a:effectLst>
            <a:softEdge rad="112500"/>
          </a:effectLst>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4809" y="173103"/>
            <a:ext cx="1430292" cy="1090404"/>
          </a:xfrm>
          <a:prstGeom prst="rect">
            <a:avLst/>
          </a:prstGeom>
        </p:spPr>
      </p:pic>
      <p:sp>
        <p:nvSpPr>
          <p:cNvPr id="14" name="TextBox 13"/>
          <p:cNvSpPr txBox="1"/>
          <p:nvPr/>
        </p:nvSpPr>
        <p:spPr>
          <a:xfrm>
            <a:off x="204808" y="1555895"/>
            <a:ext cx="4321010" cy="5093702"/>
          </a:xfrm>
          <a:prstGeom prst="rect">
            <a:avLst/>
          </a:prstGeom>
          <a:noFill/>
          <a:ln>
            <a:solidFill>
              <a:srgbClr val="7030A0"/>
            </a:solidFill>
          </a:ln>
        </p:spPr>
        <p:txBody>
          <a:bodyPr wrap="square" lIns="91440" tIns="45720" rIns="91440" bIns="45720"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IE" sz="1300" b="1" i="0" u="none" strike="noStrike" kern="1200" cap="none" spc="0" normalizeH="0" baseline="0" noProof="0" dirty="0">
                <a:ln>
                  <a:noFill/>
                </a:ln>
                <a:solidFill>
                  <a:srgbClr val="002060"/>
                </a:solidFill>
                <a:effectLst/>
                <a:uLnTx/>
                <a:uFillTx/>
                <a:latin typeface="Calibri" panose="020F0502020204030204"/>
              </a:rPr>
              <a:t>Background:</a:t>
            </a:r>
          </a:p>
          <a:p>
            <a:pPr marL="285750" lvl="0" indent="-285750" algn="just">
              <a:buFont typeface="Arial" panose="020B0604020202020204" pitchFamily="34" charset="0"/>
              <a:buChar char="•"/>
              <a:defRPr/>
            </a:pPr>
            <a:r>
              <a:rPr kumimoji="0" lang="en-IE" sz="1300" b="0" i="0" u="none" strike="noStrike" kern="1200" cap="none" spc="0" normalizeH="0" baseline="0" noProof="0" dirty="0">
                <a:ln>
                  <a:noFill/>
                </a:ln>
                <a:solidFill>
                  <a:srgbClr val="002060"/>
                </a:solidFill>
                <a:effectLst/>
                <a:uLnTx/>
                <a:uFillTx/>
                <a:latin typeface="Calibri" panose="020F0502020204030204"/>
              </a:rPr>
              <a:t>Pharmacy &amp; the Acute Pain Management team developed</a:t>
            </a:r>
            <a:r>
              <a:rPr lang="en-IE" sz="1300" dirty="0">
                <a:solidFill>
                  <a:srgbClr val="002060"/>
                </a:solidFill>
              </a:rPr>
              <a:t> an Opioid Post-Operative Pain Relief Patient Information Booklet in 2022</a:t>
            </a:r>
          </a:p>
          <a:p>
            <a:pPr marL="285750" lvl="0" indent="-285750" algn="just">
              <a:buFont typeface="Arial" panose="020B0604020202020204" pitchFamily="34" charset="0"/>
              <a:buChar char="•"/>
              <a:defRPr/>
            </a:pPr>
            <a:r>
              <a:rPr lang="en-IE" sz="1300" noProof="0" dirty="0">
                <a:solidFill>
                  <a:srgbClr val="002060"/>
                </a:solidFill>
                <a:latin typeface="Calibri" panose="020F0502020204030204"/>
              </a:rPr>
              <a:t>Reviewed and approved by local D&amp;T</a:t>
            </a:r>
          </a:p>
          <a:p>
            <a:pPr marL="285750" lvl="0" indent="-285750" algn="just">
              <a:buFont typeface="Arial" panose="020B0604020202020204" pitchFamily="34" charset="0"/>
              <a:buChar char="•"/>
              <a:defRPr/>
            </a:pPr>
            <a:r>
              <a:rPr kumimoji="0" lang="en-IE" sz="1300" b="0" i="0" u="none" strike="noStrike" kern="1200" cap="none" spc="0" normalizeH="0" baseline="0" dirty="0">
                <a:ln>
                  <a:noFill/>
                </a:ln>
                <a:solidFill>
                  <a:srgbClr val="002060"/>
                </a:solidFill>
                <a:effectLst/>
                <a:uLnTx/>
                <a:uFillTx/>
                <a:latin typeface="Calibri" panose="020F0502020204030204"/>
              </a:rPr>
              <a:t>Patient</a:t>
            </a:r>
            <a:r>
              <a:rPr kumimoji="0" lang="en-IE" sz="1300" b="0" i="0" u="none" strike="noStrike" kern="1200" cap="none" spc="0" normalizeH="0" dirty="0">
                <a:ln>
                  <a:noFill/>
                </a:ln>
                <a:solidFill>
                  <a:srgbClr val="002060"/>
                </a:solidFill>
                <a:effectLst/>
                <a:uLnTx/>
                <a:uFillTx/>
                <a:latin typeface="Calibri" panose="020F0502020204030204"/>
              </a:rPr>
              <a:t> Survey completed on Orthopaedic ward pre and post the leaflet incorporating </a:t>
            </a:r>
            <a:r>
              <a:rPr lang="en-IE" sz="1300" dirty="0">
                <a:solidFill>
                  <a:srgbClr val="002060"/>
                </a:solidFill>
                <a:latin typeface="Calibri" panose="020F0502020204030204"/>
              </a:rPr>
              <a:t>relevant</a:t>
            </a:r>
            <a:r>
              <a:rPr kumimoji="0" lang="en-IE" sz="1300" b="0" i="0" u="none" strike="noStrike" kern="1200" cap="none" spc="0" normalizeH="0" dirty="0">
                <a:ln>
                  <a:noFill/>
                </a:ln>
                <a:solidFill>
                  <a:srgbClr val="002060"/>
                </a:solidFill>
                <a:effectLst/>
                <a:uLnTx/>
                <a:uFillTx/>
                <a:latin typeface="Calibri" panose="020F0502020204030204"/>
              </a:rPr>
              <a:t> NIES questions</a:t>
            </a:r>
            <a:endParaRPr lang="en-IE" sz="1300" b="0" i="0" u="none" strike="noStrike" kern="1200" cap="none" spc="0" normalizeH="0" baseline="0" noProof="0" dirty="0">
              <a:ln>
                <a:noFill/>
              </a:ln>
              <a:solidFill>
                <a:srgbClr val="002060"/>
              </a:solidFill>
              <a:effectLst/>
              <a:uLnTx/>
              <a:uFillTx/>
              <a:latin typeface="Calibri" panose="020F0502020204030204"/>
              <a:cs typeface="Calibri"/>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IE" sz="1300" b="1" dirty="0">
                <a:solidFill>
                  <a:srgbClr val="002060"/>
                </a:solidFill>
                <a:latin typeface="Calibri" panose="020F0502020204030204"/>
              </a:rPr>
              <a:t>Plan:</a:t>
            </a:r>
          </a:p>
          <a:p>
            <a:pPr marL="285750" lvl="0" indent="-285750" algn="just">
              <a:buFont typeface="Arial" panose="020B0604020202020204" pitchFamily="34" charset="0"/>
              <a:buChar char="•"/>
              <a:defRPr/>
            </a:pPr>
            <a:r>
              <a:rPr lang="en-IE" sz="1300" noProof="0" dirty="0">
                <a:solidFill>
                  <a:srgbClr val="002060"/>
                </a:solidFill>
                <a:latin typeface="Calibri" panose="020F0502020204030204"/>
              </a:rPr>
              <a:t>Booklet</a:t>
            </a:r>
            <a:r>
              <a:rPr kumimoji="0" lang="en-IE" sz="1300" b="0" i="0" u="none" strike="noStrike" kern="1200" cap="none" spc="0" normalizeH="0" baseline="0" noProof="0" dirty="0">
                <a:ln>
                  <a:noFill/>
                </a:ln>
                <a:solidFill>
                  <a:srgbClr val="002060"/>
                </a:solidFill>
                <a:effectLst/>
                <a:uLnTx/>
                <a:uFillTx/>
                <a:latin typeface="Calibri" panose="020F0502020204030204"/>
              </a:rPr>
              <a:t> to be printed</a:t>
            </a:r>
            <a:r>
              <a:rPr kumimoji="0" lang="en-IE" sz="1300" b="0" i="0" u="none" strike="noStrike" kern="1200" cap="none" spc="0" normalizeH="0" noProof="0" dirty="0">
                <a:ln>
                  <a:noFill/>
                </a:ln>
                <a:solidFill>
                  <a:srgbClr val="002060"/>
                </a:solidFill>
                <a:effectLst/>
                <a:uLnTx/>
                <a:uFillTx/>
                <a:latin typeface="Calibri" panose="020F0502020204030204"/>
              </a:rPr>
              <a:t> on new hospital branded booklet template</a:t>
            </a:r>
          </a:p>
          <a:p>
            <a:pPr lvl="0" algn="just">
              <a:defRPr/>
            </a:pPr>
            <a:r>
              <a:rPr lang="en-IE" sz="1300" b="1" dirty="0">
                <a:solidFill>
                  <a:srgbClr val="002060"/>
                </a:solidFill>
                <a:latin typeface="Calibri" panose="020F0502020204030204"/>
              </a:rPr>
              <a:t>Do:</a:t>
            </a:r>
            <a:endParaRPr kumimoji="0" lang="en-IE" sz="1300" b="1" i="0" u="none" strike="noStrike" kern="1200" cap="none" spc="0" normalizeH="0" noProof="0" dirty="0">
              <a:ln>
                <a:noFill/>
              </a:ln>
              <a:solidFill>
                <a:srgbClr val="002060"/>
              </a:solidFill>
              <a:effectLst/>
              <a:uLnTx/>
              <a:uFillTx/>
              <a:latin typeface="Calibri" panose="020F0502020204030204"/>
            </a:endParaRPr>
          </a:p>
          <a:p>
            <a:pPr marL="285750" lvl="0" indent="-285750" algn="just">
              <a:buFont typeface="Arial" panose="020B0604020202020204" pitchFamily="34" charset="0"/>
              <a:buChar char="•"/>
              <a:defRPr/>
            </a:pPr>
            <a:r>
              <a:rPr lang="en-IE" sz="1300" baseline="0" dirty="0">
                <a:solidFill>
                  <a:srgbClr val="002060"/>
                </a:solidFill>
                <a:latin typeface="Calibri" panose="020F0502020204030204"/>
              </a:rPr>
              <a:t>Launch</a:t>
            </a:r>
            <a:r>
              <a:rPr lang="en-IE" sz="1300" dirty="0">
                <a:solidFill>
                  <a:srgbClr val="002060"/>
                </a:solidFill>
                <a:latin typeface="Calibri" panose="020F0502020204030204"/>
              </a:rPr>
              <a:t> of booklet on all post-operative areas where patients are prescribed opioids post-operatively</a:t>
            </a:r>
          </a:p>
          <a:p>
            <a:pPr marL="0" marR="0" lvl="0" indent="0" algn="just" defTabSz="914400" rtl="0" eaLnBrk="1" fontAlgn="auto" latinLnBrk="0" hangingPunct="1">
              <a:lnSpc>
                <a:spcPct val="100000"/>
              </a:lnSpc>
              <a:spcBef>
                <a:spcPts val="0"/>
              </a:spcBef>
              <a:spcAft>
                <a:spcPts val="0"/>
              </a:spcAft>
              <a:buClrTx/>
              <a:buSzTx/>
              <a:buFontTx/>
              <a:buNone/>
              <a:tabLst/>
              <a:defRPr/>
            </a:pPr>
            <a:r>
              <a:rPr lang="en-IE" sz="1300" b="1" dirty="0">
                <a:solidFill>
                  <a:srgbClr val="002060"/>
                </a:solidFill>
                <a:latin typeface="Calibri" panose="020F0502020204030204"/>
              </a:rPr>
              <a:t>Study</a:t>
            </a:r>
            <a:r>
              <a:rPr kumimoji="0" lang="en-IE" sz="1300" b="1" i="0" u="none" strike="noStrike" kern="1200" cap="none" spc="0" normalizeH="0" baseline="0" noProof="0" dirty="0">
                <a:ln>
                  <a:noFill/>
                </a:ln>
                <a:solidFill>
                  <a:srgbClr val="002060"/>
                </a:solidFill>
                <a:effectLst/>
                <a:uLnTx/>
                <a:uFillTx/>
                <a:latin typeface="Calibri" panose="020F0502020204030204"/>
              </a:rPr>
              <a:t>:</a:t>
            </a:r>
            <a:endParaRPr kumimoji="0" lang="en-IE" sz="1300" b="0" i="0" u="none" strike="noStrike" kern="1200" cap="none" spc="0" normalizeH="0" baseline="0" noProof="0" dirty="0">
              <a:ln>
                <a:noFill/>
              </a:ln>
              <a:solidFill>
                <a:srgbClr val="002060"/>
              </a:solidFill>
              <a:effectLst/>
              <a:uLnTx/>
              <a:uFillTx/>
              <a:latin typeface="Calibri" panose="020F0502020204030204"/>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E" sz="1300" b="0" i="0" u="none" strike="noStrike" kern="1200" cap="none" spc="0" normalizeH="0" baseline="0" noProof="0" dirty="0">
                <a:ln>
                  <a:noFill/>
                </a:ln>
                <a:solidFill>
                  <a:srgbClr val="002060"/>
                </a:solidFill>
                <a:effectLst/>
                <a:uLnTx/>
                <a:uFillTx/>
                <a:latin typeface="Calibri" panose="020F0502020204030204"/>
              </a:rPr>
              <a:t>Survey staff information content in booklet </a:t>
            </a:r>
            <a:r>
              <a:rPr kumimoji="0" lang="en-IE" sz="1300" b="0" i="0" u="none" strike="noStrike" kern="1200" cap="none" spc="0" normalizeH="0" noProof="0" dirty="0">
                <a:ln>
                  <a:noFill/>
                </a:ln>
                <a:solidFill>
                  <a:srgbClr val="002060"/>
                </a:solidFill>
                <a:effectLst/>
                <a:uLnTx/>
                <a:uFillTx/>
                <a:latin typeface="Calibri" panose="020F0502020204030204"/>
              </a:rPr>
              <a:t>to measure their opinion on its benefits </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E" sz="1300" baseline="0" dirty="0">
                <a:solidFill>
                  <a:srgbClr val="002060"/>
                </a:solidFill>
                <a:latin typeface="Calibri" panose="020F0502020204030204"/>
              </a:rPr>
              <a:t>Survey</a:t>
            </a:r>
            <a:r>
              <a:rPr lang="en-IE" sz="1300" dirty="0">
                <a:solidFill>
                  <a:srgbClr val="002060"/>
                </a:solidFill>
                <a:latin typeface="Calibri" panose="020F0502020204030204"/>
              </a:rPr>
              <a:t> patients about the usefulness of the booklet as an information tool incorporating the relevant questions from NIES</a:t>
            </a:r>
          </a:p>
          <a:p>
            <a:pPr marR="0" lvl="0" algn="just" defTabSz="914400" rtl="0" eaLnBrk="1" fontAlgn="auto" latinLnBrk="0" hangingPunct="1">
              <a:lnSpc>
                <a:spcPct val="100000"/>
              </a:lnSpc>
              <a:spcBef>
                <a:spcPts val="0"/>
              </a:spcBef>
              <a:spcAft>
                <a:spcPts val="0"/>
              </a:spcAft>
              <a:buClrTx/>
              <a:buSzTx/>
              <a:tabLst/>
              <a:defRPr/>
            </a:pPr>
            <a:r>
              <a:rPr lang="en-IE" sz="1300" b="1" dirty="0">
                <a:solidFill>
                  <a:srgbClr val="002060"/>
                </a:solidFill>
                <a:latin typeface="Calibri" panose="020F0502020204030204"/>
              </a:rPr>
              <a:t>Act:</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E" sz="1300" b="0" i="0" u="none" strike="noStrike" kern="1200" cap="none" spc="0" normalizeH="0" baseline="0" noProof="0" dirty="0">
                <a:ln>
                  <a:noFill/>
                </a:ln>
                <a:solidFill>
                  <a:srgbClr val="002060"/>
                </a:solidFill>
                <a:effectLst/>
                <a:uLnTx/>
                <a:uFillTx/>
                <a:latin typeface="Calibri" panose="020F0502020204030204"/>
              </a:rPr>
              <a:t>Compare</a:t>
            </a:r>
            <a:r>
              <a:rPr kumimoji="0" lang="en-IE" sz="1300" b="0" i="0" u="none" strike="noStrike" kern="1200" cap="none" spc="0" normalizeH="0" noProof="0" dirty="0">
                <a:ln>
                  <a:noFill/>
                </a:ln>
                <a:solidFill>
                  <a:srgbClr val="002060"/>
                </a:solidFill>
                <a:effectLst/>
                <a:uLnTx/>
                <a:uFillTx/>
                <a:latin typeface="Calibri" panose="020F0502020204030204"/>
              </a:rPr>
              <a:t> with 2022 survey results</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E" sz="1300" baseline="0" dirty="0">
                <a:solidFill>
                  <a:srgbClr val="002060"/>
                </a:solidFill>
                <a:latin typeface="Calibri" panose="020F0502020204030204"/>
              </a:rPr>
              <a:t>Review</a:t>
            </a:r>
            <a:r>
              <a:rPr lang="en-IE" sz="1300" dirty="0">
                <a:solidFill>
                  <a:srgbClr val="002060"/>
                </a:solidFill>
                <a:latin typeface="Calibri" panose="020F0502020204030204"/>
              </a:rPr>
              <a:t> booklet content following patient and staff survey results</a:t>
            </a:r>
            <a:endParaRPr lang="en-IE" sz="1300" dirty="0">
              <a:solidFill>
                <a:srgbClr val="002060"/>
              </a:solidFill>
              <a:latin typeface="Calibri" panose="020F0502020204030204"/>
              <a:cs typeface="Calibri"/>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E" sz="1300" b="0" i="0" u="none" strike="noStrike" kern="1200" cap="none" spc="0" normalizeH="0" baseline="0" noProof="0" dirty="0">
                <a:ln>
                  <a:noFill/>
                </a:ln>
                <a:solidFill>
                  <a:srgbClr val="002060"/>
                </a:solidFill>
                <a:effectLst/>
                <a:uLnTx/>
                <a:uFillTx/>
                <a:latin typeface="Calibri" panose="020F0502020204030204"/>
              </a:rPr>
              <a:t>Going forward we will focus on </a:t>
            </a:r>
            <a:r>
              <a:rPr lang="en-IE" sz="1300" dirty="0">
                <a:solidFill>
                  <a:srgbClr val="002060"/>
                </a:solidFill>
                <a:latin typeface="Calibri" panose="020F0502020204030204"/>
              </a:rPr>
              <a:t>the </a:t>
            </a:r>
            <a:r>
              <a:rPr kumimoji="0" lang="en-IE" sz="1300" b="0" i="0" u="none" strike="noStrike" kern="1200" cap="none" spc="0" normalizeH="0" baseline="0" noProof="0" dirty="0">
                <a:ln>
                  <a:noFill/>
                </a:ln>
                <a:solidFill>
                  <a:srgbClr val="002060"/>
                </a:solidFill>
                <a:effectLst/>
                <a:uLnTx/>
                <a:uFillTx/>
                <a:latin typeface="Calibri" panose="020F0502020204030204"/>
              </a:rPr>
              <a:t>challenges</a:t>
            </a:r>
            <a:r>
              <a:rPr kumimoji="0" lang="en-IE" sz="1300" b="0" i="0" u="none" strike="noStrike" kern="1200" cap="none" spc="0" normalizeH="0" noProof="0" dirty="0">
                <a:ln>
                  <a:noFill/>
                </a:ln>
                <a:solidFill>
                  <a:srgbClr val="002060"/>
                </a:solidFill>
                <a:effectLst/>
                <a:uLnTx/>
                <a:uFillTx/>
                <a:latin typeface="Calibri" panose="020F0502020204030204"/>
              </a:rPr>
              <a:t> associated with adult literacy.</a:t>
            </a:r>
            <a:endParaRPr kumimoji="0" lang="en-IE" sz="1300" b="0" i="0" u="none" strike="noStrike" kern="1200" cap="none" spc="0" normalizeH="0" baseline="0" noProof="0" dirty="0">
              <a:ln>
                <a:noFill/>
              </a:ln>
              <a:solidFill>
                <a:srgbClr val="002060"/>
              </a:solidFill>
              <a:effectLst/>
              <a:uLnTx/>
              <a:uFillTx/>
              <a:latin typeface="Calibri" panose="020F0502020204030204"/>
            </a:endParaRPr>
          </a:p>
        </p:txBody>
      </p:sp>
      <p:pic>
        <p:nvPicPr>
          <p:cNvPr id="13" name="Picture 12"/>
          <p:cNvPicPr>
            <a:picLocks noChangeAspect="1"/>
          </p:cNvPicPr>
          <p:nvPr/>
        </p:nvPicPr>
        <p:blipFill>
          <a:blip r:embed="rId4"/>
          <a:stretch>
            <a:fillRect/>
          </a:stretch>
        </p:blipFill>
        <p:spPr>
          <a:xfrm>
            <a:off x="4680887" y="1737541"/>
            <a:ext cx="4818515" cy="1884890"/>
          </a:xfrm>
          <a:prstGeom prst="rect">
            <a:avLst/>
          </a:prstGeom>
        </p:spPr>
      </p:pic>
      <p:sp>
        <p:nvSpPr>
          <p:cNvPr id="10" name="TextBox 9"/>
          <p:cNvSpPr txBox="1"/>
          <p:nvPr/>
        </p:nvSpPr>
        <p:spPr>
          <a:xfrm>
            <a:off x="1803310" y="1112998"/>
            <a:ext cx="8986964" cy="369332"/>
          </a:xfrm>
          <a:prstGeom prst="rect">
            <a:avLst/>
          </a:prstGeom>
          <a:noFill/>
          <a:ln>
            <a:solidFill>
              <a:schemeClr val="bg1"/>
            </a:solidFill>
          </a:ln>
        </p:spPr>
        <p:txBody>
          <a:bodyPr wrap="square" rtlCol="0">
            <a:spAutoFit/>
          </a:bodyPr>
          <a:lstStyle/>
          <a:p>
            <a:pPr lvl="0" algn="just">
              <a:defRPr/>
            </a:pPr>
            <a:r>
              <a:rPr lang="en-IE" b="1">
                <a:solidFill>
                  <a:srgbClr val="002060"/>
                </a:solidFill>
              </a:rPr>
              <a:t>Aim: To improve our patients’ understanding of their opioid post-operative pain relief</a:t>
            </a:r>
          </a:p>
        </p:txBody>
      </p:sp>
      <p:sp>
        <p:nvSpPr>
          <p:cNvPr id="16" name="Rounded Rectangle 15"/>
          <p:cNvSpPr/>
          <p:nvPr/>
        </p:nvSpPr>
        <p:spPr>
          <a:xfrm>
            <a:off x="2055072" y="249581"/>
            <a:ext cx="7721600" cy="775855"/>
          </a:xfrm>
          <a:prstGeom prst="roundRect">
            <a:avLst/>
          </a:prstGeom>
          <a:solidFill>
            <a:srgbClr val="5726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900"/>
              <a:t>Improving patient understanding of opioid post operative pain relief</a:t>
            </a:r>
          </a:p>
          <a:p>
            <a:pPr algn="ctr"/>
            <a:r>
              <a:rPr lang="en-IE" sz="1900"/>
              <a:t>A Quality Improvement Initiative in Louth Hospitals</a:t>
            </a:r>
          </a:p>
        </p:txBody>
      </p:sp>
      <p:sp>
        <p:nvSpPr>
          <p:cNvPr id="12" name="Rectangle 11"/>
          <p:cNvSpPr/>
          <p:nvPr/>
        </p:nvSpPr>
        <p:spPr>
          <a:xfrm>
            <a:off x="4694027" y="1481990"/>
            <a:ext cx="6096000" cy="292388"/>
          </a:xfrm>
          <a:prstGeom prst="rect">
            <a:avLst/>
          </a:prstGeom>
        </p:spPr>
        <p:txBody>
          <a:bodyPr>
            <a:spAutoFit/>
          </a:bodyPr>
          <a:lstStyle/>
          <a:p>
            <a:r>
              <a:rPr lang="en-IE" sz="1300" b="1">
                <a:solidFill>
                  <a:srgbClr val="002060"/>
                </a:solidFill>
              </a:rPr>
              <a:t>Survey results:</a:t>
            </a:r>
            <a:endParaRPr lang="en-IE" sz="1300">
              <a:solidFill>
                <a:srgbClr val="002060"/>
              </a:solidFill>
            </a:endParaRPr>
          </a:p>
        </p:txBody>
      </p:sp>
      <p:sp>
        <p:nvSpPr>
          <p:cNvPr id="17" name="TextBox 16"/>
          <p:cNvSpPr txBox="1"/>
          <p:nvPr/>
        </p:nvSpPr>
        <p:spPr>
          <a:xfrm>
            <a:off x="9654473" y="1555895"/>
            <a:ext cx="2389039" cy="2693045"/>
          </a:xfrm>
          <a:prstGeom prst="rect">
            <a:avLst/>
          </a:prstGeom>
          <a:solidFill>
            <a:schemeClr val="accent4">
              <a:lumMod val="20000"/>
              <a:lumOff val="80000"/>
            </a:schemeClr>
          </a:solidFill>
          <a:ln>
            <a:solidFill>
              <a:srgbClr val="7030A0"/>
            </a:solidFill>
          </a:ln>
        </p:spPr>
        <p:txBody>
          <a:bodyPr wrap="square" rtlCol="0">
            <a:spAutoFit/>
          </a:bodyPr>
          <a:lstStyle/>
          <a:p>
            <a:r>
              <a:rPr lang="en-IE" sz="1300" b="1">
                <a:solidFill>
                  <a:srgbClr val="002060"/>
                </a:solidFill>
              </a:rPr>
              <a:t>This QI initiative is aligned to: </a:t>
            </a:r>
          </a:p>
          <a:p>
            <a:pPr marL="342900" indent="-342900">
              <a:buFont typeface="+mj-lt"/>
              <a:buAutoNum type="arabicPeriod"/>
            </a:pPr>
            <a:r>
              <a:rPr lang="en-IE" sz="1300" b="1">
                <a:solidFill>
                  <a:srgbClr val="002060"/>
                </a:solidFill>
              </a:rPr>
              <a:t>NIES</a:t>
            </a:r>
            <a:r>
              <a:rPr lang="en-IE" sz="1300">
                <a:solidFill>
                  <a:srgbClr val="002060"/>
                </a:solidFill>
              </a:rPr>
              <a:t> Theme Care on the Ward, Examination, diagnosis &amp; treatment and Discharge. Q32, Q34, Q43, Q44, Q45</a:t>
            </a:r>
          </a:p>
          <a:p>
            <a:pPr marL="342900" indent="-342900">
              <a:buFont typeface="+mj-lt"/>
              <a:buAutoNum type="arabicPeriod"/>
            </a:pPr>
            <a:r>
              <a:rPr lang="en-IE" sz="1300" b="1">
                <a:solidFill>
                  <a:srgbClr val="002060"/>
                </a:solidFill>
              </a:rPr>
              <a:t>HIQA</a:t>
            </a:r>
            <a:r>
              <a:rPr lang="en-IE" sz="1300">
                <a:solidFill>
                  <a:srgbClr val="002060"/>
                </a:solidFill>
              </a:rPr>
              <a:t> Safer Better Healthcare standards (2012) of Person-Centred Care &amp; Support</a:t>
            </a:r>
          </a:p>
          <a:p>
            <a:pPr marL="342900" indent="-342900">
              <a:buFont typeface="+mj-lt"/>
              <a:buAutoNum type="arabicPeriod"/>
            </a:pPr>
            <a:r>
              <a:rPr lang="en-IE" sz="1300" b="1">
                <a:solidFill>
                  <a:srgbClr val="002060"/>
                </a:solidFill>
              </a:rPr>
              <a:t>Local hospital </a:t>
            </a:r>
            <a:r>
              <a:rPr lang="en-IE" sz="1300">
                <a:solidFill>
                  <a:srgbClr val="002060"/>
                </a:solidFill>
              </a:rPr>
              <a:t>concerns regarding the provision of information to our patients </a:t>
            </a:r>
          </a:p>
        </p:txBody>
      </p:sp>
      <p:sp>
        <p:nvSpPr>
          <p:cNvPr id="18" name="TextBox 17"/>
          <p:cNvSpPr txBox="1"/>
          <p:nvPr/>
        </p:nvSpPr>
        <p:spPr>
          <a:xfrm>
            <a:off x="9654472" y="4372050"/>
            <a:ext cx="2389039" cy="2277547"/>
          </a:xfrm>
          <a:prstGeom prst="rect">
            <a:avLst/>
          </a:prstGeom>
          <a:solidFill>
            <a:srgbClr val="C1EFFF"/>
          </a:solidFill>
          <a:ln>
            <a:solidFill>
              <a:srgbClr val="7030A0"/>
            </a:solidFill>
          </a:ln>
        </p:spPr>
        <p:txBody>
          <a:bodyPr wrap="square" rtlCol="0">
            <a:spAutoFit/>
          </a:bodyPr>
          <a:lstStyle/>
          <a:p>
            <a:pPr algn="ctr"/>
            <a:r>
              <a:rPr lang="en-IE" sz="1400" b="1">
                <a:solidFill>
                  <a:srgbClr val="002060"/>
                </a:solidFill>
              </a:rPr>
              <a:t>Next Steps</a:t>
            </a:r>
          </a:p>
          <a:p>
            <a:pPr algn="ctr"/>
            <a:endParaRPr lang="en-IE" sz="1400" b="1">
              <a:solidFill>
                <a:srgbClr val="002060"/>
              </a:solidFill>
            </a:endParaRPr>
          </a:p>
          <a:p>
            <a:r>
              <a:rPr lang="en-IE" sz="1425">
                <a:solidFill>
                  <a:srgbClr val="002060"/>
                </a:solidFill>
              </a:rPr>
              <a:t>In keeping with the 2023 World Patient Safety Day theme of elevating the voice of the patient, we will focus on the challenges associated with adult literacy. Ensuring access to information for all our patients.  </a:t>
            </a:r>
          </a:p>
        </p:txBody>
      </p:sp>
      <p:pic>
        <p:nvPicPr>
          <p:cNvPr id="2" name="Picture 1" descr="A purple text on a white background&#10;&#10;Description automatically generated">
            <a:extLst>
              <a:ext uri="{FF2B5EF4-FFF2-40B4-BE49-F238E27FC236}">
                <a16:creationId xmlns:a16="http://schemas.microsoft.com/office/drawing/2014/main" id="{80F1AC09-9D42-09E5-758F-1C800A4FD407}"/>
              </a:ext>
            </a:extLst>
          </p:cNvPr>
          <p:cNvPicPr>
            <a:picLocks noChangeAspect="1"/>
          </p:cNvPicPr>
          <p:nvPr/>
        </p:nvPicPr>
        <p:blipFill>
          <a:blip r:embed="rId5"/>
          <a:stretch>
            <a:fillRect/>
          </a:stretch>
        </p:blipFill>
        <p:spPr>
          <a:xfrm>
            <a:off x="9873241" y="330200"/>
            <a:ext cx="2097521" cy="621145"/>
          </a:xfrm>
          <a:prstGeom prst="rect">
            <a:avLst/>
          </a:prstGeom>
        </p:spPr>
      </p:pic>
      <p:sp>
        <p:nvSpPr>
          <p:cNvPr id="3" name="TextBox 2"/>
          <p:cNvSpPr txBox="1"/>
          <p:nvPr/>
        </p:nvSpPr>
        <p:spPr>
          <a:xfrm>
            <a:off x="4744467" y="3622431"/>
            <a:ext cx="4691355" cy="3139321"/>
          </a:xfrm>
          <a:prstGeom prst="rect">
            <a:avLst/>
          </a:prstGeom>
          <a:noFill/>
        </p:spPr>
        <p:txBody>
          <a:bodyPr wrap="square" rtlCol="0">
            <a:spAutoFit/>
          </a:bodyPr>
          <a:lstStyle/>
          <a:p>
            <a:pPr algn="ctr"/>
            <a:r>
              <a:rPr lang="en-IE" u="sng" dirty="0">
                <a:solidFill>
                  <a:schemeClr val="accent6">
                    <a:lumMod val="50000"/>
                  </a:schemeClr>
                </a:solidFill>
              </a:rPr>
              <a:t>Louth Hospitals Opioid Post-Operative Pain Relief Patient Information Leaflet </a:t>
            </a:r>
          </a:p>
          <a:p>
            <a:pPr algn="ctr"/>
            <a:endParaRPr lang="en-IE" dirty="0">
              <a:solidFill>
                <a:schemeClr val="accent6">
                  <a:lumMod val="50000"/>
                </a:schemeClr>
              </a:solidFill>
            </a:endParaRPr>
          </a:p>
          <a:p>
            <a:pPr algn="ctr"/>
            <a:endParaRPr lang="en-IE" dirty="0">
              <a:solidFill>
                <a:schemeClr val="accent6">
                  <a:lumMod val="50000"/>
                </a:schemeClr>
              </a:solidFill>
            </a:endParaRPr>
          </a:p>
          <a:p>
            <a:pPr algn="ctr"/>
            <a:endParaRPr lang="en-IE" dirty="0">
              <a:solidFill>
                <a:schemeClr val="accent6">
                  <a:lumMod val="50000"/>
                </a:schemeClr>
              </a:solidFill>
            </a:endParaRPr>
          </a:p>
          <a:p>
            <a:pPr algn="ctr"/>
            <a:endParaRPr lang="en-IE" dirty="0">
              <a:solidFill>
                <a:schemeClr val="accent6">
                  <a:lumMod val="50000"/>
                </a:schemeClr>
              </a:solidFill>
            </a:endParaRPr>
          </a:p>
          <a:p>
            <a:pPr algn="ctr"/>
            <a:r>
              <a:rPr lang="en-IE" dirty="0">
                <a:solidFill>
                  <a:schemeClr val="accent6">
                    <a:lumMod val="50000"/>
                  </a:schemeClr>
                </a:solidFill>
              </a:rPr>
              <a:t>Prior to discharge your doctor will devise a pain management plan for you. Your treatment may include the prescribing of pain relieving medications including opioid pain relief and other medicines. </a:t>
            </a:r>
          </a:p>
        </p:txBody>
      </p:sp>
    </p:spTree>
    <p:extLst>
      <p:ext uri="{BB962C8B-B14F-4D97-AF65-F5344CB8AC3E}">
        <p14:creationId xmlns:p14="http://schemas.microsoft.com/office/powerpoint/2010/main" val="25501506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12453" y="1038063"/>
            <a:ext cx="11644993" cy="338554"/>
          </a:xfrm>
          <a:prstGeom prst="rect">
            <a:avLst/>
          </a:prstGeom>
        </p:spPr>
        <p:txBody>
          <a:bodyPr wrap="square">
            <a:spAutoFit/>
          </a:bodyPr>
          <a:lstStyle/>
          <a:p>
            <a:r>
              <a:rPr lang="en-IE" sz="1600" b="1" i="1" dirty="0">
                <a:solidFill>
                  <a:srgbClr val="002060"/>
                </a:solidFill>
              </a:rPr>
              <a:t>Aim: To build on improvements in patient satisfaction with hospital food during their hospital stay in OLOLH Q3 2022</a:t>
            </a:r>
          </a:p>
        </p:txBody>
      </p:sp>
      <p:graphicFrame>
        <p:nvGraphicFramePr>
          <p:cNvPr id="15" name="Chart 14"/>
          <p:cNvGraphicFramePr>
            <a:graphicFrameLocks/>
          </p:cNvGraphicFramePr>
          <p:nvPr/>
        </p:nvGraphicFramePr>
        <p:xfrm>
          <a:off x="4538148" y="1487578"/>
          <a:ext cx="3214255" cy="173392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6" name="Chart 15"/>
          <p:cNvGraphicFramePr>
            <a:graphicFrameLocks/>
          </p:cNvGraphicFramePr>
          <p:nvPr/>
        </p:nvGraphicFramePr>
        <p:xfrm>
          <a:off x="4538148" y="3351646"/>
          <a:ext cx="3214255" cy="16423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Chart 16"/>
          <p:cNvGraphicFramePr>
            <a:graphicFrameLocks/>
          </p:cNvGraphicFramePr>
          <p:nvPr/>
        </p:nvGraphicFramePr>
        <p:xfrm>
          <a:off x="4538149" y="5124093"/>
          <a:ext cx="3191388" cy="1558362"/>
        </p:xfrm>
        <a:graphic>
          <a:graphicData uri="http://schemas.openxmlformats.org/drawingml/2006/chart">
            <c:chart xmlns:c="http://schemas.openxmlformats.org/drawingml/2006/chart" xmlns:r="http://schemas.openxmlformats.org/officeDocument/2006/relationships" r:id="rId4"/>
          </a:graphicData>
        </a:graphic>
      </p:graphicFrame>
      <p:sp>
        <p:nvSpPr>
          <p:cNvPr id="22" name="Round Same Side Corner Rectangle 21"/>
          <p:cNvSpPr/>
          <p:nvPr/>
        </p:nvSpPr>
        <p:spPr>
          <a:xfrm>
            <a:off x="1543372" y="36987"/>
            <a:ext cx="8229601" cy="841002"/>
          </a:xfrm>
          <a:prstGeom prst="round2Same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000" b="1" dirty="0">
                <a:solidFill>
                  <a:srgbClr val="490E66"/>
                </a:solidFill>
              </a:rPr>
              <a:t>Improving Patient Satisfaction with Hospital Food &amp; Nutrition:</a:t>
            </a:r>
          </a:p>
          <a:p>
            <a:pPr algn="ctr"/>
            <a:r>
              <a:rPr lang="en-IE" sz="2000" b="1" dirty="0">
                <a:solidFill>
                  <a:srgbClr val="490E66"/>
                </a:solidFill>
              </a:rPr>
              <a:t>A Quality Improvement Initiative in Drogheda/Louth Hospitals (2021)</a:t>
            </a:r>
          </a:p>
        </p:txBody>
      </p:sp>
      <p:sp>
        <p:nvSpPr>
          <p:cNvPr id="25" name="TextBox 24"/>
          <p:cNvSpPr txBox="1"/>
          <p:nvPr/>
        </p:nvSpPr>
        <p:spPr>
          <a:xfrm>
            <a:off x="258945" y="1475249"/>
            <a:ext cx="4183746" cy="5170646"/>
          </a:xfrm>
          <a:prstGeom prst="rect">
            <a:avLst/>
          </a:prstGeom>
          <a:noFill/>
          <a:ln>
            <a:solidFill>
              <a:schemeClr val="tx1"/>
            </a:solidFill>
          </a:ln>
        </p:spPr>
        <p:txBody>
          <a:bodyPr wrap="square" rtlCol="0">
            <a:spAutoFit/>
          </a:bodyPr>
          <a:lstStyle/>
          <a:p>
            <a:r>
              <a:rPr lang="en-IE" sz="1500" b="1" dirty="0">
                <a:solidFill>
                  <a:srgbClr val="FF0000"/>
                </a:solidFill>
              </a:rPr>
              <a:t>Plan: </a:t>
            </a:r>
          </a:p>
          <a:p>
            <a:r>
              <a:rPr lang="en-IE" sz="1500" dirty="0">
                <a:solidFill>
                  <a:schemeClr val="accent5">
                    <a:lumMod val="50000"/>
                  </a:schemeClr>
                </a:solidFill>
              </a:rPr>
              <a:t>Identify opportunities for improvement in diet &amp; catering</a:t>
            </a:r>
            <a:r>
              <a:rPr lang="en-IE" sz="1500" dirty="0"/>
              <a:t>.</a:t>
            </a:r>
          </a:p>
          <a:p>
            <a:r>
              <a:rPr lang="fr-FR" sz="1500" dirty="0">
                <a:solidFill>
                  <a:schemeClr val="accent5">
                    <a:lumMod val="50000"/>
                  </a:schemeClr>
                </a:solidFill>
              </a:rPr>
              <a:t>Complete OLOLH Patient Survey-June 2022 n=60</a:t>
            </a:r>
          </a:p>
          <a:p>
            <a:r>
              <a:rPr lang="en-IE" sz="1500" b="1" dirty="0">
                <a:solidFill>
                  <a:srgbClr val="FF0000"/>
                </a:solidFill>
              </a:rPr>
              <a:t>Do:</a:t>
            </a:r>
          </a:p>
          <a:p>
            <a:r>
              <a:rPr lang="en-IE" sz="1500" dirty="0">
                <a:solidFill>
                  <a:schemeClr val="accent5">
                    <a:lumMod val="50000"/>
                  </a:schemeClr>
                </a:solidFill>
              </a:rPr>
              <a:t>The entire menu cycle was reviewed &amp; updated.</a:t>
            </a:r>
          </a:p>
          <a:p>
            <a:r>
              <a:rPr lang="en-IE" sz="1500" dirty="0">
                <a:solidFill>
                  <a:schemeClr val="accent5">
                    <a:lumMod val="50000"/>
                  </a:schemeClr>
                </a:solidFill>
              </a:rPr>
              <a:t>Education rolled out to catering &amp; household staff (wards) (90% attendance achieved)</a:t>
            </a:r>
          </a:p>
          <a:p>
            <a:r>
              <a:rPr lang="en-IE" sz="1500" b="1" dirty="0">
                <a:solidFill>
                  <a:srgbClr val="FF0000"/>
                </a:solidFill>
              </a:rPr>
              <a:t>Study:</a:t>
            </a:r>
          </a:p>
          <a:p>
            <a:r>
              <a:rPr lang="en-IE" sz="1500" dirty="0">
                <a:solidFill>
                  <a:schemeClr val="accent5">
                    <a:lumMod val="50000"/>
                  </a:schemeClr>
                </a:solidFill>
              </a:rPr>
              <a:t>Results – 34% of patient were not offered snacks</a:t>
            </a:r>
          </a:p>
          <a:p>
            <a:r>
              <a:rPr lang="en-IE" sz="1500" dirty="0">
                <a:solidFill>
                  <a:schemeClr val="accent5">
                    <a:lumMod val="50000"/>
                  </a:schemeClr>
                </a:solidFill>
              </a:rPr>
              <a:t>Many felt snacks were available on request rather than being offered.</a:t>
            </a:r>
          </a:p>
          <a:p>
            <a:r>
              <a:rPr lang="en-IE" sz="1500" dirty="0">
                <a:solidFill>
                  <a:schemeClr val="accent5">
                    <a:lumMod val="50000"/>
                  </a:schemeClr>
                </a:solidFill>
              </a:rPr>
              <a:t>73% patients were offered choice at breakfast</a:t>
            </a:r>
          </a:p>
          <a:p>
            <a:r>
              <a:rPr lang="en-IE" sz="1500" b="1" dirty="0">
                <a:solidFill>
                  <a:srgbClr val="FF0000"/>
                </a:solidFill>
              </a:rPr>
              <a:t>Act:</a:t>
            </a:r>
          </a:p>
          <a:p>
            <a:r>
              <a:rPr lang="en-IE" sz="1500" dirty="0">
                <a:solidFill>
                  <a:schemeClr val="accent5">
                    <a:lumMod val="50000"/>
                  </a:schemeClr>
                </a:solidFill>
              </a:rPr>
              <a:t>Snack menu to be displayed in the wards.</a:t>
            </a:r>
          </a:p>
          <a:p>
            <a:r>
              <a:rPr lang="en-IE" sz="1500" dirty="0">
                <a:solidFill>
                  <a:schemeClr val="accent5">
                    <a:lumMod val="50000"/>
                  </a:schemeClr>
                </a:solidFill>
              </a:rPr>
              <a:t>Increase options at breakfast.</a:t>
            </a:r>
            <a:endParaRPr lang="en-IE" sz="1500" dirty="0">
              <a:solidFill>
                <a:srgbClr val="FF0000"/>
              </a:solidFill>
            </a:endParaRPr>
          </a:p>
          <a:p>
            <a:r>
              <a:rPr lang="en-IE" sz="1500" b="1" dirty="0">
                <a:solidFill>
                  <a:srgbClr val="FF0000"/>
                </a:solidFill>
              </a:rPr>
              <a:t>PDSA Cycle 2:</a:t>
            </a:r>
          </a:p>
          <a:p>
            <a:pPr marL="285750" indent="-285750">
              <a:buFont typeface="Arial" panose="020B0604020202020204" pitchFamily="34" charset="0"/>
              <a:buChar char="•"/>
            </a:pPr>
            <a:r>
              <a:rPr lang="en-IE" sz="1500" dirty="0">
                <a:solidFill>
                  <a:schemeClr val="accent5">
                    <a:lumMod val="50000"/>
                  </a:schemeClr>
                </a:solidFill>
              </a:rPr>
              <a:t>Review breakfast options to include fruit offering.</a:t>
            </a:r>
          </a:p>
          <a:p>
            <a:pPr marL="285750" indent="-285750">
              <a:buFont typeface="Arial" panose="020B0604020202020204" pitchFamily="34" charset="0"/>
              <a:buChar char="•"/>
            </a:pPr>
            <a:r>
              <a:rPr lang="en-IE" sz="1500" dirty="0">
                <a:solidFill>
                  <a:schemeClr val="accent5">
                    <a:lumMod val="50000"/>
                  </a:schemeClr>
                </a:solidFill>
              </a:rPr>
              <a:t>Menu &amp; textural review with Catering/Dietetics /SLT input</a:t>
            </a:r>
          </a:p>
          <a:p>
            <a:pPr marL="285750" indent="-285750">
              <a:buFont typeface="Arial" panose="020B0604020202020204" pitchFamily="34" charset="0"/>
              <a:buChar char="•"/>
            </a:pPr>
            <a:r>
              <a:rPr lang="en-IE" sz="1500" dirty="0">
                <a:solidFill>
                  <a:schemeClr val="accent5">
                    <a:lumMod val="50000"/>
                  </a:schemeClr>
                </a:solidFill>
              </a:rPr>
              <a:t>Education sessions to update new staff</a:t>
            </a:r>
            <a:endParaRPr lang="en-IE" sz="1400" dirty="0">
              <a:solidFill>
                <a:schemeClr val="accent5">
                  <a:lumMod val="50000"/>
                </a:schemeClr>
              </a:solidFill>
            </a:endParaRPr>
          </a:p>
        </p:txBody>
      </p:sp>
      <p:pic>
        <p:nvPicPr>
          <p:cNvPr id="27" name="Picture 26"/>
          <p:cNvPicPr>
            <a:picLocks noChangeAspect="1"/>
          </p:cNvPicPr>
          <p:nvPr/>
        </p:nvPicPr>
        <p:blipFill>
          <a:blip r:embed="rId5"/>
          <a:stretch>
            <a:fillRect/>
          </a:stretch>
        </p:blipFill>
        <p:spPr>
          <a:xfrm>
            <a:off x="11053532" y="5586814"/>
            <a:ext cx="777273" cy="1080000"/>
          </a:xfrm>
          <a:prstGeom prst="rect">
            <a:avLst/>
          </a:prstGeom>
        </p:spPr>
      </p:pic>
      <p:cxnSp>
        <p:nvCxnSpPr>
          <p:cNvPr id="13" name="Straight Connector 12"/>
          <p:cNvCxnSpPr/>
          <p:nvPr/>
        </p:nvCxnSpPr>
        <p:spPr>
          <a:xfrm flipV="1">
            <a:off x="0" y="912345"/>
            <a:ext cx="12192000" cy="12329"/>
          </a:xfrm>
          <a:prstGeom prst="line">
            <a:avLst/>
          </a:prstGeom>
          <a:ln>
            <a:solidFill>
              <a:srgbClr val="490E66"/>
            </a:solidFill>
          </a:ln>
        </p:spPr>
        <p:style>
          <a:lnRef idx="2">
            <a:schemeClr val="accent1"/>
          </a:lnRef>
          <a:fillRef idx="0">
            <a:schemeClr val="accent1"/>
          </a:fillRef>
          <a:effectRef idx="1">
            <a:schemeClr val="accent1"/>
          </a:effectRef>
          <a:fontRef idx="minor">
            <a:schemeClr val="tx1"/>
          </a:fontRef>
        </p:style>
      </p:cxnSp>
      <p:pic>
        <p:nvPicPr>
          <p:cNvPr id="19" name="Picture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7118" y="167660"/>
            <a:ext cx="790457" cy="648000"/>
          </a:xfrm>
          <a:prstGeom prst="rect">
            <a:avLst/>
          </a:prstGeom>
        </p:spPr>
      </p:pic>
      <p:pic>
        <p:nvPicPr>
          <p:cNvPr id="23" name="Picture 22" descr="RCSI Hospitals Group Logo_RGB.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569353" y="0"/>
            <a:ext cx="2622647" cy="792000"/>
          </a:xfrm>
          <a:prstGeom prst="rect">
            <a:avLst/>
          </a:prstGeom>
        </p:spPr>
      </p:pic>
      <p:graphicFrame>
        <p:nvGraphicFramePr>
          <p:cNvPr id="24" name="Table 23"/>
          <p:cNvGraphicFramePr>
            <a:graphicFrameLocks noGrp="1"/>
          </p:cNvGraphicFramePr>
          <p:nvPr/>
        </p:nvGraphicFramePr>
        <p:xfrm>
          <a:off x="7901422" y="1471735"/>
          <a:ext cx="3886748" cy="1798320"/>
        </p:xfrm>
        <a:graphic>
          <a:graphicData uri="http://schemas.openxmlformats.org/drawingml/2006/table">
            <a:tbl>
              <a:tblPr firstRow="1" bandRow="1">
                <a:tableStyleId>{5C22544A-7EE6-4342-B048-85BDC9FD1C3A}</a:tableStyleId>
              </a:tblPr>
              <a:tblGrid>
                <a:gridCol w="3886748">
                  <a:extLst>
                    <a:ext uri="{9D8B030D-6E8A-4147-A177-3AD203B41FA5}">
                      <a16:colId xmlns:a16="http://schemas.microsoft.com/office/drawing/2014/main" val="20000"/>
                    </a:ext>
                  </a:extLst>
                </a:gridCol>
              </a:tblGrid>
              <a:tr h="2913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1600" dirty="0">
                          <a:solidFill>
                            <a:schemeClr val="bg1"/>
                          </a:solidFill>
                        </a:rPr>
                        <a:t>This QI initiative is aligned to:</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solidFill>
                      <a:srgbClr val="490E66"/>
                    </a:solidFill>
                  </a:tcPr>
                </a:tc>
                <a:extLst>
                  <a:ext uri="{0D108BD9-81ED-4DB2-BD59-A6C34878D82A}">
                    <a16:rowId xmlns:a16="http://schemas.microsoft.com/office/drawing/2014/main" val="10000"/>
                  </a:ext>
                </a:extLst>
              </a:tr>
              <a:tr h="947040">
                <a:tc>
                  <a:txBody>
                    <a:bodyPr/>
                    <a:lstStyle/>
                    <a:p>
                      <a:pPr marL="228600" indent="-228600">
                        <a:buFont typeface="+mj-lt"/>
                        <a:buAutoNum type="arabicPeriod"/>
                      </a:pPr>
                      <a:r>
                        <a:rPr lang="en-IE" sz="1500" b="1" dirty="0">
                          <a:solidFill>
                            <a:schemeClr val="accent5">
                              <a:lumMod val="50000"/>
                            </a:schemeClr>
                          </a:solidFill>
                        </a:rPr>
                        <a:t>NIES</a:t>
                      </a:r>
                      <a:r>
                        <a:rPr lang="en-IE" sz="1500" dirty="0">
                          <a:solidFill>
                            <a:schemeClr val="accent5">
                              <a:lumMod val="50000"/>
                            </a:schemeClr>
                          </a:solidFill>
                        </a:rPr>
                        <a:t> Themes - Admission and Care on the Ward. Q15, Q16, 18 &amp; Q19.</a:t>
                      </a:r>
                    </a:p>
                    <a:p>
                      <a:pPr marL="228600" indent="-228600">
                        <a:buFont typeface="+mj-lt"/>
                        <a:buAutoNum type="arabicPeriod"/>
                      </a:pPr>
                      <a:r>
                        <a:rPr lang="en-IE" sz="1500" b="1" dirty="0">
                          <a:solidFill>
                            <a:schemeClr val="accent5">
                              <a:lumMod val="50000"/>
                            </a:schemeClr>
                          </a:solidFill>
                        </a:rPr>
                        <a:t>HIQA</a:t>
                      </a:r>
                      <a:r>
                        <a:rPr lang="en-IE" sz="1500" dirty="0">
                          <a:solidFill>
                            <a:schemeClr val="accent5">
                              <a:lumMod val="50000"/>
                            </a:schemeClr>
                          </a:solidFill>
                        </a:rPr>
                        <a:t> Safer Better Healthcare standards (2012) of Person-Centred Care &amp; Support.</a:t>
                      </a:r>
                    </a:p>
                    <a:p>
                      <a:pPr marL="228600" indent="-228600">
                        <a:buFont typeface="+mj-lt"/>
                        <a:buAutoNum type="arabicPeriod"/>
                      </a:pPr>
                      <a:r>
                        <a:rPr lang="en-IE" sz="1500" b="1" dirty="0">
                          <a:solidFill>
                            <a:schemeClr val="accent5">
                              <a:lumMod val="50000"/>
                            </a:schemeClr>
                          </a:solidFill>
                        </a:rPr>
                        <a:t>Local hospital </a:t>
                      </a:r>
                      <a:r>
                        <a:rPr lang="en-IE" sz="1500" dirty="0">
                          <a:solidFill>
                            <a:schemeClr val="accent5">
                              <a:lumMod val="50000"/>
                            </a:schemeClr>
                          </a:solidFill>
                        </a:rPr>
                        <a:t>concerns regarding patient feedback on hospital food</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26" name="Table 25"/>
          <p:cNvGraphicFramePr>
            <a:graphicFrameLocks noGrp="1"/>
          </p:cNvGraphicFramePr>
          <p:nvPr/>
        </p:nvGraphicFramePr>
        <p:xfrm>
          <a:off x="7895301" y="3336082"/>
          <a:ext cx="3901587" cy="3338474"/>
        </p:xfrm>
        <a:graphic>
          <a:graphicData uri="http://schemas.openxmlformats.org/drawingml/2006/table">
            <a:tbl>
              <a:tblPr firstRow="1" bandRow="1">
                <a:tableStyleId>{5C22544A-7EE6-4342-B048-85BDC9FD1C3A}</a:tableStyleId>
              </a:tblPr>
              <a:tblGrid>
                <a:gridCol w="3901587">
                  <a:extLst>
                    <a:ext uri="{9D8B030D-6E8A-4147-A177-3AD203B41FA5}">
                      <a16:colId xmlns:a16="http://schemas.microsoft.com/office/drawing/2014/main" val="20000"/>
                    </a:ext>
                  </a:extLst>
                </a:gridCol>
              </a:tblGrid>
              <a:tr h="34768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1600" dirty="0">
                          <a:solidFill>
                            <a:schemeClr val="bg1"/>
                          </a:solidFill>
                        </a:rPr>
                        <a:t>Next Steps</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solidFill>
                      <a:srgbClr val="490E66"/>
                    </a:solidFill>
                  </a:tcPr>
                </a:tc>
                <a:extLst>
                  <a:ext uri="{0D108BD9-81ED-4DB2-BD59-A6C34878D82A}">
                    <a16:rowId xmlns:a16="http://schemas.microsoft.com/office/drawing/2014/main" val="10000"/>
                  </a:ext>
                </a:extLst>
              </a:tr>
              <a:tr h="2990792">
                <a:tc>
                  <a:txBody>
                    <a:bodyPr/>
                    <a:lstStyle/>
                    <a:p>
                      <a:pPr marL="285750" indent="-285750">
                        <a:buFont typeface="Arial" panose="020B0604020202020204" pitchFamily="34" charset="0"/>
                        <a:buChar char="•"/>
                      </a:pPr>
                      <a:r>
                        <a:rPr lang="en-IE" sz="1500" dirty="0">
                          <a:solidFill>
                            <a:schemeClr val="accent5">
                              <a:lumMod val="50000"/>
                            </a:schemeClr>
                          </a:solidFill>
                        </a:rPr>
                        <a:t>Include Q18 (Were you offered a replacement meal at another time?) in future local surveys.</a:t>
                      </a:r>
                    </a:p>
                    <a:p>
                      <a:endParaRPr lang="en-IE" sz="1000" dirty="0">
                        <a:solidFill>
                          <a:schemeClr val="accent5">
                            <a:lumMod val="50000"/>
                          </a:schemeClr>
                        </a:solidFill>
                      </a:endParaRPr>
                    </a:p>
                    <a:p>
                      <a:r>
                        <a:rPr lang="en-IE" sz="1500" dirty="0">
                          <a:solidFill>
                            <a:schemeClr val="accent5">
                              <a:lumMod val="50000"/>
                            </a:schemeClr>
                          </a:solidFill>
                        </a:rPr>
                        <a:t>Catering for Hospital Staff :</a:t>
                      </a:r>
                    </a:p>
                    <a:p>
                      <a:r>
                        <a:rPr lang="en-IE" sz="1500" b="1" dirty="0">
                          <a:solidFill>
                            <a:schemeClr val="accent5">
                              <a:lumMod val="50000"/>
                            </a:schemeClr>
                          </a:solidFill>
                        </a:rPr>
                        <a:t>Happy Heart Healthy Eating Award, July 2022</a:t>
                      </a:r>
                    </a:p>
                    <a:p>
                      <a:endParaRPr lang="en-IE" sz="1000" b="1" dirty="0">
                        <a:solidFill>
                          <a:schemeClr val="accent5">
                            <a:lumMod val="50000"/>
                          </a:schemeClr>
                        </a:solidFill>
                      </a:endParaRPr>
                    </a:p>
                    <a:p>
                      <a:pPr marL="285750" indent="-285750">
                        <a:buFont typeface="Arial" panose="020B0604020202020204" pitchFamily="34" charset="0"/>
                        <a:buChar char="•"/>
                      </a:pPr>
                      <a:r>
                        <a:rPr lang="en-IE" sz="1500" dirty="0">
                          <a:solidFill>
                            <a:schemeClr val="accent5">
                              <a:lumMod val="50000"/>
                            </a:schemeClr>
                          </a:solidFill>
                        </a:rPr>
                        <a:t>Healthier options across all menus</a:t>
                      </a:r>
                    </a:p>
                    <a:p>
                      <a:pPr marL="285750" indent="-285750">
                        <a:buFont typeface="Arial" panose="020B0604020202020204" pitchFamily="34" charset="0"/>
                        <a:buChar char="•"/>
                      </a:pPr>
                      <a:r>
                        <a:rPr lang="en-IE" sz="1500" dirty="0">
                          <a:solidFill>
                            <a:schemeClr val="accent5">
                              <a:lumMod val="50000"/>
                            </a:schemeClr>
                          </a:solidFill>
                        </a:rPr>
                        <a:t>Increase oven baked vs deep fry</a:t>
                      </a:r>
                    </a:p>
                    <a:p>
                      <a:pPr marL="285750" indent="-285750">
                        <a:buFont typeface="Arial" panose="020B0604020202020204" pitchFamily="34" charset="0"/>
                        <a:buChar char="•"/>
                      </a:pPr>
                      <a:r>
                        <a:rPr lang="en-IE" sz="1500" dirty="0">
                          <a:solidFill>
                            <a:schemeClr val="accent5">
                              <a:lumMod val="50000"/>
                            </a:schemeClr>
                          </a:solidFill>
                        </a:rPr>
                        <a:t>Reduce overall fat content in menu</a:t>
                      </a:r>
                    </a:p>
                    <a:p>
                      <a:pPr marL="285750" indent="-285750">
                        <a:buFont typeface="Arial" panose="020B0604020202020204" pitchFamily="34" charset="0"/>
                        <a:buChar char="•"/>
                      </a:pPr>
                      <a:r>
                        <a:rPr lang="en-IE" sz="1500" dirty="0">
                          <a:solidFill>
                            <a:schemeClr val="accent5">
                              <a:lumMod val="50000"/>
                            </a:schemeClr>
                          </a:solidFill>
                        </a:rPr>
                        <a:t>Daily offering of fish		</a:t>
                      </a:r>
                    </a:p>
                    <a:p>
                      <a:pPr marL="285750" indent="-285750">
                        <a:buFont typeface="Arial" panose="020B0604020202020204" pitchFamily="34" charset="0"/>
                        <a:buChar char="•"/>
                      </a:pPr>
                      <a:r>
                        <a:rPr lang="en-IE" sz="1500" dirty="0">
                          <a:solidFill>
                            <a:schemeClr val="accent5">
                              <a:lumMod val="50000"/>
                            </a:schemeClr>
                          </a:solidFill>
                        </a:rPr>
                        <a:t>Chip free days</a:t>
                      </a:r>
                      <a:endParaRPr lang="en-IE" sz="15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0751765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Same Side Corner Rectangle 4"/>
          <p:cNvSpPr/>
          <p:nvPr/>
        </p:nvSpPr>
        <p:spPr>
          <a:xfrm>
            <a:off x="1555703" y="0"/>
            <a:ext cx="8229601" cy="841002"/>
          </a:xfrm>
          <a:prstGeom prst="round2Same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000" b="1" dirty="0">
                <a:solidFill>
                  <a:srgbClr val="490E66"/>
                </a:solidFill>
              </a:rPr>
              <a:t>Improving communication with our in-patients using Take 5:</a:t>
            </a:r>
          </a:p>
          <a:p>
            <a:pPr algn="ctr"/>
            <a:r>
              <a:rPr lang="en-IE" sz="2000" b="1" dirty="0">
                <a:solidFill>
                  <a:srgbClr val="490E66"/>
                </a:solidFill>
              </a:rPr>
              <a:t>A Quality Improvement Initiative in Drogheda/Louth Hospitals (2021)</a:t>
            </a:r>
          </a:p>
        </p:txBody>
      </p:sp>
      <p:sp>
        <p:nvSpPr>
          <p:cNvPr id="10" name="TextBox 9"/>
          <p:cNvSpPr txBox="1"/>
          <p:nvPr/>
        </p:nvSpPr>
        <p:spPr>
          <a:xfrm>
            <a:off x="332929" y="1821273"/>
            <a:ext cx="5709124" cy="4562788"/>
          </a:xfrm>
          <a:prstGeom prst="rect">
            <a:avLst/>
          </a:prstGeom>
          <a:noFill/>
          <a:ln>
            <a:solidFill>
              <a:schemeClr val="tx1"/>
            </a:solidFill>
          </a:ln>
        </p:spPr>
        <p:txBody>
          <a:bodyPr wrap="square" rtlCol="0">
            <a:spAutoFit/>
          </a:bodyPr>
          <a:lstStyle/>
          <a:p>
            <a:r>
              <a:rPr lang="en-IE" sz="1500" b="1" dirty="0">
                <a:solidFill>
                  <a:srgbClr val="FF0000"/>
                </a:solidFill>
              </a:rPr>
              <a:t>Plan:</a:t>
            </a:r>
          </a:p>
          <a:p>
            <a:pPr marL="342900" indent="-342900">
              <a:buFont typeface="+mj-lt"/>
              <a:buAutoNum type="arabicPeriod"/>
            </a:pPr>
            <a:r>
              <a:rPr lang="en-IE" sz="1450" dirty="0">
                <a:solidFill>
                  <a:schemeClr val="accent5">
                    <a:lumMod val="50000"/>
                  </a:schemeClr>
                </a:solidFill>
              </a:rPr>
              <a:t>To phone (if applicable) patient’s family within 24 hours of admission</a:t>
            </a:r>
          </a:p>
          <a:p>
            <a:pPr marL="342900" indent="-342900">
              <a:buFont typeface="+mj-lt"/>
              <a:buAutoNum type="arabicPeriod"/>
            </a:pPr>
            <a:r>
              <a:rPr lang="en-IE" sz="1450" dirty="0">
                <a:solidFill>
                  <a:schemeClr val="accent5">
                    <a:lumMod val="50000"/>
                  </a:schemeClr>
                </a:solidFill>
              </a:rPr>
              <a:t>Introduce “Take 5” initiative </a:t>
            </a:r>
            <a:endParaRPr lang="en-IE" sz="1450" b="1" i="1" dirty="0">
              <a:solidFill>
                <a:schemeClr val="accent5">
                  <a:lumMod val="50000"/>
                </a:schemeClr>
              </a:solidFill>
            </a:endParaRPr>
          </a:p>
          <a:p>
            <a:pPr marL="342900" indent="-342900">
              <a:buFont typeface="+mj-lt"/>
              <a:buAutoNum type="arabicPeriod"/>
            </a:pPr>
            <a:r>
              <a:rPr lang="en-IE" sz="1450" dirty="0">
                <a:solidFill>
                  <a:schemeClr val="accent5">
                    <a:lumMod val="50000"/>
                  </a:schemeClr>
                </a:solidFill>
              </a:rPr>
              <a:t>All ward/ ED nursing managers informed of new communication initiative </a:t>
            </a:r>
            <a:endParaRPr lang="en-IE" sz="1450" b="1" i="1" dirty="0">
              <a:solidFill>
                <a:schemeClr val="accent5">
                  <a:lumMod val="50000"/>
                </a:schemeClr>
              </a:solidFill>
            </a:endParaRPr>
          </a:p>
          <a:p>
            <a:pPr marL="342900" indent="-342900">
              <a:buFont typeface="+mj-lt"/>
              <a:buAutoNum type="arabicPeriod"/>
            </a:pPr>
            <a:r>
              <a:rPr lang="en-IE" sz="1450" dirty="0">
                <a:solidFill>
                  <a:schemeClr val="accent5">
                    <a:lumMod val="50000"/>
                  </a:schemeClr>
                </a:solidFill>
              </a:rPr>
              <a:t>Phone call &amp; Take 5 to be recorded in specific sections in Nursing notes</a:t>
            </a:r>
          </a:p>
          <a:p>
            <a:r>
              <a:rPr lang="en-IE" sz="1450" b="1" dirty="0">
                <a:solidFill>
                  <a:srgbClr val="FF0000"/>
                </a:solidFill>
              </a:rPr>
              <a:t>Do:</a:t>
            </a:r>
          </a:p>
          <a:p>
            <a:pPr marL="285750" indent="-285750">
              <a:buFont typeface="Arial" panose="020B0604020202020204" pitchFamily="34" charset="0"/>
              <a:buChar char="•"/>
            </a:pPr>
            <a:r>
              <a:rPr lang="en-IE" sz="1450" dirty="0">
                <a:solidFill>
                  <a:schemeClr val="accent5">
                    <a:lumMod val="50000"/>
                  </a:schemeClr>
                </a:solidFill>
              </a:rPr>
              <a:t>Implemented in July 2022 on one medical and one surgical ward</a:t>
            </a:r>
          </a:p>
          <a:p>
            <a:r>
              <a:rPr lang="en-IE" sz="1450" b="1" dirty="0">
                <a:solidFill>
                  <a:srgbClr val="FF0000"/>
                </a:solidFill>
              </a:rPr>
              <a:t>Study:</a:t>
            </a:r>
          </a:p>
          <a:p>
            <a:pPr marL="285750" indent="-285750">
              <a:buFont typeface="Arial" panose="020B0604020202020204" pitchFamily="34" charset="0"/>
              <a:buChar char="•"/>
            </a:pPr>
            <a:r>
              <a:rPr lang="en-IE" sz="1450" dirty="0">
                <a:solidFill>
                  <a:schemeClr val="accent5">
                    <a:lumMod val="50000"/>
                  </a:schemeClr>
                </a:solidFill>
              </a:rPr>
              <a:t>90% of patients relatives on each ward received a phone call from the ward manager within 48 hours of admission.</a:t>
            </a:r>
          </a:p>
          <a:p>
            <a:pPr marL="285750" indent="-285750">
              <a:buFont typeface="Arial" panose="020B0604020202020204" pitchFamily="34" charset="0"/>
              <a:buChar char="•"/>
            </a:pPr>
            <a:r>
              <a:rPr lang="en-IE" sz="1450" dirty="0">
                <a:solidFill>
                  <a:schemeClr val="accent5">
                    <a:lumMod val="50000"/>
                  </a:schemeClr>
                </a:solidFill>
              </a:rPr>
              <a:t>‘Take 5’ initiative requires further engagement with staff.</a:t>
            </a:r>
          </a:p>
          <a:p>
            <a:pPr marL="285750" indent="-285750">
              <a:buFont typeface="Arial" panose="020B0604020202020204" pitchFamily="34" charset="0"/>
              <a:buChar char="•"/>
            </a:pPr>
            <a:r>
              <a:rPr lang="en-IE" sz="1450" dirty="0">
                <a:solidFill>
                  <a:schemeClr val="accent5">
                    <a:lumMod val="50000"/>
                  </a:schemeClr>
                </a:solidFill>
              </a:rPr>
              <a:t>Data audited – 24 hour period of admissions randomly selected &amp; nursing notes of same audited (paediatrics excluded)</a:t>
            </a:r>
          </a:p>
          <a:p>
            <a:r>
              <a:rPr lang="en-IE" sz="1450" b="1" dirty="0">
                <a:solidFill>
                  <a:srgbClr val="FF0000"/>
                </a:solidFill>
              </a:rPr>
              <a:t>Act:</a:t>
            </a:r>
          </a:p>
          <a:p>
            <a:r>
              <a:rPr lang="en-IE" sz="1450" dirty="0">
                <a:solidFill>
                  <a:schemeClr val="accent5">
                    <a:lumMod val="50000"/>
                  </a:schemeClr>
                </a:solidFill>
              </a:rPr>
              <a:t>As a result of feedback whilst auditing on wards, going forward: </a:t>
            </a:r>
          </a:p>
          <a:p>
            <a:pPr marL="285750" indent="-285750">
              <a:buFont typeface="Arial" panose="020B0604020202020204" pitchFamily="34" charset="0"/>
              <a:buChar char="•"/>
            </a:pPr>
            <a:r>
              <a:rPr lang="en-IE" sz="1450" dirty="0">
                <a:solidFill>
                  <a:schemeClr val="accent5">
                    <a:lumMod val="50000"/>
                  </a:schemeClr>
                </a:solidFill>
              </a:rPr>
              <a:t>Focus on two wards</a:t>
            </a:r>
          </a:p>
          <a:p>
            <a:pPr marL="285750" indent="-285750">
              <a:buFont typeface="Arial" panose="020B0604020202020204" pitchFamily="34" charset="0"/>
              <a:buChar char="•"/>
            </a:pPr>
            <a:r>
              <a:rPr lang="en-IE" sz="1450" dirty="0">
                <a:solidFill>
                  <a:schemeClr val="accent5">
                    <a:lumMod val="50000"/>
                  </a:schemeClr>
                </a:solidFill>
              </a:rPr>
              <a:t>Education on specifics of documentation.</a:t>
            </a:r>
          </a:p>
          <a:p>
            <a:pPr marL="285750" indent="-285750">
              <a:buFont typeface="Arial" panose="020B0604020202020204" pitchFamily="34" charset="0"/>
              <a:buChar char="•"/>
            </a:pPr>
            <a:r>
              <a:rPr lang="en-IE" sz="1450" dirty="0">
                <a:solidFill>
                  <a:schemeClr val="accent5">
                    <a:lumMod val="50000"/>
                  </a:schemeClr>
                </a:solidFill>
              </a:rPr>
              <a:t>Increase communication to/from ward managers.</a:t>
            </a:r>
            <a:endParaRPr lang="en-IE" sz="1450" dirty="0"/>
          </a:p>
        </p:txBody>
      </p:sp>
      <p:sp>
        <p:nvSpPr>
          <p:cNvPr id="8" name="Rectangle 7"/>
          <p:cNvSpPr/>
          <p:nvPr/>
        </p:nvSpPr>
        <p:spPr>
          <a:xfrm>
            <a:off x="308246" y="1071091"/>
            <a:ext cx="10943809" cy="720197"/>
          </a:xfrm>
          <a:prstGeom prst="rect">
            <a:avLst/>
          </a:prstGeom>
        </p:spPr>
        <p:txBody>
          <a:bodyPr wrap="square">
            <a:spAutoFit/>
          </a:bodyPr>
          <a:lstStyle/>
          <a:p>
            <a:pPr>
              <a:lnSpc>
                <a:spcPct val="130000"/>
              </a:lnSpc>
            </a:pPr>
            <a:r>
              <a:rPr lang="en-IE" sz="1600" b="1" dirty="0">
                <a:solidFill>
                  <a:schemeClr val="accent5">
                    <a:lumMod val="50000"/>
                  </a:schemeClr>
                </a:solidFill>
              </a:rPr>
              <a:t>Background: </a:t>
            </a:r>
            <a:r>
              <a:rPr lang="en-IE" sz="1600" dirty="0">
                <a:solidFill>
                  <a:schemeClr val="accent5">
                    <a:lumMod val="50000"/>
                  </a:schemeClr>
                </a:solidFill>
              </a:rPr>
              <a:t>2021</a:t>
            </a:r>
            <a:r>
              <a:rPr lang="en-IE" sz="1600" b="1" dirty="0">
                <a:solidFill>
                  <a:schemeClr val="accent5">
                    <a:lumMod val="50000"/>
                  </a:schemeClr>
                </a:solidFill>
              </a:rPr>
              <a:t> - </a:t>
            </a:r>
            <a:r>
              <a:rPr lang="en-IE" sz="1600" dirty="0">
                <a:solidFill>
                  <a:schemeClr val="accent5">
                    <a:lumMod val="50000"/>
                  </a:schemeClr>
                </a:solidFill>
              </a:rPr>
              <a:t>increase in complaints about communication to patients &amp; their families</a:t>
            </a:r>
            <a:endParaRPr lang="en-IE" sz="1600" i="1" dirty="0">
              <a:solidFill>
                <a:srgbClr val="002060"/>
              </a:solidFill>
            </a:endParaRPr>
          </a:p>
          <a:p>
            <a:pPr>
              <a:lnSpc>
                <a:spcPct val="130000"/>
              </a:lnSpc>
            </a:pPr>
            <a:r>
              <a:rPr lang="en-IE" sz="1600" b="1" i="1" dirty="0">
                <a:solidFill>
                  <a:srgbClr val="002060"/>
                </a:solidFill>
              </a:rPr>
              <a:t>Aim: To improve communication with our patients during their hospital stay on all wards by December 2022</a:t>
            </a:r>
          </a:p>
        </p:txBody>
      </p:sp>
      <p:sp>
        <p:nvSpPr>
          <p:cNvPr id="16" name="TextBox 15"/>
          <p:cNvSpPr txBox="1"/>
          <p:nvPr/>
        </p:nvSpPr>
        <p:spPr>
          <a:xfrm>
            <a:off x="6114472" y="1828382"/>
            <a:ext cx="2881745" cy="4560992"/>
          </a:xfrm>
          <a:prstGeom prst="rect">
            <a:avLst/>
          </a:prstGeom>
          <a:solidFill>
            <a:schemeClr val="bg1">
              <a:lumMod val="95000"/>
            </a:schemeClr>
          </a:solidFill>
          <a:ln>
            <a:solidFill>
              <a:schemeClr val="tx1"/>
            </a:solidFill>
          </a:ln>
        </p:spPr>
        <p:txBody>
          <a:bodyPr wrap="square" rtlCol="0">
            <a:spAutoFit/>
          </a:bodyPr>
          <a:lstStyle/>
          <a:p>
            <a:pPr algn="ctr"/>
            <a:r>
              <a:rPr lang="en-IE" sz="1900" b="1" dirty="0">
                <a:solidFill>
                  <a:schemeClr val="accent5">
                    <a:lumMod val="50000"/>
                  </a:schemeClr>
                </a:solidFill>
              </a:rPr>
              <a:t>Take 5</a:t>
            </a:r>
          </a:p>
          <a:p>
            <a:pPr marL="342900" indent="-342900">
              <a:lnSpc>
                <a:spcPct val="110000"/>
              </a:lnSpc>
              <a:buAutoNum type="arabicPeriod"/>
            </a:pPr>
            <a:r>
              <a:rPr lang="en-IE" sz="1900" dirty="0">
                <a:solidFill>
                  <a:schemeClr val="accent5">
                    <a:lumMod val="50000"/>
                  </a:schemeClr>
                </a:solidFill>
              </a:rPr>
              <a:t>Hello my Name is… How are you today?</a:t>
            </a:r>
          </a:p>
          <a:p>
            <a:pPr marL="342900" indent="-342900">
              <a:lnSpc>
                <a:spcPct val="110000"/>
              </a:lnSpc>
              <a:buAutoNum type="arabicPeriod"/>
            </a:pPr>
            <a:r>
              <a:rPr lang="en-IE" sz="1900" dirty="0">
                <a:solidFill>
                  <a:schemeClr val="accent5">
                    <a:lumMod val="50000"/>
                  </a:schemeClr>
                </a:solidFill>
              </a:rPr>
              <a:t>Have you any questions about what’s happening with your care?</a:t>
            </a:r>
          </a:p>
          <a:p>
            <a:pPr marL="342900" indent="-342900">
              <a:lnSpc>
                <a:spcPct val="110000"/>
              </a:lnSpc>
              <a:buAutoNum type="arabicPeriod"/>
            </a:pPr>
            <a:r>
              <a:rPr lang="en-IE" sz="1900" dirty="0">
                <a:solidFill>
                  <a:schemeClr val="accent5">
                    <a:lumMod val="50000"/>
                  </a:schemeClr>
                </a:solidFill>
              </a:rPr>
              <a:t>Have you been in touch with your family today?</a:t>
            </a:r>
          </a:p>
          <a:p>
            <a:pPr marL="342900" indent="-342900">
              <a:lnSpc>
                <a:spcPct val="110000"/>
              </a:lnSpc>
              <a:buAutoNum type="arabicPeriod"/>
            </a:pPr>
            <a:r>
              <a:rPr lang="en-IE" sz="1900" dirty="0">
                <a:solidFill>
                  <a:schemeClr val="accent5">
                    <a:lumMod val="50000"/>
                  </a:schemeClr>
                </a:solidFill>
              </a:rPr>
              <a:t>What did you eat &amp; drink today?</a:t>
            </a:r>
          </a:p>
          <a:p>
            <a:pPr marL="342900" indent="-342900">
              <a:lnSpc>
                <a:spcPct val="110000"/>
              </a:lnSpc>
              <a:buAutoNum type="arabicPeriod"/>
            </a:pPr>
            <a:r>
              <a:rPr lang="en-IE" sz="1900" dirty="0">
                <a:solidFill>
                  <a:schemeClr val="accent5">
                    <a:lumMod val="50000"/>
                  </a:schemeClr>
                </a:solidFill>
              </a:rPr>
              <a:t>Is there anything I can do to make your hospital stay better?</a:t>
            </a:r>
          </a:p>
        </p:txBody>
      </p:sp>
      <p:cxnSp>
        <p:nvCxnSpPr>
          <p:cNvPr id="11" name="Straight Connector 10"/>
          <p:cNvCxnSpPr/>
          <p:nvPr/>
        </p:nvCxnSpPr>
        <p:spPr>
          <a:xfrm flipV="1">
            <a:off x="0" y="912345"/>
            <a:ext cx="12192000" cy="12329"/>
          </a:xfrm>
          <a:prstGeom prst="line">
            <a:avLst/>
          </a:prstGeom>
          <a:ln>
            <a:solidFill>
              <a:srgbClr val="490E66"/>
            </a:solidFill>
          </a:ln>
        </p:spPr>
        <p:style>
          <a:lnRef idx="2">
            <a:schemeClr val="accent1"/>
          </a:lnRef>
          <a:fillRef idx="0">
            <a:schemeClr val="accent1"/>
          </a:fillRef>
          <a:effectRef idx="1">
            <a:schemeClr val="accent1"/>
          </a:effectRef>
          <a:fontRef idx="minor">
            <a:schemeClr val="tx1"/>
          </a:fontRef>
        </p:style>
      </p:cxnSp>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7118" y="167660"/>
            <a:ext cx="790457" cy="648000"/>
          </a:xfrm>
          <a:prstGeom prst="rect">
            <a:avLst/>
          </a:prstGeom>
        </p:spPr>
      </p:pic>
      <p:pic>
        <p:nvPicPr>
          <p:cNvPr id="18" name="Picture 17" descr="RCSI Hospitals Group Logo_RGB.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69353" y="0"/>
            <a:ext cx="2622647" cy="792000"/>
          </a:xfrm>
          <a:prstGeom prst="rect">
            <a:avLst/>
          </a:prstGeom>
        </p:spPr>
      </p:pic>
      <p:graphicFrame>
        <p:nvGraphicFramePr>
          <p:cNvPr id="19" name="Table 18"/>
          <p:cNvGraphicFramePr>
            <a:graphicFrameLocks noGrp="1"/>
          </p:cNvGraphicFramePr>
          <p:nvPr/>
        </p:nvGraphicFramePr>
        <p:xfrm>
          <a:off x="9109833" y="1841604"/>
          <a:ext cx="2900290" cy="2492119"/>
        </p:xfrm>
        <a:graphic>
          <a:graphicData uri="http://schemas.openxmlformats.org/drawingml/2006/table">
            <a:tbl>
              <a:tblPr firstRow="1" bandRow="1">
                <a:tableStyleId>{5C22544A-7EE6-4342-B048-85BDC9FD1C3A}</a:tableStyleId>
              </a:tblPr>
              <a:tblGrid>
                <a:gridCol w="2900290">
                  <a:extLst>
                    <a:ext uri="{9D8B030D-6E8A-4147-A177-3AD203B41FA5}">
                      <a16:colId xmlns:a16="http://schemas.microsoft.com/office/drawing/2014/main" val="20000"/>
                    </a:ext>
                  </a:extLst>
                </a:gridCol>
              </a:tblGrid>
              <a:tr h="34327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1600" dirty="0">
                          <a:solidFill>
                            <a:schemeClr val="bg1"/>
                          </a:solidFill>
                        </a:rPr>
                        <a:t>This QI initiative is aligned to:</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solidFill>
                      <a:srgbClr val="490E66"/>
                    </a:solidFill>
                  </a:tcPr>
                </a:tc>
                <a:extLst>
                  <a:ext uri="{0D108BD9-81ED-4DB2-BD59-A6C34878D82A}">
                    <a16:rowId xmlns:a16="http://schemas.microsoft.com/office/drawing/2014/main" val="10000"/>
                  </a:ext>
                </a:extLst>
              </a:tr>
              <a:tr h="1785052">
                <a:tc>
                  <a:txBody>
                    <a:bodyPr/>
                    <a:lstStyle/>
                    <a:p>
                      <a:pPr marL="285750" indent="-285750">
                        <a:buFont typeface="Arial" panose="020B0604020202020204" pitchFamily="34" charset="0"/>
                        <a:buChar char="•"/>
                      </a:pPr>
                      <a:r>
                        <a:rPr lang="en-IE" sz="1500" b="1" dirty="0">
                          <a:solidFill>
                            <a:schemeClr val="accent5">
                              <a:lumMod val="50000"/>
                            </a:schemeClr>
                          </a:solidFill>
                        </a:rPr>
                        <a:t>NIES</a:t>
                      </a:r>
                      <a:r>
                        <a:rPr lang="en-IE" sz="1500" dirty="0">
                          <a:solidFill>
                            <a:schemeClr val="accent5">
                              <a:lumMod val="50000"/>
                            </a:schemeClr>
                          </a:solidFill>
                        </a:rPr>
                        <a:t> Theme - Admission &amp; Care on the Ward</a:t>
                      </a:r>
                    </a:p>
                    <a:p>
                      <a:pPr marL="285750" indent="-285750">
                        <a:buFont typeface="Arial" panose="020B0604020202020204" pitchFamily="34" charset="0"/>
                        <a:buChar char="•"/>
                      </a:pPr>
                      <a:r>
                        <a:rPr lang="en-IE" sz="1500" dirty="0">
                          <a:solidFill>
                            <a:schemeClr val="accent5">
                              <a:lumMod val="50000"/>
                            </a:schemeClr>
                          </a:solidFill>
                        </a:rPr>
                        <a:t>23 questions within the NIES relate to communication</a:t>
                      </a:r>
                    </a:p>
                    <a:p>
                      <a:pPr marL="285750" indent="-285750">
                        <a:buFont typeface="Arial" panose="020B0604020202020204" pitchFamily="34" charset="0"/>
                        <a:buChar char="•"/>
                      </a:pPr>
                      <a:r>
                        <a:rPr lang="en-IE" sz="1500" b="1" dirty="0">
                          <a:solidFill>
                            <a:schemeClr val="accent5">
                              <a:lumMod val="50000"/>
                            </a:schemeClr>
                          </a:solidFill>
                        </a:rPr>
                        <a:t>HIQA</a:t>
                      </a:r>
                      <a:r>
                        <a:rPr lang="en-IE" sz="1500" dirty="0">
                          <a:solidFill>
                            <a:schemeClr val="accent5">
                              <a:lumMod val="50000"/>
                            </a:schemeClr>
                          </a:solidFill>
                        </a:rPr>
                        <a:t> Safer Better Healthcare standards (2012) of Person-Centred Care &amp; Support</a:t>
                      </a:r>
                    </a:p>
                    <a:p>
                      <a:pPr marL="285750" indent="-285750">
                        <a:buFont typeface="Arial" panose="020B0604020202020204" pitchFamily="34" charset="0"/>
                        <a:buChar char="•"/>
                      </a:pPr>
                      <a:r>
                        <a:rPr lang="en-IE" sz="1500" b="1" dirty="0">
                          <a:solidFill>
                            <a:schemeClr val="accent5">
                              <a:lumMod val="50000"/>
                            </a:schemeClr>
                          </a:solidFill>
                        </a:rPr>
                        <a:t>Local hospital </a:t>
                      </a:r>
                      <a:r>
                        <a:rPr lang="en-IE" sz="1500" dirty="0">
                          <a:solidFill>
                            <a:schemeClr val="accent5">
                              <a:lumMod val="50000"/>
                            </a:schemeClr>
                          </a:solidFill>
                        </a:rPr>
                        <a:t>–  increase in complaints re access</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20" name="Table 19"/>
          <p:cNvGraphicFramePr>
            <a:graphicFrameLocks noGrp="1"/>
          </p:cNvGraphicFramePr>
          <p:nvPr/>
        </p:nvGraphicFramePr>
        <p:xfrm>
          <a:off x="9114265" y="4422817"/>
          <a:ext cx="2895856" cy="1955405"/>
        </p:xfrm>
        <a:graphic>
          <a:graphicData uri="http://schemas.openxmlformats.org/drawingml/2006/table">
            <a:tbl>
              <a:tblPr firstRow="1" bandRow="1">
                <a:tableStyleId>{5C22544A-7EE6-4342-B048-85BDC9FD1C3A}</a:tableStyleId>
              </a:tblPr>
              <a:tblGrid>
                <a:gridCol w="2895856">
                  <a:extLst>
                    <a:ext uri="{9D8B030D-6E8A-4147-A177-3AD203B41FA5}">
                      <a16:colId xmlns:a16="http://schemas.microsoft.com/office/drawing/2014/main" val="20000"/>
                    </a:ext>
                  </a:extLst>
                </a:gridCol>
              </a:tblGrid>
              <a:tr h="2821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1600" dirty="0">
                          <a:solidFill>
                            <a:schemeClr val="bg1"/>
                          </a:solidFill>
                        </a:rPr>
                        <a:t>Next Steps</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solidFill>
                      <a:srgbClr val="490E66"/>
                    </a:solidFill>
                  </a:tcPr>
                </a:tc>
                <a:extLst>
                  <a:ext uri="{0D108BD9-81ED-4DB2-BD59-A6C34878D82A}">
                    <a16:rowId xmlns:a16="http://schemas.microsoft.com/office/drawing/2014/main" val="10000"/>
                  </a:ext>
                </a:extLst>
              </a:tr>
              <a:tr h="1620125">
                <a:tc>
                  <a:txBody>
                    <a:bodyPr/>
                    <a:lstStyle/>
                    <a:p>
                      <a:pPr marL="285750" indent="-285750">
                        <a:buFont typeface="Arial" panose="020B0604020202020204" pitchFamily="34" charset="0"/>
                        <a:buChar char="•"/>
                      </a:pPr>
                      <a:r>
                        <a:rPr lang="en-IE" sz="1500" dirty="0">
                          <a:solidFill>
                            <a:schemeClr val="accent5">
                              <a:lumMod val="50000"/>
                            </a:schemeClr>
                          </a:solidFill>
                        </a:rPr>
                        <a:t>Plan: Continue ‘take 5’ initiative </a:t>
                      </a:r>
                    </a:p>
                    <a:p>
                      <a:pPr marL="285750" indent="-285750">
                        <a:buFont typeface="Arial" panose="020B0604020202020204" pitchFamily="34" charset="0"/>
                        <a:buChar char="•"/>
                      </a:pPr>
                      <a:r>
                        <a:rPr lang="en-IE" sz="1500" dirty="0">
                          <a:solidFill>
                            <a:schemeClr val="accent5">
                              <a:lumMod val="50000"/>
                            </a:schemeClr>
                          </a:solidFill>
                        </a:rPr>
                        <a:t>Pilot on two wards – 1 x surgical, 1 x medical</a:t>
                      </a:r>
                    </a:p>
                    <a:p>
                      <a:pPr marL="285750" indent="-285750">
                        <a:buFont typeface="Arial" panose="020B0604020202020204" pitchFamily="34" charset="0"/>
                        <a:buChar char="•"/>
                      </a:pPr>
                      <a:r>
                        <a:rPr lang="en-IE" sz="1500" dirty="0">
                          <a:solidFill>
                            <a:schemeClr val="accent5">
                              <a:lumMod val="50000"/>
                            </a:schemeClr>
                          </a:solidFill>
                        </a:rPr>
                        <a:t>Embed phone communication</a:t>
                      </a:r>
                    </a:p>
                    <a:p>
                      <a:pPr marL="285750" indent="-285750">
                        <a:buFont typeface="Arial" panose="020B0604020202020204" pitchFamily="34" charset="0"/>
                        <a:buChar char="•"/>
                      </a:pPr>
                      <a:r>
                        <a:rPr lang="en-IE" sz="1500" dirty="0">
                          <a:solidFill>
                            <a:schemeClr val="accent5">
                              <a:lumMod val="50000"/>
                            </a:schemeClr>
                          </a:solidFill>
                        </a:rPr>
                        <a:t>Scale up phonecall &amp; Take 5</a:t>
                      </a:r>
                      <a:endParaRPr lang="en-IE" sz="15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6816034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Same Side Corner Rectangle 1"/>
          <p:cNvSpPr/>
          <p:nvPr/>
        </p:nvSpPr>
        <p:spPr>
          <a:xfrm>
            <a:off x="1333749" y="0"/>
            <a:ext cx="8229601" cy="841002"/>
          </a:xfrm>
          <a:prstGeom prst="round2Same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000" b="1" dirty="0">
                <a:solidFill>
                  <a:srgbClr val="490E66"/>
                </a:solidFill>
              </a:rPr>
              <a:t>Improving communications with in-patients using an information booklet:</a:t>
            </a:r>
          </a:p>
          <a:p>
            <a:pPr algn="ctr"/>
            <a:r>
              <a:rPr lang="en-IE" sz="2000" b="1" dirty="0">
                <a:solidFill>
                  <a:srgbClr val="490E66"/>
                </a:solidFill>
              </a:rPr>
              <a:t>A Quality Improvement Initiative in Drogheda &amp; Louth Hospitals (2021)</a:t>
            </a:r>
          </a:p>
        </p:txBody>
      </p:sp>
      <p:sp>
        <p:nvSpPr>
          <p:cNvPr id="6" name="TextBox 5"/>
          <p:cNvSpPr txBox="1"/>
          <p:nvPr/>
        </p:nvSpPr>
        <p:spPr>
          <a:xfrm>
            <a:off x="158116" y="1070248"/>
            <a:ext cx="10572048" cy="338554"/>
          </a:xfrm>
          <a:prstGeom prst="rect">
            <a:avLst/>
          </a:prstGeom>
          <a:noFill/>
        </p:spPr>
        <p:txBody>
          <a:bodyPr wrap="square" rtlCol="0">
            <a:spAutoFit/>
          </a:bodyPr>
          <a:lstStyle/>
          <a:p>
            <a:r>
              <a:rPr lang="en-IE" sz="1600" b="1" i="1" dirty="0">
                <a:solidFill>
                  <a:srgbClr val="002060"/>
                </a:solidFill>
              </a:rPr>
              <a:t>Aim: To improve communication with our patients during their hospital stay on all wards by December 2022</a:t>
            </a:r>
          </a:p>
        </p:txBody>
      </p:sp>
      <p:sp>
        <p:nvSpPr>
          <p:cNvPr id="11" name="TextBox 10"/>
          <p:cNvSpPr txBox="1"/>
          <p:nvPr/>
        </p:nvSpPr>
        <p:spPr>
          <a:xfrm>
            <a:off x="203660" y="1530851"/>
            <a:ext cx="5809564" cy="4832092"/>
          </a:xfrm>
          <a:prstGeom prst="rect">
            <a:avLst/>
          </a:prstGeom>
          <a:noFill/>
          <a:ln>
            <a:solidFill>
              <a:schemeClr val="tx1"/>
            </a:solidFill>
          </a:ln>
        </p:spPr>
        <p:txBody>
          <a:bodyPr wrap="square" rtlCol="0">
            <a:spAutoFit/>
          </a:bodyPr>
          <a:lstStyle/>
          <a:p>
            <a:r>
              <a:rPr lang="en-IE" sz="1400" b="1" dirty="0">
                <a:solidFill>
                  <a:srgbClr val="FF0000"/>
                </a:solidFill>
              </a:rPr>
              <a:t>New Patient Information Leaflet Strategy : </a:t>
            </a:r>
            <a:r>
              <a:rPr lang="en-IE" sz="1400" dirty="0">
                <a:solidFill>
                  <a:schemeClr val="accent5">
                    <a:lumMod val="50000"/>
                  </a:schemeClr>
                </a:solidFill>
              </a:rPr>
              <a:t>Louth Hospitals Patient Information Leaflet (PIL) Committee: Established June 2022</a:t>
            </a:r>
          </a:p>
          <a:p>
            <a:pPr marL="285750" indent="-285750">
              <a:buFont typeface="Arial" panose="020B0604020202020204" pitchFamily="34" charset="0"/>
              <a:buChar char="•"/>
            </a:pPr>
            <a:r>
              <a:rPr lang="en-IE" sz="1400" dirty="0">
                <a:solidFill>
                  <a:schemeClr val="accent5">
                    <a:lumMod val="50000"/>
                  </a:schemeClr>
                </a:solidFill>
              </a:rPr>
              <a:t>Aim to approve &amp; procure standardised hospital branding &amp; hard copy output from Louth Hospitals.</a:t>
            </a:r>
          </a:p>
          <a:p>
            <a:pPr marL="285750" indent="-285750">
              <a:buFont typeface="Arial" panose="020B0604020202020204" pitchFamily="34" charset="0"/>
              <a:buChar char="•"/>
            </a:pPr>
            <a:r>
              <a:rPr lang="en-IE" sz="1400" dirty="0">
                <a:solidFill>
                  <a:schemeClr val="accent5">
                    <a:lumMod val="50000"/>
                  </a:schemeClr>
                </a:solidFill>
              </a:rPr>
              <a:t>Clinical content to be approved via Clinical Governance.</a:t>
            </a:r>
          </a:p>
          <a:p>
            <a:pPr marL="285750" indent="-285750">
              <a:buFont typeface="Arial" panose="020B0604020202020204" pitchFamily="34" charset="0"/>
              <a:buChar char="•"/>
            </a:pPr>
            <a:r>
              <a:rPr lang="en-IE" sz="1400" dirty="0">
                <a:solidFill>
                  <a:schemeClr val="accent5">
                    <a:lumMod val="50000"/>
                  </a:schemeClr>
                </a:solidFill>
              </a:rPr>
              <a:t>Procurement process has been initiated &amp; approved.</a:t>
            </a:r>
          </a:p>
          <a:p>
            <a:r>
              <a:rPr lang="en-IE" sz="1400" b="1" dirty="0">
                <a:solidFill>
                  <a:srgbClr val="FF0000"/>
                </a:solidFill>
              </a:rPr>
              <a:t>Plan:</a:t>
            </a:r>
          </a:p>
          <a:p>
            <a:pPr marL="342900" indent="-342900">
              <a:buFont typeface="+mj-lt"/>
              <a:buAutoNum type="arabicPeriod"/>
            </a:pPr>
            <a:r>
              <a:rPr lang="en-IE" sz="1400" dirty="0">
                <a:solidFill>
                  <a:schemeClr val="accent5">
                    <a:lumMod val="50000"/>
                  </a:schemeClr>
                </a:solidFill>
              </a:rPr>
              <a:t>Development of a patient information booklet with key information about the hospital to be given to all in-patients on admission.</a:t>
            </a:r>
          </a:p>
          <a:p>
            <a:pPr marL="342900" indent="-342900">
              <a:buFont typeface="+mj-lt"/>
              <a:buAutoNum type="arabicPeriod"/>
            </a:pPr>
            <a:r>
              <a:rPr lang="en-IE" sz="1400" dirty="0">
                <a:solidFill>
                  <a:schemeClr val="accent5">
                    <a:lumMod val="50000"/>
                  </a:schemeClr>
                </a:solidFill>
              </a:rPr>
              <a:t>Individualised Patient Information Leaflets (PILs) will be disseminated specific to their individual needs &amp; will be stored in the booklet.</a:t>
            </a:r>
          </a:p>
          <a:p>
            <a:pPr marL="342900" indent="-342900">
              <a:buFont typeface="+mj-lt"/>
              <a:buAutoNum type="arabicPeriod"/>
            </a:pPr>
            <a:r>
              <a:rPr lang="en-IE" sz="1400" dirty="0">
                <a:solidFill>
                  <a:schemeClr val="accent5">
                    <a:lumMod val="50000"/>
                  </a:schemeClr>
                </a:solidFill>
              </a:rPr>
              <a:t>Estimated launch date October 2022.</a:t>
            </a:r>
          </a:p>
          <a:p>
            <a:pPr marL="342900" indent="-342900">
              <a:buFont typeface="+mj-lt"/>
              <a:buAutoNum type="arabicPeriod"/>
            </a:pPr>
            <a:r>
              <a:rPr lang="en-IE" sz="1400" dirty="0">
                <a:solidFill>
                  <a:schemeClr val="accent5">
                    <a:lumMod val="50000"/>
                  </a:schemeClr>
                </a:solidFill>
              </a:rPr>
              <a:t>Content of the booklet amended to include pharmacy advice about medication (Q44, 45 &amp; 46).</a:t>
            </a:r>
          </a:p>
          <a:p>
            <a:pPr marL="342900" indent="-342900">
              <a:buFont typeface="+mj-lt"/>
              <a:buAutoNum type="arabicPeriod"/>
            </a:pPr>
            <a:r>
              <a:rPr lang="en-IE" sz="1400" dirty="0">
                <a:solidFill>
                  <a:schemeClr val="accent5">
                    <a:lumMod val="50000"/>
                  </a:schemeClr>
                </a:solidFill>
              </a:rPr>
              <a:t>Patient survey following discharge to measure: </a:t>
            </a:r>
          </a:p>
          <a:p>
            <a:pPr marL="800100" lvl="1" indent="-342900">
              <a:buFont typeface="+mj-lt"/>
              <a:buAutoNum type="alphaLcPeriod"/>
            </a:pPr>
            <a:r>
              <a:rPr lang="en-IE" sz="1400" dirty="0">
                <a:solidFill>
                  <a:schemeClr val="accent5">
                    <a:lumMod val="50000"/>
                  </a:schemeClr>
                </a:solidFill>
              </a:rPr>
              <a:t>Did all patients receive a patient information booklet on admission?</a:t>
            </a:r>
          </a:p>
          <a:p>
            <a:pPr marL="800100" lvl="1" indent="-342900">
              <a:buFont typeface="+mj-lt"/>
              <a:buAutoNum type="alphaLcPeriod"/>
            </a:pPr>
            <a:r>
              <a:rPr lang="en-IE" sz="1400" dirty="0">
                <a:solidFill>
                  <a:schemeClr val="accent5">
                    <a:lumMod val="50000"/>
                  </a:schemeClr>
                </a:solidFill>
              </a:rPr>
              <a:t>Did the patients find the information within the booklet a) relevant &amp; b) useful.</a:t>
            </a:r>
          </a:p>
          <a:p>
            <a:r>
              <a:rPr lang="en-IE" sz="1400" b="1" dirty="0">
                <a:solidFill>
                  <a:srgbClr val="FF0000"/>
                </a:solidFill>
              </a:rPr>
              <a:t>Do:</a:t>
            </a:r>
          </a:p>
          <a:p>
            <a:pPr marL="342900" indent="-342900">
              <a:buFont typeface="+mj-lt"/>
              <a:buAutoNum type="arabicPeriod"/>
            </a:pPr>
            <a:r>
              <a:rPr lang="en-IE" sz="1400" dirty="0">
                <a:solidFill>
                  <a:schemeClr val="accent5">
                    <a:lumMod val="50000"/>
                  </a:schemeClr>
                </a:solidFill>
              </a:rPr>
              <a:t>Roadshow sessions on wards to raise awareness of the importance of providing all in patients with the booklet.</a:t>
            </a:r>
            <a:endParaRPr lang="en-IE" sz="1400" b="1" dirty="0">
              <a:solidFill>
                <a:schemeClr val="accent5">
                  <a:lumMod val="50000"/>
                </a:schemeClr>
              </a:solidFill>
            </a:endParaRPr>
          </a:p>
        </p:txBody>
      </p:sp>
      <p:pic>
        <p:nvPicPr>
          <p:cNvPr id="4" name="Picture 3"/>
          <p:cNvPicPr>
            <a:picLocks noChangeAspect="1"/>
          </p:cNvPicPr>
          <p:nvPr/>
        </p:nvPicPr>
        <p:blipFill>
          <a:blip r:embed="rId2"/>
          <a:stretch>
            <a:fillRect/>
          </a:stretch>
        </p:blipFill>
        <p:spPr>
          <a:xfrm>
            <a:off x="6110806" y="4669635"/>
            <a:ext cx="2875065" cy="1874675"/>
          </a:xfrm>
          <a:prstGeom prst="rect">
            <a:avLst/>
          </a:prstGeom>
        </p:spPr>
      </p:pic>
      <p:pic>
        <p:nvPicPr>
          <p:cNvPr id="14" name="Picture 13"/>
          <p:cNvPicPr/>
          <p:nvPr/>
        </p:nvPicPr>
        <p:blipFill>
          <a:blip r:embed="rId3"/>
          <a:stretch>
            <a:fillRect/>
          </a:stretch>
        </p:blipFill>
        <p:spPr>
          <a:xfrm>
            <a:off x="6381349" y="1641674"/>
            <a:ext cx="2328578" cy="2738934"/>
          </a:xfrm>
          <a:prstGeom prst="rect">
            <a:avLst/>
          </a:prstGeom>
        </p:spPr>
      </p:pic>
      <p:cxnSp>
        <p:nvCxnSpPr>
          <p:cNvPr id="12" name="Straight Connector 11"/>
          <p:cNvCxnSpPr/>
          <p:nvPr/>
        </p:nvCxnSpPr>
        <p:spPr>
          <a:xfrm flipV="1">
            <a:off x="0" y="912345"/>
            <a:ext cx="12192000" cy="12329"/>
          </a:xfrm>
          <a:prstGeom prst="line">
            <a:avLst/>
          </a:prstGeom>
          <a:ln>
            <a:solidFill>
              <a:srgbClr val="490E66"/>
            </a:solidFill>
          </a:ln>
        </p:spPr>
        <p:style>
          <a:lnRef idx="2">
            <a:schemeClr val="accent1"/>
          </a:lnRef>
          <a:fillRef idx="0">
            <a:schemeClr val="accent1"/>
          </a:fillRef>
          <a:effectRef idx="1">
            <a:schemeClr val="accent1"/>
          </a:effectRef>
          <a:fontRef idx="minor">
            <a:schemeClr val="tx1"/>
          </a:fontRef>
        </p:style>
      </p:cxn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7118" y="167660"/>
            <a:ext cx="790457" cy="648000"/>
          </a:xfrm>
          <a:prstGeom prst="rect">
            <a:avLst/>
          </a:prstGeom>
        </p:spPr>
      </p:pic>
      <p:pic>
        <p:nvPicPr>
          <p:cNvPr id="17" name="Picture 16" descr="RCSI Hospitals Group Logo_RGB.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69353" y="0"/>
            <a:ext cx="2622647" cy="792000"/>
          </a:xfrm>
          <a:prstGeom prst="rect">
            <a:avLst/>
          </a:prstGeom>
        </p:spPr>
      </p:pic>
      <p:graphicFrame>
        <p:nvGraphicFramePr>
          <p:cNvPr id="18" name="Table 17"/>
          <p:cNvGraphicFramePr>
            <a:graphicFrameLocks noGrp="1"/>
          </p:cNvGraphicFramePr>
          <p:nvPr/>
        </p:nvGraphicFramePr>
        <p:xfrm>
          <a:off x="9146825" y="1521051"/>
          <a:ext cx="2900290" cy="2796919"/>
        </p:xfrm>
        <a:graphic>
          <a:graphicData uri="http://schemas.openxmlformats.org/drawingml/2006/table">
            <a:tbl>
              <a:tblPr firstRow="1" bandRow="1">
                <a:tableStyleId>{5C22544A-7EE6-4342-B048-85BDC9FD1C3A}</a:tableStyleId>
              </a:tblPr>
              <a:tblGrid>
                <a:gridCol w="2900290">
                  <a:extLst>
                    <a:ext uri="{9D8B030D-6E8A-4147-A177-3AD203B41FA5}">
                      <a16:colId xmlns:a16="http://schemas.microsoft.com/office/drawing/2014/main" val="20000"/>
                    </a:ext>
                  </a:extLst>
                </a:gridCol>
              </a:tblGrid>
              <a:tr h="34327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1600" dirty="0">
                          <a:solidFill>
                            <a:schemeClr val="bg1"/>
                          </a:solidFill>
                        </a:rPr>
                        <a:t>This QI initiative is aligned to:</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solidFill>
                      <a:srgbClr val="490E66"/>
                    </a:solidFill>
                  </a:tcPr>
                </a:tc>
                <a:extLst>
                  <a:ext uri="{0D108BD9-81ED-4DB2-BD59-A6C34878D82A}">
                    <a16:rowId xmlns:a16="http://schemas.microsoft.com/office/drawing/2014/main" val="10000"/>
                  </a:ext>
                </a:extLst>
              </a:tr>
              <a:tr h="1785052">
                <a:tc>
                  <a:txBody>
                    <a:bodyPr/>
                    <a:lstStyle/>
                    <a:p>
                      <a:pPr marL="285750" indent="-285750">
                        <a:buFont typeface="Arial" panose="020B0604020202020204" pitchFamily="34" charset="0"/>
                        <a:buChar char="•"/>
                      </a:pPr>
                      <a:r>
                        <a:rPr lang="en-IE" sz="1400" b="1" dirty="0">
                          <a:solidFill>
                            <a:schemeClr val="accent5">
                              <a:lumMod val="50000"/>
                            </a:schemeClr>
                          </a:solidFill>
                        </a:rPr>
                        <a:t>NIES</a:t>
                      </a:r>
                      <a:r>
                        <a:rPr lang="en-IE" sz="1400" dirty="0">
                          <a:solidFill>
                            <a:schemeClr val="accent5">
                              <a:lumMod val="50000"/>
                            </a:schemeClr>
                          </a:solidFill>
                        </a:rPr>
                        <a:t> Theme-Admission and Care on the Ward &amp; Discharge. Q43, Q44, Q45 &amp; Q46</a:t>
                      </a:r>
                    </a:p>
                    <a:p>
                      <a:pPr marL="285750" indent="-285750">
                        <a:buFont typeface="Arial" panose="020B0604020202020204" pitchFamily="34" charset="0"/>
                        <a:buChar char="•"/>
                      </a:pPr>
                      <a:r>
                        <a:rPr lang="en-IE" sz="1400" b="1" dirty="0">
                          <a:solidFill>
                            <a:schemeClr val="accent5">
                              <a:lumMod val="50000"/>
                            </a:schemeClr>
                          </a:solidFill>
                        </a:rPr>
                        <a:t>HIQA</a:t>
                      </a:r>
                      <a:r>
                        <a:rPr lang="en-IE" sz="1400" dirty="0">
                          <a:solidFill>
                            <a:schemeClr val="accent5">
                              <a:lumMod val="50000"/>
                            </a:schemeClr>
                          </a:solidFill>
                        </a:rPr>
                        <a:t> Safer Better Healthcare standards (2012) of Person-Centred Care &amp; Support</a:t>
                      </a:r>
                    </a:p>
                    <a:p>
                      <a:pPr marL="285750" indent="-285750">
                        <a:buFont typeface="Arial" panose="020B0604020202020204" pitchFamily="34" charset="0"/>
                        <a:buChar char="•"/>
                      </a:pPr>
                      <a:r>
                        <a:rPr lang="en-IE" sz="1400" b="1" dirty="0">
                          <a:solidFill>
                            <a:schemeClr val="accent5">
                              <a:lumMod val="50000"/>
                            </a:schemeClr>
                          </a:solidFill>
                        </a:rPr>
                        <a:t>Local hospital </a:t>
                      </a:r>
                      <a:r>
                        <a:rPr lang="en-IE" sz="1400" dirty="0">
                          <a:solidFill>
                            <a:schemeClr val="accent5">
                              <a:lumMod val="50000"/>
                            </a:schemeClr>
                          </a:solidFill>
                        </a:rPr>
                        <a:t>concerns regarding communicating with patients &amp; relatives about their stay in hospital and their care going home</a:t>
                      </a:r>
                      <a:r>
                        <a:rPr lang="en-IE" sz="1500" dirty="0">
                          <a:solidFill>
                            <a:schemeClr val="accent5">
                              <a:lumMod val="50000"/>
                            </a:schemeClr>
                          </a:solidFill>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19" name="Table 18"/>
          <p:cNvGraphicFramePr>
            <a:graphicFrameLocks noGrp="1"/>
          </p:cNvGraphicFramePr>
          <p:nvPr/>
        </p:nvGraphicFramePr>
        <p:xfrm>
          <a:off x="9175918" y="4437751"/>
          <a:ext cx="2895856" cy="2133600"/>
        </p:xfrm>
        <a:graphic>
          <a:graphicData uri="http://schemas.openxmlformats.org/drawingml/2006/table">
            <a:tbl>
              <a:tblPr firstRow="1" bandRow="1">
                <a:tableStyleId>{5C22544A-7EE6-4342-B048-85BDC9FD1C3A}</a:tableStyleId>
              </a:tblPr>
              <a:tblGrid>
                <a:gridCol w="2895856">
                  <a:extLst>
                    <a:ext uri="{9D8B030D-6E8A-4147-A177-3AD203B41FA5}">
                      <a16:colId xmlns:a16="http://schemas.microsoft.com/office/drawing/2014/main" val="20000"/>
                    </a:ext>
                  </a:extLst>
                </a:gridCol>
              </a:tblGrid>
              <a:tr h="2821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1600" dirty="0">
                          <a:solidFill>
                            <a:schemeClr val="bg1"/>
                          </a:solidFill>
                        </a:rPr>
                        <a:t>Next Steps</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solidFill>
                      <a:srgbClr val="490E66"/>
                    </a:solidFill>
                  </a:tcPr>
                </a:tc>
                <a:extLst>
                  <a:ext uri="{0D108BD9-81ED-4DB2-BD59-A6C34878D82A}">
                    <a16:rowId xmlns:a16="http://schemas.microsoft.com/office/drawing/2014/main" val="10000"/>
                  </a:ext>
                </a:extLst>
              </a:tr>
              <a:tr h="1763937">
                <a:tc>
                  <a:txBody>
                    <a:bodyPr/>
                    <a:lstStyle/>
                    <a:p>
                      <a:pPr marL="285750" indent="-285750">
                        <a:buFont typeface="Arial" panose="020B0604020202020204" pitchFamily="34" charset="0"/>
                        <a:buChar char="•"/>
                      </a:pPr>
                      <a:r>
                        <a:rPr lang="en-IE" sz="1400" dirty="0">
                          <a:solidFill>
                            <a:schemeClr val="accent5">
                              <a:lumMod val="50000"/>
                            </a:schemeClr>
                          </a:solidFill>
                        </a:rPr>
                        <a:t>Promote use of the booklet on all wards to ensure frontline staff know about the booklet and understand the importance of using the booklet as a communication tool with patients and families.</a:t>
                      </a:r>
                    </a:p>
                    <a:p>
                      <a:pPr marL="285750" indent="-285750">
                        <a:buFont typeface="Arial" panose="020B0604020202020204" pitchFamily="34" charset="0"/>
                        <a:buChar char="•"/>
                      </a:pPr>
                      <a:r>
                        <a:rPr lang="en-IE" sz="1400" b="1" dirty="0">
                          <a:solidFill>
                            <a:schemeClr val="accent5">
                              <a:lumMod val="50000"/>
                            </a:schemeClr>
                          </a:solidFill>
                        </a:rPr>
                        <a:t>Launch October 2022</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5" name="Rectangle 4"/>
          <p:cNvSpPr/>
          <p:nvPr/>
        </p:nvSpPr>
        <p:spPr>
          <a:xfrm>
            <a:off x="6079045" y="1516466"/>
            <a:ext cx="2996365" cy="5067214"/>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9525" cmpd="sng">
                <a:solidFill>
                  <a:schemeClr val="tx1"/>
                </a:solidFill>
              </a:ln>
            </a:endParaRPr>
          </a:p>
        </p:txBody>
      </p:sp>
    </p:spTree>
    <p:extLst>
      <p:ext uri="{BB962C8B-B14F-4D97-AF65-F5344CB8AC3E}">
        <p14:creationId xmlns:p14="http://schemas.microsoft.com/office/powerpoint/2010/main" val="10268251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Same Side Corner Rectangle 4"/>
          <p:cNvSpPr/>
          <p:nvPr/>
        </p:nvSpPr>
        <p:spPr>
          <a:xfrm>
            <a:off x="1371254" y="1"/>
            <a:ext cx="8229601" cy="850700"/>
          </a:xfrm>
          <a:prstGeom prst="round2SameRect">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000" b="1" dirty="0">
                <a:solidFill>
                  <a:srgbClr val="490E66"/>
                </a:solidFill>
              </a:rPr>
              <a:t>3 Quality Improvement Initiatives identified in Drogheda/Louth hospitals</a:t>
            </a:r>
          </a:p>
          <a:p>
            <a:pPr algn="ctr"/>
            <a:r>
              <a:rPr lang="en-IE" sz="2000" b="1" dirty="0">
                <a:solidFill>
                  <a:srgbClr val="490E66"/>
                </a:solidFill>
              </a:rPr>
              <a:t>In Response to the NIES (2022)</a:t>
            </a:r>
          </a:p>
        </p:txBody>
      </p:sp>
      <p:sp>
        <p:nvSpPr>
          <p:cNvPr id="11" name="Rectangle 10"/>
          <p:cNvSpPr/>
          <p:nvPr/>
        </p:nvSpPr>
        <p:spPr>
          <a:xfrm>
            <a:off x="6351470" y="1103903"/>
            <a:ext cx="5523014" cy="3126496"/>
          </a:xfrm>
          <a:prstGeom prst="rect">
            <a:avLst/>
          </a:prstGeom>
          <a:ln>
            <a:solidFill>
              <a:schemeClr val="tx1"/>
            </a:solidFill>
          </a:ln>
        </p:spPr>
        <p:txBody>
          <a:bodyPr wrap="square">
            <a:spAutoFit/>
          </a:bodyPr>
          <a:lstStyle/>
          <a:p>
            <a:r>
              <a:rPr lang="en-IE" sz="1400" b="1" i="1" dirty="0">
                <a:solidFill>
                  <a:srgbClr val="490E66"/>
                </a:solidFill>
              </a:rPr>
              <a:t>Quality Improvement Initiative #2 NIES Q46, 47, 49 &amp; 50</a:t>
            </a:r>
          </a:p>
          <a:p>
            <a:pPr>
              <a:lnSpc>
                <a:spcPct val="110000"/>
              </a:lnSpc>
            </a:pPr>
            <a:r>
              <a:rPr lang="en-IE" sz="1400" b="1" dirty="0">
                <a:solidFill>
                  <a:schemeClr val="accent5">
                    <a:lumMod val="50000"/>
                  </a:schemeClr>
                </a:solidFill>
              </a:rPr>
              <a:t>Aim: </a:t>
            </a:r>
            <a:r>
              <a:rPr lang="en-IE" sz="1400" dirty="0">
                <a:solidFill>
                  <a:schemeClr val="accent5">
                    <a:lumMod val="50000"/>
                  </a:schemeClr>
                </a:solidFill>
              </a:rPr>
              <a:t>to provide the patient with questions for their healthcare teams via regular visual messaging during their hospital stay.</a:t>
            </a:r>
            <a:endParaRPr lang="en-IE" sz="1400" b="1" dirty="0">
              <a:solidFill>
                <a:schemeClr val="accent5">
                  <a:lumMod val="50000"/>
                </a:schemeClr>
              </a:solidFill>
            </a:endParaRPr>
          </a:p>
          <a:p>
            <a:endParaRPr lang="en-IE" sz="1400" b="1" dirty="0">
              <a:solidFill>
                <a:schemeClr val="accent5">
                  <a:lumMod val="50000"/>
                </a:schemeClr>
              </a:solidFill>
            </a:endParaRPr>
          </a:p>
          <a:p>
            <a:pPr>
              <a:lnSpc>
                <a:spcPct val="110000"/>
              </a:lnSpc>
            </a:pPr>
            <a:r>
              <a:rPr lang="en-IE" sz="1400" b="1" dirty="0">
                <a:solidFill>
                  <a:schemeClr val="accent5">
                    <a:lumMod val="50000"/>
                  </a:schemeClr>
                </a:solidFill>
              </a:rPr>
              <a:t>Proposal: </a:t>
            </a:r>
          </a:p>
          <a:p>
            <a:pPr>
              <a:lnSpc>
                <a:spcPct val="110000"/>
              </a:lnSpc>
            </a:pPr>
            <a:r>
              <a:rPr lang="en-IE" sz="1400" dirty="0">
                <a:solidFill>
                  <a:schemeClr val="accent5">
                    <a:lumMod val="50000"/>
                  </a:schemeClr>
                </a:solidFill>
              </a:rPr>
              <a:t>Tray liner to be placed on all food trays at each mealtime.</a:t>
            </a:r>
          </a:p>
          <a:p>
            <a:pPr>
              <a:lnSpc>
                <a:spcPct val="110000"/>
              </a:lnSpc>
            </a:pPr>
            <a:endParaRPr lang="en-IE" sz="1000" dirty="0">
              <a:solidFill>
                <a:schemeClr val="accent5">
                  <a:lumMod val="50000"/>
                </a:schemeClr>
              </a:solidFill>
            </a:endParaRPr>
          </a:p>
          <a:p>
            <a:pPr>
              <a:lnSpc>
                <a:spcPct val="110000"/>
              </a:lnSpc>
            </a:pPr>
            <a:r>
              <a:rPr lang="en-IE" sz="1400" dirty="0">
                <a:solidFill>
                  <a:schemeClr val="accent5">
                    <a:lumMod val="50000"/>
                  </a:schemeClr>
                </a:solidFill>
              </a:rPr>
              <a:t>“Before Going Home” – disposable tray liners with messaging below - </a:t>
            </a:r>
          </a:p>
          <a:p>
            <a:pPr marL="342900" indent="-342900">
              <a:lnSpc>
                <a:spcPct val="110000"/>
              </a:lnSpc>
              <a:buFont typeface="+mj-lt"/>
              <a:buAutoNum type="arabicPeriod"/>
            </a:pPr>
            <a:r>
              <a:rPr lang="en-IE" sz="1400" dirty="0">
                <a:solidFill>
                  <a:schemeClr val="accent5">
                    <a:lumMod val="50000"/>
                  </a:schemeClr>
                </a:solidFill>
              </a:rPr>
              <a:t>What is wrong with me?</a:t>
            </a:r>
          </a:p>
          <a:p>
            <a:pPr marL="342900" indent="-342900">
              <a:lnSpc>
                <a:spcPct val="110000"/>
              </a:lnSpc>
              <a:buFont typeface="+mj-lt"/>
              <a:buAutoNum type="arabicPeriod"/>
            </a:pPr>
            <a:r>
              <a:rPr lang="en-IE" sz="1400" dirty="0">
                <a:solidFill>
                  <a:schemeClr val="accent5">
                    <a:lumMod val="50000"/>
                  </a:schemeClr>
                </a:solidFill>
              </a:rPr>
              <a:t>How will it effect me?</a:t>
            </a:r>
          </a:p>
          <a:p>
            <a:pPr marL="342900" indent="-342900">
              <a:lnSpc>
                <a:spcPct val="110000"/>
              </a:lnSpc>
              <a:buFont typeface="+mj-lt"/>
              <a:buAutoNum type="arabicPeriod"/>
            </a:pPr>
            <a:r>
              <a:rPr lang="en-IE" sz="1400" dirty="0">
                <a:solidFill>
                  <a:schemeClr val="accent5">
                    <a:lumMod val="50000"/>
                  </a:schemeClr>
                </a:solidFill>
              </a:rPr>
              <a:t>What needs to happen for me to go home?</a:t>
            </a:r>
          </a:p>
          <a:p>
            <a:pPr marL="342900" indent="-342900">
              <a:lnSpc>
                <a:spcPct val="110000"/>
              </a:lnSpc>
              <a:buFont typeface="+mj-lt"/>
              <a:buAutoNum type="arabicPeriod"/>
            </a:pPr>
            <a:r>
              <a:rPr lang="en-IE" sz="1400" dirty="0">
                <a:solidFill>
                  <a:schemeClr val="accent5">
                    <a:lumMod val="50000"/>
                  </a:schemeClr>
                </a:solidFill>
              </a:rPr>
              <a:t>What date am I going home?</a:t>
            </a:r>
          </a:p>
          <a:p>
            <a:pPr marL="342900" indent="-342900">
              <a:lnSpc>
                <a:spcPct val="110000"/>
              </a:lnSpc>
              <a:buFont typeface="+mj-lt"/>
              <a:buAutoNum type="arabicPeriod"/>
            </a:pPr>
            <a:r>
              <a:rPr lang="en-IE" sz="1400" dirty="0">
                <a:solidFill>
                  <a:schemeClr val="accent5">
                    <a:lumMod val="50000"/>
                  </a:schemeClr>
                </a:solidFill>
              </a:rPr>
              <a:t>What do I need to know about my medications?</a:t>
            </a:r>
          </a:p>
        </p:txBody>
      </p:sp>
      <p:sp>
        <p:nvSpPr>
          <p:cNvPr id="12" name="Rectangle 11"/>
          <p:cNvSpPr/>
          <p:nvPr/>
        </p:nvSpPr>
        <p:spPr>
          <a:xfrm>
            <a:off x="296448" y="4328756"/>
            <a:ext cx="5896829" cy="2178545"/>
          </a:xfrm>
          <a:prstGeom prst="rect">
            <a:avLst/>
          </a:prstGeom>
          <a:ln>
            <a:solidFill>
              <a:schemeClr val="tx1"/>
            </a:solidFill>
          </a:ln>
        </p:spPr>
        <p:txBody>
          <a:bodyPr wrap="square">
            <a:spAutoFit/>
          </a:bodyPr>
          <a:lstStyle/>
          <a:p>
            <a:r>
              <a:rPr lang="en-IE" sz="1400" b="1" i="1" dirty="0">
                <a:solidFill>
                  <a:srgbClr val="490E66"/>
                </a:solidFill>
              </a:rPr>
              <a:t>Quality Improvement Initiative #3 NIES Q13 &amp; 14</a:t>
            </a:r>
          </a:p>
          <a:p>
            <a:pPr>
              <a:lnSpc>
                <a:spcPct val="110000"/>
              </a:lnSpc>
            </a:pPr>
            <a:r>
              <a:rPr lang="en-IE" sz="1400" b="1" dirty="0">
                <a:solidFill>
                  <a:schemeClr val="accent5">
                    <a:lumMod val="50000"/>
                  </a:schemeClr>
                </a:solidFill>
              </a:rPr>
              <a:t>Aim: </a:t>
            </a:r>
            <a:r>
              <a:rPr lang="en-IE" sz="1400" dirty="0">
                <a:solidFill>
                  <a:schemeClr val="accent5">
                    <a:lumMod val="50000"/>
                  </a:schemeClr>
                </a:solidFill>
              </a:rPr>
              <a:t>to highlight the requirement that all staff introduce themselves to our patients upon interaction, both clinical &amp; non-clinical</a:t>
            </a:r>
          </a:p>
          <a:p>
            <a:pPr>
              <a:lnSpc>
                <a:spcPct val="110000"/>
              </a:lnSpc>
            </a:pPr>
            <a:r>
              <a:rPr lang="en-IE" sz="1400" dirty="0">
                <a:solidFill>
                  <a:schemeClr val="accent5">
                    <a:lumMod val="50000"/>
                  </a:schemeClr>
                </a:solidFill>
              </a:rPr>
              <a:t>Q13: Did staff wear name badges? </a:t>
            </a:r>
          </a:p>
          <a:p>
            <a:pPr>
              <a:lnSpc>
                <a:spcPct val="110000"/>
              </a:lnSpc>
            </a:pPr>
            <a:r>
              <a:rPr lang="en-IE" sz="1400" dirty="0">
                <a:solidFill>
                  <a:schemeClr val="accent5">
                    <a:lumMod val="50000"/>
                  </a:schemeClr>
                </a:solidFill>
              </a:rPr>
              <a:t>Q14: Did the staff treating and examining you introduce themselves?</a:t>
            </a:r>
          </a:p>
          <a:p>
            <a:endParaRPr lang="en-IE" sz="1400" dirty="0">
              <a:solidFill>
                <a:schemeClr val="accent5">
                  <a:lumMod val="50000"/>
                </a:schemeClr>
              </a:solidFill>
            </a:endParaRPr>
          </a:p>
          <a:p>
            <a:pPr>
              <a:lnSpc>
                <a:spcPct val="110000"/>
              </a:lnSpc>
            </a:pPr>
            <a:r>
              <a:rPr lang="en-IE" sz="1400" b="1" dirty="0">
                <a:solidFill>
                  <a:schemeClr val="accent5">
                    <a:lumMod val="50000"/>
                  </a:schemeClr>
                </a:solidFill>
              </a:rPr>
              <a:t>Proposal: </a:t>
            </a:r>
            <a:r>
              <a:rPr lang="en-IE" sz="1400" dirty="0">
                <a:solidFill>
                  <a:schemeClr val="accent5">
                    <a:lumMod val="50000"/>
                  </a:schemeClr>
                </a:solidFill>
              </a:rPr>
              <a:t>Re-launch of “</a:t>
            </a:r>
            <a:r>
              <a:rPr lang="en-IE" sz="1400" dirty="0" err="1">
                <a:solidFill>
                  <a:schemeClr val="accent5">
                    <a:lumMod val="50000"/>
                  </a:schemeClr>
                </a:solidFill>
              </a:rPr>
              <a:t>hellomynameis</a:t>
            </a:r>
            <a:r>
              <a:rPr lang="en-IE" sz="1400" dirty="0">
                <a:solidFill>
                  <a:schemeClr val="accent5">
                    <a:lumMod val="50000"/>
                  </a:schemeClr>
                </a:solidFill>
              </a:rPr>
              <a:t>…” </a:t>
            </a:r>
          </a:p>
          <a:p>
            <a:pPr marL="285750" indent="-285750">
              <a:lnSpc>
                <a:spcPct val="110000"/>
              </a:lnSpc>
              <a:buFont typeface="Arial" panose="020B0604020202020204" pitchFamily="34" charset="0"/>
              <a:buChar char="•"/>
            </a:pPr>
            <a:r>
              <a:rPr lang="en-IE" sz="1400" dirty="0">
                <a:solidFill>
                  <a:schemeClr val="accent5">
                    <a:lumMod val="50000"/>
                  </a:schemeClr>
                </a:solidFill>
              </a:rPr>
              <a:t>Hospital - wide awareness campaign</a:t>
            </a:r>
          </a:p>
          <a:p>
            <a:pPr marL="285750" indent="-285750">
              <a:lnSpc>
                <a:spcPct val="110000"/>
              </a:lnSpc>
              <a:buFont typeface="Arial" panose="020B0604020202020204" pitchFamily="34" charset="0"/>
              <a:buChar char="•"/>
            </a:pPr>
            <a:r>
              <a:rPr lang="en-IE" sz="1400" dirty="0" err="1">
                <a:solidFill>
                  <a:schemeClr val="accent5">
                    <a:lumMod val="50000"/>
                  </a:schemeClr>
                </a:solidFill>
              </a:rPr>
              <a:t>Hellomynameis</a:t>
            </a:r>
            <a:r>
              <a:rPr lang="en-IE" sz="1400" dirty="0">
                <a:solidFill>
                  <a:schemeClr val="accent5">
                    <a:lumMod val="50000"/>
                  </a:schemeClr>
                </a:solidFill>
              </a:rPr>
              <a:t> Day – audit staff badges on the day.</a:t>
            </a:r>
          </a:p>
        </p:txBody>
      </p:sp>
      <p:sp>
        <p:nvSpPr>
          <p:cNvPr id="14" name="TextBox 13"/>
          <p:cNvSpPr txBox="1"/>
          <p:nvPr/>
        </p:nvSpPr>
        <p:spPr>
          <a:xfrm>
            <a:off x="308779" y="1128561"/>
            <a:ext cx="5896829" cy="3108543"/>
          </a:xfrm>
          <a:prstGeom prst="rect">
            <a:avLst/>
          </a:prstGeom>
          <a:noFill/>
          <a:ln>
            <a:solidFill>
              <a:schemeClr val="tx1"/>
            </a:solidFill>
          </a:ln>
        </p:spPr>
        <p:txBody>
          <a:bodyPr wrap="square" rtlCol="0">
            <a:spAutoFit/>
          </a:bodyPr>
          <a:lstStyle/>
          <a:p>
            <a:r>
              <a:rPr lang="en-IE" sz="1400" b="1" i="1" dirty="0">
                <a:solidFill>
                  <a:srgbClr val="490E66"/>
                </a:solidFill>
              </a:rPr>
              <a:t>Quality Improvement Initiative #1. NIES Q32, 34, 35, 44 &amp; 45</a:t>
            </a:r>
          </a:p>
          <a:p>
            <a:r>
              <a:rPr lang="en-IE" sz="1400" b="1" dirty="0">
                <a:solidFill>
                  <a:schemeClr val="accent5">
                    <a:lumMod val="50000"/>
                  </a:schemeClr>
                </a:solidFill>
              </a:rPr>
              <a:t>Aim: </a:t>
            </a:r>
            <a:r>
              <a:rPr lang="en-IE" sz="1400" dirty="0">
                <a:solidFill>
                  <a:schemeClr val="accent5">
                    <a:lumMod val="50000"/>
                  </a:schemeClr>
                </a:solidFill>
              </a:rPr>
              <a:t>to educate patients utilising a post-operative analgesia leaflet throughout the surgical wards. </a:t>
            </a:r>
          </a:p>
          <a:p>
            <a:r>
              <a:rPr lang="en-IE" sz="1400" b="1" dirty="0">
                <a:solidFill>
                  <a:schemeClr val="accent5">
                    <a:lumMod val="50000"/>
                  </a:schemeClr>
                </a:solidFill>
              </a:rPr>
              <a:t>Background:</a:t>
            </a:r>
          </a:p>
          <a:p>
            <a:r>
              <a:rPr lang="en-IE" sz="1400" b="1" dirty="0">
                <a:solidFill>
                  <a:schemeClr val="accent5">
                    <a:lumMod val="50000"/>
                  </a:schemeClr>
                </a:solidFill>
              </a:rPr>
              <a:t>“</a:t>
            </a:r>
            <a:r>
              <a:rPr lang="en-IE" sz="1400" dirty="0">
                <a:solidFill>
                  <a:schemeClr val="accent5">
                    <a:lumMod val="50000"/>
                  </a:schemeClr>
                </a:solidFill>
              </a:rPr>
              <a:t>Audit of 7 classes of medication used in the current post-operative analgesia pathway”</a:t>
            </a:r>
            <a:endParaRPr lang="en-IE" sz="1400" b="1" dirty="0">
              <a:solidFill>
                <a:schemeClr val="accent5">
                  <a:lumMod val="50000"/>
                </a:schemeClr>
              </a:solidFill>
            </a:endParaRPr>
          </a:p>
          <a:p>
            <a:pPr marL="285750" indent="-285750">
              <a:buFont typeface="Arial" panose="020B0604020202020204" pitchFamily="34" charset="0"/>
              <a:buChar char="•"/>
            </a:pPr>
            <a:r>
              <a:rPr lang="en-IE" sz="1400" dirty="0">
                <a:solidFill>
                  <a:schemeClr val="accent5">
                    <a:lumMod val="50000"/>
                  </a:schemeClr>
                </a:solidFill>
              </a:rPr>
              <a:t>Pharmacy &amp; the Acute Pain Management team audited the post-operative analgesia &amp; opioid pathway on the Orthopaedic ward. </a:t>
            </a:r>
          </a:p>
          <a:p>
            <a:pPr marL="285750" indent="-285750">
              <a:buFont typeface="Arial" panose="020B0604020202020204" pitchFamily="34" charset="0"/>
              <a:buChar char="•"/>
            </a:pPr>
            <a:r>
              <a:rPr lang="en-IE" sz="1400" dirty="0">
                <a:solidFill>
                  <a:schemeClr val="accent5">
                    <a:lumMod val="50000"/>
                  </a:schemeClr>
                </a:solidFill>
              </a:rPr>
              <a:t>The QIP arising from this audit includes the development &amp; introduction of a patient information leaflet providing guidance on the safe use &amp; side effects of opioids. </a:t>
            </a:r>
          </a:p>
          <a:p>
            <a:r>
              <a:rPr lang="en-IE" sz="1400" b="1" dirty="0">
                <a:solidFill>
                  <a:schemeClr val="accent5">
                    <a:lumMod val="50000"/>
                  </a:schemeClr>
                </a:solidFill>
              </a:rPr>
              <a:t>Proposal: </a:t>
            </a:r>
            <a:r>
              <a:rPr lang="en-IE" sz="1400" dirty="0">
                <a:solidFill>
                  <a:schemeClr val="accent5">
                    <a:lumMod val="50000"/>
                  </a:schemeClr>
                </a:solidFill>
              </a:rPr>
              <a:t>Pilot PIL on the orthopaedic ward &amp; design a patient survey that will measure: 1. did the patient receive a leaflet? 2. did the patient find the leaflet useful/informative?</a:t>
            </a:r>
          </a:p>
        </p:txBody>
      </p:sp>
      <p:pic>
        <p:nvPicPr>
          <p:cNvPr id="2" name="Picture 1"/>
          <p:cNvPicPr>
            <a:picLocks noChangeAspect="1"/>
          </p:cNvPicPr>
          <p:nvPr/>
        </p:nvPicPr>
        <p:blipFill>
          <a:blip r:embed="rId2"/>
          <a:stretch>
            <a:fillRect/>
          </a:stretch>
        </p:blipFill>
        <p:spPr>
          <a:xfrm>
            <a:off x="10416265" y="3083556"/>
            <a:ext cx="1143631" cy="1010110"/>
          </a:xfrm>
          <a:prstGeom prst="rect">
            <a:avLst/>
          </a:prstGeom>
        </p:spPr>
      </p:pic>
      <p:pic>
        <p:nvPicPr>
          <p:cNvPr id="1026" name="Picture 2" descr="HSE Ireland on Twitter: &quot;Today is international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21786" y="5499793"/>
            <a:ext cx="1215573" cy="820241"/>
          </a:xfrm>
          <a:prstGeom prst="rect">
            <a:avLst/>
          </a:prstGeom>
          <a:noFill/>
          <a:extLst>
            <a:ext uri="{909E8E84-426E-40dd-AFC4-6F175D3DCCD1}">
              <a14:hiddenFill xmlns="" xmlns:a14="http://schemas.microsoft.com/office/drawing/2010/main">
                <a:solidFill>
                  <a:srgbClr val="FFFFFF"/>
                </a:solidFill>
              </a14:hiddenFill>
            </a:ext>
          </a:extLst>
        </p:spPr>
      </p:pic>
      <p:cxnSp>
        <p:nvCxnSpPr>
          <p:cNvPr id="13" name="Straight Connector 12"/>
          <p:cNvCxnSpPr/>
          <p:nvPr/>
        </p:nvCxnSpPr>
        <p:spPr>
          <a:xfrm flipV="1">
            <a:off x="0" y="912345"/>
            <a:ext cx="12192000" cy="12329"/>
          </a:xfrm>
          <a:prstGeom prst="line">
            <a:avLst/>
          </a:prstGeom>
          <a:ln>
            <a:solidFill>
              <a:srgbClr val="490E66"/>
            </a:solidFill>
          </a:ln>
        </p:spPr>
        <p:style>
          <a:lnRef idx="2">
            <a:schemeClr val="accent1"/>
          </a:lnRef>
          <a:fillRef idx="0">
            <a:schemeClr val="accent1"/>
          </a:fillRef>
          <a:effectRef idx="1">
            <a:schemeClr val="accent1"/>
          </a:effectRef>
          <a:fontRef idx="minor">
            <a:schemeClr val="tx1"/>
          </a:fontRef>
        </p:style>
      </p:cxn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7118" y="167660"/>
            <a:ext cx="790457" cy="648000"/>
          </a:xfrm>
          <a:prstGeom prst="rect">
            <a:avLst/>
          </a:prstGeom>
        </p:spPr>
      </p:pic>
      <p:pic>
        <p:nvPicPr>
          <p:cNvPr id="16" name="Picture 15" descr="RCSI Hospitals Group Logo_RGB.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69353" y="0"/>
            <a:ext cx="2622647" cy="792000"/>
          </a:xfrm>
          <a:prstGeom prst="rect">
            <a:avLst/>
          </a:prstGeom>
        </p:spPr>
      </p:pic>
      <p:graphicFrame>
        <p:nvGraphicFramePr>
          <p:cNvPr id="17" name="Table 16"/>
          <p:cNvGraphicFramePr>
            <a:graphicFrameLocks noGrp="1"/>
          </p:cNvGraphicFramePr>
          <p:nvPr/>
        </p:nvGraphicFramePr>
        <p:xfrm>
          <a:off x="6347750" y="4332060"/>
          <a:ext cx="5539065" cy="2202304"/>
        </p:xfrm>
        <a:graphic>
          <a:graphicData uri="http://schemas.openxmlformats.org/drawingml/2006/table">
            <a:tbl>
              <a:tblPr firstRow="1" bandRow="1">
                <a:tableStyleId>{5C22544A-7EE6-4342-B048-85BDC9FD1C3A}</a:tableStyleId>
              </a:tblPr>
              <a:tblGrid>
                <a:gridCol w="5539065">
                  <a:extLst>
                    <a:ext uri="{9D8B030D-6E8A-4147-A177-3AD203B41FA5}">
                      <a16:colId xmlns:a16="http://schemas.microsoft.com/office/drawing/2014/main" val="20000"/>
                    </a:ext>
                  </a:extLst>
                </a:gridCol>
              </a:tblGrid>
              <a:tr h="343279">
                <a:tc>
                  <a:txBody>
                    <a:bodyPr/>
                    <a:lstStyle/>
                    <a:p>
                      <a:r>
                        <a:rPr lang="en-IE" sz="1600" b="1" dirty="0">
                          <a:solidFill>
                            <a:srgbClr val="FFFFFF"/>
                          </a:solidFill>
                        </a:rPr>
                        <a:t>Awareness initiatives aligned to the NIES for Q3 2022</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solidFill>
                      <a:srgbClr val="490E66"/>
                    </a:solidFill>
                  </a:tcPr>
                </a:tc>
                <a:extLst>
                  <a:ext uri="{0D108BD9-81ED-4DB2-BD59-A6C34878D82A}">
                    <a16:rowId xmlns:a16="http://schemas.microsoft.com/office/drawing/2014/main" val="10000"/>
                  </a:ext>
                </a:extLst>
              </a:tr>
              <a:tr h="1859025">
                <a:tc>
                  <a:txBody>
                    <a:bodyPr/>
                    <a:lstStyle/>
                    <a:p>
                      <a:pPr marL="285750" indent="-285750">
                        <a:buFont typeface="Arial" panose="020B0604020202020204" pitchFamily="34" charset="0"/>
                        <a:buChar char="•"/>
                      </a:pPr>
                      <a:r>
                        <a:rPr lang="en-IE" sz="1400" dirty="0">
                          <a:solidFill>
                            <a:schemeClr val="accent5">
                              <a:lumMod val="50000"/>
                            </a:schemeClr>
                          </a:solidFill>
                        </a:rPr>
                        <a:t>Presentation of 2022 NIES results &amp; ‘call to action’ to HODs/CNMs/HSCPs/Catering staff</a:t>
                      </a:r>
                    </a:p>
                    <a:p>
                      <a:pPr marL="285750" indent="-285750">
                        <a:buFont typeface="Arial" panose="020B0604020202020204" pitchFamily="34" charset="0"/>
                        <a:buChar char="•"/>
                      </a:pPr>
                      <a:r>
                        <a:rPr lang="en-IE" sz="1400" dirty="0">
                          <a:solidFill>
                            <a:schemeClr val="accent5">
                              <a:lumMod val="50000"/>
                            </a:schemeClr>
                          </a:solidFill>
                        </a:rPr>
                        <a:t>World patient Safety Day 2022: QPS &amp; Pharmacy to host display &amp; information stand Sep 19th &amp; 20th 2022.  WHO Poster/ leaflets/ videos in obtained.</a:t>
                      </a:r>
                    </a:p>
                    <a:p>
                      <a:r>
                        <a:rPr lang="en-IE" sz="1400" dirty="0">
                          <a:solidFill>
                            <a:schemeClr val="accent5">
                              <a:lumMod val="50000"/>
                            </a:schemeClr>
                          </a:solidFill>
                        </a:rPr>
                        <a:t>      #medicationwithoutharm</a:t>
                      </a:r>
                    </a:p>
                    <a:p>
                      <a:pPr marL="285750" indent="-285750">
                        <a:buFont typeface="Arial" panose="020B0604020202020204" pitchFamily="34" charset="0"/>
                        <a:buChar char="•"/>
                      </a:pPr>
                      <a:r>
                        <a:rPr lang="en-IE" sz="1400" dirty="0">
                          <a:solidFill>
                            <a:schemeClr val="accent5">
                              <a:lumMod val="50000"/>
                            </a:schemeClr>
                          </a:solidFill>
                        </a:rPr>
                        <a:t>Hellomynameis… - relaunch &amp; roadshow information session – October 2022.</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17712108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C6CEC2878631045965EDB1AB72141E7" ma:contentTypeVersion="15" ma:contentTypeDescription="Create a new document." ma:contentTypeScope="" ma:versionID="caf2b5678ed1416afc9ab331d6ff6a66">
  <xsd:schema xmlns:xsd="http://www.w3.org/2001/XMLSchema" xmlns:xs="http://www.w3.org/2001/XMLSchema" xmlns:p="http://schemas.microsoft.com/office/2006/metadata/properties" xmlns:ns2="125ffc79-5abb-45fb-bbe3-803340e918e9" xmlns:ns3="024bff2c-491b-41b9-b588-28f7285751ef" targetNamespace="http://schemas.microsoft.com/office/2006/metadata/properties" ma:root="true" ma:fieldsID="938713d13995467d2751fb7707cd7e0e" ns2:_="" ns3:_="">
    <xsd:import namespace="125ffc79-5abb-45fb-bbe3-803340e918e9"/>
    <xsd:import namespace="024bff2c-491b-41b9-b588-28f7285751e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25ffc79-5abb-45fb-bbe3-803340e918e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4518ae7c-5fc3-448c-af18-0d24f508cb78"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description="" ma:hidden="true" ma:indexed="true" ma:internalName="MediaServiceObjectDetectorVersions" ma:readOnly="true">
      <xsd:simpleType>
        <xsd:restriction base="dms:Text"/>
      </xsd:simpleType>
    </xsd:element>
    <xsd:element name="MediaServiceLocation" ma:index="21" nillable="true" ma:displayName="Location" ma:descrip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24bff2c-491b-41b9-b588-28f7285751ef"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0dc22c3e-3dde-4fd8-b6c4-ce85c7060b7b}" ma:internalName="TaxCatchAll" ma:showField="CatchAllData" ma:web="024bff2c-491b-41b9-b588-28f7285751ef">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25ffc79-5abb-45fb-bbe3-803340e918e9">
      <Terms xmlns="http://schemas.microsoft.com/office/infopath/2007/PartnerControls"/>
    </lcf76f155ced4ddcb4097134ff3c332f>
    <TaxCatchAll xmlns="024bff2c-491b-41b9-b588-28f7285751ef" xsi:nil="true"/>
  </documentManagement>
</p:properties>
</file>

<file path=customXml/itemProps1.xml><?xml version="1.0" encoding="utf-8"?>
<ds:datastoreItem xmlns:ds="http://schemas.openxmlformats.org/officeDocument/2006/customXml" ds:itemID="{9A8A1B01-9E2D-42F6-ACAC-2BEBF17EAE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25ffc79-5abb-45fb-bbe3-803340e918e9"/>
    <ds:schemaRef ds:uri="024bff2c-491b-41b9-b588-28f7285751e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4937A6E-F586-4B99-81E4-A864640A4BA3}">
  <ds:schemaRefs>
    <ds:schemaRef ds:uri="http://schemas.microsoft.com/sharepoint/v3/contenttype/forms"/>
  </ds:schemaRefs>
</ds:datastoreItem>
</file>

<file path=customXml/itemProps3.xml><?xml version="1.0" encoding="utf-8"?>
<ds:datastoreItem xmlns:ds="http://schemas.openxmlformats.org/officeDocument/2006/customXml" ds:itemID="{384212E2-61D5-4A83-84D6-F08EBF471F92}">
  <ds:schemaRefs>
    <ds:schemaRef ds:uri="http://purl.org/dc/elements/1.1/"/>
    <ds:schemaRef ds:uri="125ffc79-5abb-45fb-bbe3-803340e918e9"/>
    <ds:schemaRef ds:uri="http://purl.org/dc/dcmitype/"/>
    <ds:schemaRef ds:uri="http://schemas.microsoft.com/office/2006/documentManagement/types"/>
    <ds:schemaRef ds:uri="http://www.w3.org/XML/1998/namespace"/>
    <ds:schemaRef ds:uri="024bff2c-491b-41b9-b588-28f7285751ef"/>
    <ds:schemaRef ds:uri="http://purl.org/dc/terms/"/>
    <ds:schemaRef ds:uri="http://schemas.microsoft.com/office/infopath/2007/PartnerControls"/>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2218</Words>
  <Application>Microsoft Office PowerPoint</Application>
  <PresentationFormat>Widescreen</PresentationFormat>
  <Paragraphs>211</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Orla A. Kenny</dc:creator>
  <cp:lastModifiedBy>Orla A. Kenny</cp:lastModifiedBy>
  <cp:revision>9</cp:revision>
  <dcterms:created xsi:type="dcterms:W3CDTF">2024-01-31T10:55:02Z</dcterms:created>
  <dcterms:modified xsi:type="dcterms:W3CDTF">2024-01-31T10:59:11Z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0x0101003C6CEC2878631045965EDB1AB72141E7</vt:lpwstr>
  </property>
  <property fmtid="{D5CDD505-2E9C-101B-9397-08002B2CF9AE}" pid="3" name="MediaServiceImageTags">
    <vt:lpwstr/>
  </property>
</Properties>
</file>