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1" d="100"/>
          <a:sy n="91" d="100"/>
        </p:scale>
        <p:origin x="-126" y="-3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p:cNvSpPr>
            <a:spLocks noGrp="1"/>
          </p:cNvSpPr>
          <p:nvPr>
            <p:ph type="dt" sz="half" idx="10"/>
          </p:nvPr>
        </p:nvSpPr>
        <p:spPr/>
        <p:txBody>
          <a:bodyPr/>
          <a:lstStyle/>
          <a:p>
            <a:fld id="{D7A0A806-B8B8-4D33-9749-C4F4ECE255B6}" type="datetimeFigureOut">
              <a:rPr lang="en-IE" smtClean="0"/>
              <a:t>07/03/2022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FB6AFB8-7ABD-4202-A830-9E327B79F8CA}" type="slidenum">
              <a:rPr lang="en-IE" smtClean="0"/>
              <a:t>‹#›</a:t>
            </a:fld>
            <a:endParaRPr lang="en-IE"/>
          </a:p>
        </p:txBody>
      </p:sp>
    </p:spTree>
    <p:extLst>
      <p:ext uri="{BB962C8B-B14F-4D97-AF65-F5344CB8AC3E}">
        <p14:creationId xmlns:p14="http://schemas.microsoft.com/office/powerpoint/2010/main" val="532955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D7A0A806-B8B8-4D33-9749-C4F4ECE255B6}" type="datetimeFigureOut">
              <a:rPr lang="en-IE" smtClean="0"/>
              <a:t>07/03/2022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FB6AFB8-7ABD-4202-A830-9E327B79F8CA}" type="slidenum">
              <a:rPr lang="en-IE" smtClean="0"/>
              <a:t>‹#›</a:t>
            </a:fld>
            <a:endParaRPr lang="en-IE"/>
          </a:p>
        </p:txBody>
      </p:sp>
    </p:spTree>
    <p:extLst>
      <p:ext uri="{BB962C8B-B14F-4D97-AF65-F5344CB8AC3E}">
        <p14:creationId xmlns:p14="http://schemas.microsoft.com/office/powerpoint/2010/main" val="2804764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D7A0A806-B8B8-4D33-9749-C4F4ECE255B6}" type="datetimeFigureOut">
              <a:rPr lang="en-IE" smtClean="0"/>
              <a:t>07/03/2022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FB6AFB8-7ABD-4202-A830-9E327B79F8CA}" type="slidenum">
              <a:rPr lang="en-IE" smtClean="0"/>
              <a:t>‹#›</a:t>
            </a:fld>
            <a:endParaRPr lang="en-IE"/>
          </a:p>
        </p:txBody>
      </p:sp>
    </p:spTree>
    <p:extLst>
      <p:ext uri="{BB962C8B-B14F-4D97-AF65-F5344CB8AC3E}">
        <p14:creationId xmlns:p14="http://schemas.microsoft.com/office/powerpoint/2010/main" val="816875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D7A0A806-B8B8-4D33-9749-C4F4ECE255B6}" type="datetimeFigureOut">
              <a:rPr lang="en-IE" smtClean="0"/>
              <a:t>07/03/2022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FB6AFB8-7ABD-4202-A830-9E327B79F8CA}" type="slidenum">
              <a:rPr lang="en-IE" smtClean="0"/>
              <a:t>‹#›</a:t>
            </a:fld>
            <a:endParaRPr lang="en-IE"/>
          </a:p>
        </p:txBody>
      </p:sp>
    </p:spTree>
    <p:extLst>
      <p:ext uri="{BB962C8B-B14F-4D97-AF65-F5344CB8AC3E}">
        <p14:creationId xmlns:p14="http://schemas.microsoft.com/office/powerpoint/2010/main" val="3621949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A0A806-B8B8-4D33-9749-C4F4ECE255B6}" type="datetimeFigureOut">
              <a:rPr lang="en-IE" smtClean="0"/>
              <a:t>07/03/2022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FB6AFB8-7ABD-4202-A830-9E327B79F8CA}" type="slidenum">
              <a:rPr lang="en-IE" smtClean="0"/>
              <a:t>‹#›</a:t>
            </a:fld>
            <a:endParaRPr lang="en-IE"/>
          </a:p>
        </p:txBody>
      </p:sp>
    </p:spTree>
    <p:extLst>
      <p:ext uri="{BB962C8B-B14F-4D97-AF65-F5344CB8AC3E}">
        <p14:creationId xmlns:p14="http://schemas.microsoft.com/office/powerpoint/2010/main" val="2195710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fld id="{D7A0A806-B8B8-4D33-9749-C4F4ECE255B6}" type="datetimeFigureOut">
              <a:rPr lang="en-IE" smtClean="0"/>
              <a:t>07/03/2022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FB6AFB8-7ABD-4202-A830-9E327B79F8CA}" type="slidenum">
              <a:rPr lang="en-IE" smtClean="0"/>
              <a:t>‹#›</a:t>
            </a:fld>
            <a:endParaRPr lang="en-IE"/>
          </a:p>
        </p:txBody>
      </p:sp>
    </p:spTree>
    <p:extLst>
      <p:ext uri="{BB962C8B-B14F-4D97-AF65-F5344CB8AC3E}">
        <p14:creationId xmlns:p14="http://schemas.microsoft.com/office/powerpoint/2010/main" val="312198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fld id="{D7A0A806-B8B8-4D33-9749-C4F4ECE255B6}" type="datetimeFigureOut">
              <a:rPr lang="en-IE" smtClean="0"/>
              <a:t>07/03/2022</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6FB6AFB8-7ABD-4202-A830-9E327B79F8CA}" type="slidenum">
              <a:rPr lang="en-IE" smtClean="0"/>
              <a:t>‹#›</a:t>
            </a:fld>
            <a:endParaRPr lang="en-IE"/>
          </a:p>
        </p:txBody>
      </p:sp>
    </p:spTree>
    <p:extLst>
      <p:ext uri="{BB962C8B-B14F-4D97-AF65-F5344CB8AC3E}">
        <p14:creationId xmlns:p14="http://schemas.microsoft.com/office/powerpoint/2010/main" val="1654553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D7A0A806-B8B8-4D33-9749-C4F4ECE255B6}" type="datetimeFigureOut">
              <a:rPr lang="en-IE" smtClean="0"/>
              <a:t>07/03/2022</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6FB6AFB8-7ABD-4202-A830-9E327B79F8CA}" type="slidenum">
              <a:rPr lang="en-IE" smtClean="0"/>
              <a:t>‹#›</a:t>
            </a:fld>
            <a:endParaRPr lang="en-IE"/>
          </a:p>
        </p:txBody>
      </p:sp>
    </p:spTree>
    <p:extLst>
      <p:ext uri="{BB962C8B-B14F-4D97-AF65-F5344CB8AC3E}">
        <p14:creationId xmlns:p14="http://schemas.microsoft.com/office/powerpoint/2010/main" val="1051307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A0A806-B8B8-4D33-9749-C4F4ECE255B6}" type="datetimeFigureOut">
              <a:rPr lang="en-IE" smtClean="0"/>
              <a:t>07/03/2022</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6FB6AFB8-7ABD-4202-A830-9E327B79F8CA}" type="slidenum">
              <a:rPr lang="en-IE" smtClean="0"/>
              <a:t>‹#›</a:t>
            </a:fld>
            <a:endParaRPr lang="en-IE"/>
          </a:p>
        </p:txBody>
      </p:sp>
    </p:spTree>
    <p:extLst>
      <p:ext uri="{BB962C8B-B14F-4D97-AF65-F5344CB8AC3E}">
        <p14:creationId xmlns:p14="http://schemas.microsoft.com/office/powerpoint/2010/main" val="910976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A0A806-B8B8-4D33-9749-C4F4ECE255B6}" type="datetimeFigureOut">
              <a:rPr lang="en-IE" smtClean="0"/>
              <a:t>07/03/2022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FB6AFB8-7ABD-4202-A830-9E327B79F8CA}" type="slidenum">
              <a:rPr lang="en-IE" smtClean="0"/>
              <a:t>‹#›</a:t>
            </a:fld>
            <a:endParaRPr lang="en-IE"/>
          </a:p>
        </p:txBody>
      </p:sp>
    </p:spTree>
    <p:extLst>
      <p:ext uri="{BB962C8B-B14F-4D97-AF65-F5344CB8AC3E}">
        <p14:creationId xmlns:p14="http://schemas.microsoft.com/office/powerpoint/2010/main" val="2486349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A0A806-B8B8-4D33-9749-C4F4ECE255B6}" type="datetimeFigureOut">
              <a:rPr lang="en-IE" smtClean="0"/>
              <a:t>07/03/2022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FB6AFB8-7ABD-4202-A830-9E327B79F8CA}" type="slidenum">
              <a:rPr lang="en-IE" smtClean="0"/>
              <a:t>‹#›</a:t>
            </a:fld>
            <a:endParaRPr lang="en-IE"/>
          </a:p>
        </p:txBody>
      </p:sp>
    </p:spTree>
    <p:extLst>
      <p:ext uri="{BB962C8B-B14F-4D97-AF65-F5344CB8AC3E}">
        <p14:creationId xmlns:p14="http://schemas.microsoft.com/office/powerpoint/2010/main" val="876456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A0A806-B8B8-4D33-9749-C4F4ECE255B6}" type="datetimeFigureOut">
              <a:rPr lang="en-IE" smtClean="0"/>
              <a:t>07/03/2022</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B6AFB8-7ABD-4202-A830-9E327B79F8CA}" type="slidenum">
              <a:rPr lang="en-IE" smtClean="0"/>
              <a:t>‹#›</a:t>
            </a:fld>
            <a:endParaRPr lang="en-IE"/>
          </a:p>
        </p:txBody>
      </p:sp>
    </p:spTree>
    <p:extLst>
      <p:ext uri="{BB962C8B-B14F-4D97-AF65-F5344CB8AC3E}">
        <p14:creationId xmlns:p14="http://schemas.microsoft.com/office/powerpoint/2010/main" val="1729793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riehennigan@beaumont.ie" TargetMode="External"/><Relationship Id="rId2" Type="http://schemas.openxmlformats.org/officeDocument/2006/relationships/hyperlink" Target="mailto:colettelyng@beaumont.i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hse.ie/eng/services/publications/nursingmidwifery%20services/ivmedication.pdf"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3744" y="284964"/>
            <a:ext cx="9144000" cy="1686711"/>
          </a:xfrm>
        </p:spPr>
        <p:txBody>
          <a:bodyPr>
            <a:noAutofit/>
          </a:bodyPr>
          <a:lstStyle/>
          <a:p>
            <a:r>
              <a:rPr lang="en-IE" sz="3600" dirty="0">
                <a:effectLst/>
                <a:latin typeface="Helvetica" panose="020B0604020202020204" pitchFamily="34" charset="0"/>
                <a:ea typeface="Times New Roman" panose="02020603050405020304" pitchFamily="18" charset="0"/>
                <a:cs typeface="Times New Roman" panose="02020603050405020304" pitchFamily="18" charset="0"/>
              </a:rPr>
              <a:t>Technology Enhanced Blended Learning for Intravenous Medication Administration Training for Registered Nurses</a:t>
            </a:r>
            <a:endParaRPr lang="en-IE" sz="3600" dirty="0"/>
          </a:p>
        </p:txBody>
      </p:sp>
      <p:sp>
        <p:nvSpPr>
          <p:cNvPr id="3" name="Subtitle 2"/>
          <p:cNvSpPr>
            <a:spLocks noGrp="1"/>
          </p:cNvSpPr>
          <p:nvPr>
            <p:ph type="subTitle" idx="1"/>
          </p:nvPr>
        </p:nvSpPr>
        <p:spPr>
          <a:xfrm>
            <a:off x="1504749" y="2672565"/>
            <a:ext cx="9217794" cy="3603107"/>
          </a:xfrm>
        </p:spPr>
        <p:txBody>
          <a:bodyPr>
            <a:normAutofit/>
          </a:bodyPr>
          <a:lstStyle/>
          <a:p>
            <a:pPr algn="l"/>
            <a:r>
              <a:rPr lang="en-IE" dirty="0"/>
              <a:t>Name:		Colette Lyng, Marie Hennigan </a:t>
            </a:r>
          </a:p>
          <a:p>
            <a:pPr algn="l"/>
            <a:r>
              <a:rPr lang="en-IE" dirty="0"/>
              <a:t>Department:	Centre of Education</a:t>
            </a:r>
          </a:p>
          <a:p>
            <a:pPr algn="l"/>
            <a:r>
              <a:rPr lang="en-IE" dirty="0"/>
              <a:t>Hospital:	Beaumont Hospital </a:t>
            </a:r>
          </a:p>
          <a:p>
            <a:pPr algn="l"/>
            <a:endParaRPr lang="en-IE" dirty="0"/>
          </a:p>
          <a:p>
            <a:pPr algn="l"/>
            <a:r>
              <a:rPr lang="en-IE" dirty="0"/>
              <a:t>Contact Details:</a:t>
            </a:r>
            <a:r>
              <a:rPr lang="en-IE" i="1" dirty="0"/>
              <a:t>  	Colette Lyng, </a:t>
            </a:r>
            <a:r>
              <a:rPr lang="en-IE" i="1" dirty="0">
                <a:hlinkClick r:id="rId2"/>
              </a:rPr>
              <a:t>colettelyng@beaumont.ie</a:t>
            </a:r>
            <a:r>
              <a:rPr lang="en-IE" i="1" dirty="0"/>
              <a:t> </a:t>
            </a:r>
          </a:p>
          <a:p>
            <a:pPr algn="l"/>
            <a:r>
              <a:rPr lang="en-IE" i="1" dirty="0"/>
              <a:t>			Marie Hennigan, </a:t>
            </a:r>
            <a:r>
              <a:rPr lang="en-IE" i="1" dirty="0">
                <a:hlinkClick r:id="rId3"/>
              </a:rPr>
              <a:t>mariehennigan@beaumont.ie</a:t>
            </a:r>
            <a:r>
              <a:rPr lang="en-IE" i="1" dirty="0"/>
              <a:t> </a:t>
            </a:r>
          </a:p>
          <a:p>
            <a:pPr algn="l"/>
            <a:r>
              <a:rPr lang="en-IE" i="1" dirty="0"/>
              <a:t>		</a:t>
            </a:r>
          </a:p>
          <a:p>
            <a:pPr algn="l"/>
            <a:endParaRPr lang="en-IE" dirty="0"/>
          </a:p>
          <a:p>
            <a:endParaRPr lang="en-IE" dirty="0"/>
          </a:p>
        </p:txBody>
      </p:sp>
    </p:spTree>
    <p:extLst>
      <p:ext uri="{BB962C8B-B14F-4D97-AF65-F5344CB8AC3E}">
        <p14:creationId xmlns:p14="http://schemas.microsoft.com/office/powerpoint/2010/main" val="2329923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0000" y="360000"/>
            <a:ext cx="11520000" cy="6192000"/>
          </a:xfrm>
          <a:prstGeom prst="rect">
            <a:avLst/>
          </a:prstGeom>
          <a:noFill/>
        </p:spPr>
        <p:txBody>
          <a:bodyPr wrap="square" rtlCol="0">
            <a:spAutoFit/>
          </a:bodyPr>
          <a:lstStyle/>
          <a:p>
            <a:r>
              <a:rPr lang="en-IE" b="1" u="sng" dirty="0"/>
              <a:t>Background</a:t>
            </a:r>
          </a:p>
          <a:p>
            <a:r>
              <a:rPr lang="en-IE" sz="1800" dirty="0">
                <a:solidFill>
                  <a:schemeClr val="tx1">
                    <a:lumMod val="75000"/>
                    <a:lumOff val="25000"/>
                  </a:schemeClr>
                </a:solidFill>
                <a:effectLst/>
                <a:ea typeface="Times New Roman" panose="02020603050405020304" pitchFamily="18" charset="0"/>
              </a:rPr>
              <a:t>Registered nurses and midwives must undergo specific training before they may administer intravenous (IV) medications (ONMSD, 2013). This training has theoretical, practical, and assessment components which, until recently, were achieved using a blend of classroom and clinically based education. The introduction of a Totara based Learning Management System (LMS) to enabled us to review the delivery of this training</a:t>
            </a:r>
          </a:p>
          <a:p>
            <a:endParaRPr lang="en-IE" b="1" dirty="0"/>
          </a:p>
          <a:p>
            <a:r>
              <a:rPr lang="en-IE" b="1" u="sng" dirty="0"/>
              <a:t>Aim</a:t>
            </a:r>
          </a:p>
          <a:p>
            <a:r>
              <a:rPr lang="en-IE" sz="1800" dirty="0">
                <a:solidFill>
                  <a:schemeClr val="tx1">
                    <a:lumMod val="75000"/>
                    <a:lumOff val="25000"/>
                  </a:schemeClr>
                </a:solidFill>
                <a:effectLst/>
                <a:ea typeface="Times New Roman" panose="02020603050405020304" pitchFamily="18" charset="0"/>
                <a:cs typeface="Times New Roman" panose="02020603050405020304" pitchFamily="18" charset="0"/>
              </a:rPr>
              <a:t>To use the available human, material and technological resources to develop a constructively aligned (Biggs, 1996) programme that meets the required learning outcomes of this training, enhances learning for registered nurses participating in this education, and improves organisational oversight and governance of this compulsory training for nurses who administer IV medication. </a:t>
            </a:r>
            <a:endParaRPr lang="en-IE" sz="1800" dirty="0">
              <a:solidFill>
                <a:schemeClr val="tx1">
                  <a:lumMod val="75000"/>
                  <a:lumOff val="25000"/>
                </a:schemeClr>
              </a:solidFill>
              <a:effectLst/>
              <a:ea typeface="Calibri" panose="020F0502020204030204" pitchFamily="34" charset="0"/>
              <a:cs typeface="Times New Roman" panose="02020603050405020304" pitchFamily="18" charset="0"/>
            </a:endParaRPr>
          </a:p>
          <a:p>
            <a:endParaRPr lang="en-IE" dirty="0">
              <a:solidFill>
                <a:srgbClr val="FF0000"/>
              </a:solidFill>
              <a:ea typeface="Times New Roman" panose="02020603050405020304" pitchFamily="18" charset="0"/>
            </a:endParaRPr>
          </a:p>
          <a:p>
            <a:r>
              <a:rPr lang="en-IE" b="1" u="sng" dirty="0"/>
              <a:t>Change initiative</a:t>
            </a:r>
          </a:p>
          <a:p>
            <a:r>
              <a:rPr lang="en-IE" sz="1800" dirty="0">
                <a:solidFill>
                  <a:schemeClr val="tx1">
                    <a:lumMod val="75000"/>
                    <a:lumOff val="25000"/>
                  </a:schemeClr>
                </a:solidFill>
                <a:effectLst/>
                <a:ea typeface="Times New Roman" panose="02020603050405020304" pitchFamily="18" charset="0"/>
              </a:rPr>
              <a:t>The </a:t>
            </a:r>
            <a:r>
              <a:rPr lang="en-IE" sz="1800" dirty="0">
                <a:solidFill>
                  <a:schemeClr val="tx1">
                    <a:lumMod val="75000"/>
                    <a:lumOff val="25000"/>
                  </a:schemeClr>
                </a:solidFill>
                <a:effectLst/>
                <a:ea typeface="Times New Roman" panose="02020603050405020304" pitchFamily="18" charset="0"/>
                <a:cs typeface="Times New Roman" panose="02020603050405020304" pitchFamily="18" charset="0"/>
              </a:rPr>
              <a:t>resources available were utilised to redesign the delivery of this training for registered nurses. </a:t>
            </a:r>
            <a:r>
              <a:rPr lang="en-IE" dirty="0">
                <a:solidFill>
                  <a:schemeClr val="tx1">
                    <a:lumMod val="75000"/>
                    <a:lumOff val="25000"/>
                  </a:schemeClr>
                </a:solidFill>
                <a:ea typeface="Times New Roman" panose="02020603050405020304" pitchFamily="18" charset="0"/>
                <a:cs typeface="Times New Roman" panose="02020603050405020304" pitchFamily="18" charset="0"/>
              </a:rPr>
              <a:t>The </a:t>
            </a:r>
            <a:r>
              <a:rPr lang="en-IE" sz="1800" dirty="0">
                <a:solidFill>
                  <a:schemeClr val="tx1">
                    <a:lumMod val="75000"/>
                    <a:lumOff val="25000"/>
                  </a:schemeClr>
                </a:solidFill>
                <a:effectLst/>
                <a:ea typeface="Times New Roman" panose="02020603050405020304" pitchFamily="18" charset="0"/>
              </a:rPr>
              <a:t>PDSA model was used to develop, implement, and continually improve this constructively aligned, technology enhanced, blended learning programme </a:t>
            </a:r>
            <a:r>
              <a:rPr lang="en-IE" sz="1800" dirty="0">
                <a:solidFill>
                  <a:schemeClr val="tx1">
                    <a:lumMod val="75000"/>
                    <a:lumOff val="25000"/>
                  </a:schemeClr>
                </a:solidFill>
                <a:effectLst/>
                <a:ea typeface="Times New Roman" panose="02020603050405020304" pitchFamily="18" charset="0"/>
                <a:cs typeface="Times New Roman" panose="02020603050405020304" pitchFamily="18" charset="0"/>
              </a:rPr>
              <a:t>that meets the nationally stipulated learning outcomes for this required training. The key changes were</a:t>
            </a:r>
          </a:p>
          <a:p>
            <a:pPr marL="285750" indent="-285750">
              <a:buFontTx/>
              <a:buChar char="-"/>
            </a:pPr>
            <a:r>
              <a:rPr lang="en-IE" dirty="0">
                <a:solidFill>
                  <a:schemeClr val="tx1">
                    <a:lumMod val="75000"/>
                    <a:lumOff val="25000"/>
                  </a:schemeClr>
                </a:solidFill>
                <a:ea typeface="Times New Roman" panose="02020603050405020304" pitchFamily="18" charset="0"/>
                <a:cs typeface="Times New Roman" panose="02020603050405020304" pitchFamily="18" charset="0"/>
              </a:rPr>
              <a:t>Appropriate theoretical components transferred online</a:t>
            </a:r>
          </a:p>
          <a:p>
            <a:pPr marL="285750" indent="-285750">
              <a:buFontTx/>
              <a:buChar char="-"/>
            </a:pPr>
            <a:r>
              <a:rPr lang="en-IE" dirty="0">
                <a:solidFill>
                  <a:schemeClr val="tx1">
                    <a:lumMod val="75000"/>
                    <a:lumOff val="25000"/>
                  </a:schemeClr>
                </a:solidFill>
                <a:ea typeface="Times New Roman" panose="02020603050405020304" pitchFamily="18" charset="0"/>
                <a:cs typeface="Times New Roman" panose="02020603050405020304" pitchFamily="18" charset="0"/>
              </a:rPr>
              <a:t>Classroom based theory reduced </a:t>
            </a:r>
          </a:p>
          <a:p>
            <a:pPr marL="285750" indent="-285750">
              <a:buFontTx/>
              <a:buChar char="-"/>
            </a:pPr>
            <a:r>
              <a:rPr lang="en-IE" dirty="0">
                <a:solidFill>
                  <a:schemeClr val="tx1">
                    <a:lumMod val="75000"/>
                    <a:lumOff val="25000"/>
                  </a:schemeClr>
                </a:solidFill>
                <a:cs typeface="Helvetica" panose="020B0604020202020204" pitchFamily="34" charset="0"/>
              </a:rPr>
              <a:t>Skills workshop introduced </a:t>
            </a:r>
          </a:p>
          <a:p>
            <a:pPr marL="285750" indent="-285750">
              <a:buFontTx/>
              <a:buChar char="-"/>
            </a:pPr>
            <a:r>
              <a:rPr lang="en-IE" dirty="0">
                <a:solidFill>
                  <a:schemeClr val="tx1">
                    <a:lumMod val="75000"/>
                    <a:lumOff val="25000"/>
                  </a:schemeClr>
                </a:solidFill>
                <a:ea typeface="Times New Roman" panose="02020603050405020304" pitchFamily="18" charset="0"/>
                <a:cs typeface="Times New Roman" panose="02020603050405020304" pitchFamily="18" charset="0"/>
              </a:rPr>
              <a:t>Appropriate assessments transferred online </a:t>
            </a:r>
          </a:p>
          <a:p>
            <a:pPr marL="285750" indent="-285750">
              <a:buFontTx/>
              <a:buChar char="-"/>
            </a:pPr>
            <a:r>
              <a:rPr lang="en-IE" dirty="0">
                <a:solidFill>
                  <a:schemeClr val="tx1">
                    <a:lumMod val="75000"/>
                    <a:lumOff val="25000"/>
                  </a:schemeClr>
                </a:solidFill>
                <a:cs typeface="Helvetica" panose="020B0604020202020204" pitchFamily="34" charset="0"/>
              </a:rPr>
              <a:t>Clinical assessment documentation submitted and verified online </a:t>
            </a:r>
          </a:p>
          <a:p>
            <a:pPr marL="285750" indent="-285750">
              <a:buFontTx/>
              <a:buChar char="-"/>
            </a:pPr>
            <a:r>
              <a:rPr lang="en-IE" dirty="0">
                <a:solidFill>
                  <a:schemeClr val="tx1">
                    <a:lumMod val="75000"/>
                    <a:lumOff val="25000"/>
                  </a:schemeClr>
                </a:solidFill>
                <a:cs typeface="Helvetica" panose="020B0604020202020204" pitchFamily="34" charset="0"/>
              </a:rPr>
              <a:t>Automated reporting introduced </a:t>
            </a:r>
            <a:endParaRPr lang="en-IE" dirty="0">
              <a:solidFill>
                <a:schemeClr val="tx1">
                  <a:lumMod val="75000"/>
                  <a:lumOff val="25000"/>
                </a:schemeClr>
              </a:solidFill>
            </a:endParaRPr>
          </a:p>
        </p:txBody>
      </p:sp>
    </p:spTree>
    <p:extLst>
      <p:ext uri="{BB962C8B-B14F-4D97-AF65-F5344CB8AC3E}">
        <p14:creationId xmlns:p14="http://schemas.microsoft.com/office/powerpoint/2010/main" val="3205246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0000" y="360000"/>
            <a:ext cx="11520000" cy="5909310"/>
          </a:xfrm>
          <a:prstGeom prst="rect">
            <a:avLst/>
          </a:prstGeom>
          <a:noFill/>
        </p:spPr>
        <p:txBody>
          <a:bodyPr wrap="square" rtlCol="0">
            <a:spAutoFit/>
          </a:bodyPr>
          <a:lstStyle/>
          <a:p>
            <a:r>
              <a:rPr lang="en-IE" b="1" u="sng" dirty="0"/>
              <a:t>PDSA</a:t>
            </a:r>
            <a:endParaRPr lang="en-IE" u="sng" dirty="0"/>
          </a:p>
          <a:p>
            <a:r>
              <a:rPr lang="en-IE" sz="1800" dirty="0">
                <a:solidFill>
                  <a:schemeClr val="tx1">
                    <a:lumMod val="75000"/>
                    <a:lumOff val="25000"/>
                  </a:schemeClr>
                </a:solidFill>
                <a:effectLst/>
                <a:ea typeface="Times New Roman" panose="02020603050405020304" pitchFamily="18" charset="0"/>
              </a:rPr>
              <a:t>In keeping with the PDSA model, this technology enhanced education programme is continually reviewed and appropriate changes are made on an ongoing basis in response to changing circumstances (e.g. Covid-19), changing local and national guidelines and policies, and feedback from students and colleagues.</a:t>
            </a:r>
            <a:endParaRPr lang="en-IE" dirty="0">
              <a:solidFill>
                <a:schemeClr val="tx1">
                  <a:lumMod val="75000"/>
                  <a:lumOff val="25000"/>
                </a:schemeClr>
              </a:solidFill>
            </a:endParaRPr>
          </a:p>
          <a:p>
            <a:endParaRPr lang="en-IE" dirty="0">
              <a:solidFill>
                <a:schemeClr val="tx1">
                  <a:lumMod val="75000"/>
                  <a:lumOff val="25000"/>
                </a:schemeClr>
              </a:solidFill>
            </a:endParaRPr>
          </a:p>
          <a:p>
            <a:r>
              <a:rPr lang="en-IE" b="1" u="sng" dirty="0"/>
              <a:t>Key outcomes</a:t>
            </a:r>
          </a:p>
          <a:p>
            <a:pPr marL="342900" indent="-342900">
              <a:buAutoNum type="arabicPeriod"/>
            </a:pPr>
            <a:r>
              <a:rPr lang="en-IE" sz="1800" dirty="0">
                <a:solidFill>
                  <a:schemeClr val="tx1">
                    <a:lumMod val="75000"/>
                    <a:lumOff val="25000"/>
                  </a:schemeClr>
                </a:solidFill>
                <a:effectLst/>
                <a:ea typeface="Times New Roman" panose="02020603050405020304" pitchFamily="18" charset="0"/>
              </a:rPr>
              <a:t>All newly recruited nurses complete this technology enhanced learning programme. </a:t>
            </a:r>
          </a:p>
          <a:p>
            <a:pPr marL="342900" indent="-342900">
              <a:buAutoNum type="arabicPeriod"/>
            </a:pPr>
            <a:r>
              <a:rPr lang="en-IE" sz="1800" dirty="0">
                <a:solidFill>
                  <a:schemeClr val="tx1">
                    <a:lumMod val="75000"/>
                    <a:lumOff val="25000"/>
                  </a:schemeClr>
                </a:solidFill>
                <a:effectLst/>
                <a:ea typeface="Times New Roman" panose="02020603050405020304" pitchFamily="18" charset="0"/>
              </a:rPr>
              <a:t>Online components can be completed at a time, place, and pace that is convenient  for the </a:t>
            </a:r>
            <a:r>
              <a:rPr lang="en-IE" dirty="0">
                <a:solidFill>
                  <a:schemeClr val="tx1">
                    <a:lumMod val="75000"/>
                    <a:lumOff val="25000"/>
                  </a:schemeClr>
                </a:solidFill>
                <a:ea typeface="Times New Roman" panose="02020603050405020304" pitchFamily="18" charset="0"/>
              </a:rPr>
              <a:t>nurse.</a:t>
            </a:r>
            <a:r>
              <a:rPr lang="en-IE" sz="1800" dirty="0">
                <a:solidFill>
                  <a:schemeClr val="tx1">
                    <a:lumMod val="75000"/>
                    <a:lumOff val="25000"/>
                  </a:schemeClr>
                </a:solidFill>
                <a:effectLst/>
                <a:ea typeface="Times New Roman" panose="02020603050405020304" pitchFamily="18" charset="0"/>
              </a:rPr>
              <a:t> </a:t>
            </a:r>
          </a:p>
          <a:p>
            <a:pPr marL="342900" indent="-342900">
              <a:buAutoNum type="arabicPeriod"/>
            </a:pPr>
            <a:r>
              <a:rPr lang="en-IE" sz="1800" dirty="0">
                <a:solidFill>
                  <a:schemeClr val="tx1">
                    <a:lumMod val="75000"/>
                    <a:lumOff val="25000"/>
                  </a:schemeClr>
                </a:solidFill>
                <a:effectLst/>
                <a:ea typeface="Times New Roman" panose="02020603050405020304" pitchFamily="18" charset="0"/>
              </a:rPr>
              <a:t>The skills workshop enables nurses to ask questions and seek clarifications in a dedicated safe space away from the hectic ward setting. </a:t>
            </a:r>
          </a:p>
          <a:p>
            <a:pPr marL="342900" indent="-342900">
              <a:buAutoNum type="arabicPeriod"/>
            </a:pPr>
            <a:r>
              <a:rPr lang="en-IE" dirty="0">
                <a:solidFill>
                  <a:schemeClr val="tx1">
                    <a:lumMod val="75000"/>
                    <a:lumOff val="25000"/>
                  </a:schemeClr>
                </a:solidFill>
                <a:ea typeface="Times New Roman" panose="02020603050405020304" pitchFamily="18" charset="0"/>
              </a:rPr>
              <a:t>Online assessments and automated certification of completion enable a r</a:t>
            </a:r>
            <a:r>
              <a:rPr lang="en-IE" sz="1800" dirty="0">
                <a:solidFill>
                  <a:schemeClr val="tx1">
                    <a:lumMod val="75000"/>
                    <a:lumOff val="25000"/>
                  </a:schemeClr>
                </a:solidFill>
                <a:effectLst/>
                <a:ea typeface="Times New Roman" panose="02020603050405020304" pitchFamily="18" charset="0"/>
              </a:rPr>
              <a:t>apid turnaround of results  allowing nurses to perform this role earlier than previously. </a:t>
            </a:r>
          </a:p>
          <a:p>
            <a:pPr marL="342900" indent="-342900">
              <a:buAutoNum type="arabicPeriod"/>
            </a:pPr>
            <a:r>
              <a:rPr lang="en-IE" sz="1800" dirty="0">
                <a:solidFill>
                  <a:schemeClr val="tx1">
                    <a:lumMod val="75000"/>
                    <a:lumOff val="25000"/>
                  </a:schemeClr>
                </a:solidFill>
                <a:effectLst/>
                <a:ea typeface="Times New Roman" panose="02020603050405020304" pitchFamily="18" charset="0"/>
                <a:cs typeface="Times New Roman" panose="02020603050405020304" pitchFamily="18" charset="0"/>
              </a:rPr>
              <a:t>Computerised tracking and generation of automated reports allows a level of oversight and governance that was not previously possible.    </a:t>
            </a:r>
          </a:p>
          <a:p>
            <a:pPr marL="342900" indent="-342900">
              <a:buAutoNum type="arabicPeriod"/>
            </a:pPr>
            <a:r>
              <a:rPr lang="en-IE" dirty="0">
                <a:solidFill>
                  <a:schemeClr val="tx1">
                    <a:lumMod val="75000"/>
                    <a:lumOff val="25000"/>
                  </a:schemeClr>
                </a:solidFill>
                <a:cs typeface="Times New Roman" panose="02020603050405020304" pitchFamily="18" charset="0"/>
              </a:rPr>
              <a:t>Attendance and assessment information is stored online so there is no requirement for collation of documents, or for storage or retrieval of documents.</a:t>
            </a:r>
          </a:p>
          <a:p>
            <a:endParaRPr lang="en-IE" dirty="0"/>
          </a:p>
          <a:p>
            <a:r>
              <a:rPr lang="en-IE" b="1" u="sng" dirty="0"/>
              <a:t>Point of Note </a:t>
            </a:r>
          </a:p>
          <a:p>
            <a:r>
              <a:rPr lang="en-IE" dirty="0">
                <a:solidFill>
                  <a:schemeClr val="tx1">
                    <a:lumMod val="75000"/>
                    <a:lumOff val="25000"/>
                  </a:schemeClr>
                </a:solidFill>
              </a:rPr>
              <a:t>Covid-19 was unheard of when we were devising and implementing this programme. However, it proved invaluable during the pandemic when public health advice, guidelines and restrictions impacted how education was delivered. The work already completed meant that newly recruited nurses could progress with this training unimpeded. </a:t>
            </a:r>
          </a:p>
        </p:txBody>
      </p:sp>
    </p:spTree>
    <p:extLst>
      <p:ext uri="{BB962C8B-B14F-4D97-AF65-F5344CB8AC3E}">
        <p14:creationId xmlns:p14="http://schemas.microsoft.com/office/powerpoint/2010/main" val="2460561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0000" y="360000"/>
            <a:ext cx="11520000" cy="6031266"/>
          </a:xfrm>
          <a:prstGeom prst="rect">
            <a:avLst/>
          </a:prstGeom>
        </p:spPr>
        <p:txBody>
          <a:bodyPr wrap="square">
            <a:spAutoFit/>
          </a:bodyPr>
          <a:lstStyle/>
          <a:p>
            <a:r>
              <a:rPr lang="en-IE" b="1" u="sng" dirty="0"/>
              <a:t>Sustainment </a:t>
            </a:r>
          </a:p>
          <a:p>
            <a:r>
              <a:rPr lang="en-IE" sz="1800" dirty="0">
                <a:solidFill>
                  <a:schemeClr val="tx1">
                    <a:lumMod val="75000"/>
                    <a:lumOff val="25000"/>
                  </a:schemeClr>
                </a:solidFill>
                <a:effectLst/>
                <a:ea typeface="Times New Roman" panose="02020603050405020304" pitchFamily="18" charset="0"/>
              </a:rPr>
              <a:t>This technology enhanced blended learning programme was implemented at the end of 2019 and is now an integral part of the Nursing Induction programme. </a:t>
            </a:r>
            <a:r>
              <a:rPr lang="en-IE" sz="1800" dirty="0">
                <a:solidFill>
                  <a:schemeClr val="tx1">
                    <a:lumMod val="75000"/>
                    <a:lumOff val="25000"/>
                  </a:schemeClr>
                </a:solidFill>
                <a:effectLst/>
                <a:ea typeface="Times New Roman" panose="02020603050405020304" pitchFamily="18" charset="0"/>
                <a:cs typeface="Times New Roman" panose="02020603050405020304" pitchFamily="18" charset="0"/>
              </a:rPr>
              <a:t>The framework used can be easily replicated for other similar programmes. </a:t>
            </a:r>
            <a:endParaRPr lang="en-IE" sz="1800" dirty="0">
              <a:solidFill>
                <a:schemeClr val="tx1">
                  <a:lumMod val="75000"/>
                  <a:lumOff val="25000"/>
                </a:schemeClr>
              </a:solidFill>
              <a:effectLst/>
              <a:ea typeface="Calibri" panose="020F0502020204030204" pitchFamily="34" charset="0"/>
              <a:cs typeface="Times New Roman" panose="02020603050405020304" pitchFamily="18" charset="0"/>
            </a:endParaRPr>
          </a:p>
          <a:p>
            <a:endParaRPr lang="en-IE" sz="1800" dirty="0">
              <a:effectLst/>
              <a:ea typeface="Calibri" panose="020F0502020204030204" pitchFamily="34" charset="0"/>
              <a:cs typeface="Times New Roman" panose="02020603050405020304" pitchFamily="18" charset="0"/>
            </a:endParaRPr>
          </a:p>
          <a:p>
            <a:r>
              <a:rPr lang="en-IE" b="1" u="sng" dirty="0"/>
              <a:t>Value to patients, colleagues and organisation </a:t>
            </a:r>
          </a:p>
          <a:p>
            <a:r>
              <a:rPr lang="en-IE" dirty="0">
                <a:solidFill>
                  <a:schemeClr val="tx1">
                    <a:lumMod val="75000"/>
                    <a:lumOff val="25000"/>
                  </a:schemeClr>
                </a:solidFill>
                <a:ea typeface="Times New Roman" panose="02020603050405020304" pitchFamily="18" charset="0"/>
              </a:rPr>
              <a:t>The skills workshop enables nurses to learn medication administration and ask questions in a dedicated safe space prior to their supervised practice in the clinical setting. R</a:t>
            </a:r>
            <a:r>
              <a:rPr lang="en-IE" sz="1800" dirty="0">
                <a:solidFill>
                  <a:schemeClr val="tx1">
                    <a:lumMod val="75000"/>
                    <a:lumOff val="25000"/>
                  </a:schemeClr>
                </a:solidFill>
                <a:effectLst/>
                <a:ea typeface="Times New Roman" panose="02020603050405020304" pitchFamily="18" charset="0"/>
              </a:rPr>
              <a:t>apid turnaround of results ensures quicker certification of programme completion which allows nurses to perform this role earlier than previously possible. Automated reporting and rapid retrieval of information gives </a:t>
            </a:r>
            <a:r>
              <a:rPr lang="en-IE" dirty="0">
                <a:solidFill>
                  <a:schemeClr val="tx1">
                    <a:lumMod val="75000"/>
                    <a:lumOff val="25000"/>
                  </a:schemeClr>
                </a:solidFill>
                <a:ea typeface="Times New Roman" panose="02020603050405020304" pitchFamily="18" charset="0"/>
              </a:rPr>
              <a:t>a</a:t>
            </a:r>
            <a:r>
              <a:rPr lang="en-IE" sz="1800" dirty="0">
                <a:solidFill>
                  <a:schemeClr val="tx1">
                    <a:lumMod val="75000"/>
                    <a:lumOff val="25000"/>
                  </a:schemeClr>
                </a:solidFill>
                <a:effectLst/>
                <a:ea typeface="Times New Roman" panose="02020603050405020304" pitchFamily="18" charset="0"/>
              </a:rPr>
              <a:t>n enhanced level of oversight and governance that was not previously possible. </a:t>
            </a:r>
          </a:p>
          <a:p>
            <a:endParaRPr lang="en-IE" b="1" u="sng" dirty="0">
              <a:solidFill>
                <a:schemeClr val="tx1">
                  <a:lumMod val="75000"/>
                  <a:lumOff val="25000"/>
                </a:schemeClr>
              </a:solidFill>
            </a:endParaRPr>
          </a:p>
          <a:p>
            <a:r>
              <a:rPr lang="en-IE" b="1" u="sng" dirty="0"/>
              <a:t>Conclusion </a:t>
            </a:r>
          </a:p>
          <a:p>
            <a:r>
              <a:rPr lang="en-IE" sz="1800" dirty="0">
                <a:solidFill>
                  <a:schemeClr val="tx1">
                    <a:lumMod val="75000"/>
                    <a:lumOff val="25000"/>
                  </a:schemeClr>
                </a:solidFill>
                <a:effectLst/>
                <a:ea typeface="Times New Roman" panose="02020603050405020304" pitchFamily="18" charset="0"/>
              </a:rPr>
              <a:t>We have used the human, material and technological resources available to redesign the delivery of this required training for registered nurses. We have developed a constructively aligned, technology enhanced blended learning programme the meets all of the learning outcomes for this required training</a:t>
            </a:r>
            <a:endParaRPr lang="en-IE" b="1" dirty="0">
              <a:solidFill>
                <a:schemeClr val="tx1">
                  <a:lumMod val="75000"/>
                  <a:lumOff val="25000"/>
                </a:schemeClr>
              </a:solidFill>
            </a:endParaRPr>
          </a:p>
          <a:p>
            <a:endParaRPr lang="en-IE" b="1" dirty="0">
              <a:solidFill>
                <a:schemeClr val="tx1">
                  <a:lumMod val="75000"/>
                  <a:lumOff val="25000"/>
                </a:schemeClr>
              </a:solidFill>
            </a:endParaRPr>
          </a:p>
          <a:p>
            <a:r>
              <a:rPr lang="en-IE" b="1" u="sng" dirty="0"/>
              <a:t>References </a:t>
            </a:r>
          </a:p>
          <a:p>
            <a:pPr>
              <a:lnSpc>
                <a:spcPct val="107000"/>
              </a:lnSpc>
              <a:spcAft>
                <a:spcPts val="800"/>
              </a:spcAft>
            </a:pPr>
            <a:r>
              <a:rPr lang="en-IE" sz="1800" dirty="0">
                <a:solidFill>
                  <a:schemeClr val="tx1">
                    <a:lumMod val="75000"/>
                    <a:lumOff val="25000"/>
                  </a:schemeClr>
                </a:solidFill>
                <a:effectLst/>
                <a:ea typeface="Calibri" panose="020F0502020204030204" pitchFamily="34" charset="0"/>
                <a:cs typeface="Times New Roman" panose="02020603050405020304" pitchFamily="18" charset="0"/>
              </a:rPr>
              <a:t>Biggs, J. (1996) ‘Enhancing teaching through constructive alignment’, </a:t>
            </a:r>
            <a:r>
              <a:rPr lang="en-IE" sz="1800" i="1" dirty="0">
                <a:solidFill>
                  <a:schemeClr val="tx1">
                    <a:lumMod val="75000"/>
                    <a:lumOff val="25000"/>
                  </a:schemeClr>
                </a:solidFill>
                <a:effectLst/>
                <a:ea typeface="Calibri" panose="020F0502020204030204" pitchFamily="34" charset="0"/>
                <a:cs typeface="Times New Roman" panose="02020603050405020304" pitchFamily="18" charset="0"/>
              </a:rPr>
              <a:t>Higher Education</a:t>
            </a:r>
            <a:r>
              <a:rPr lang="en-IE" sz="1800" dirty="0">
                <a:solidFill>
                  <a:schemeClr val="tx1">
                    <a:lumMod val="75000"/>
                    <a:lumOff val="25000"/>
                  </a:schemeClr>
                </a:solidFill>
                <a:effectLst/>
                <a:ea typeface="Calibri" panose="020F0502020204030204" pitchFamily="34" charset="0"/>
                <a:cs typeface="Times New Roman" panose="02020603050405020304" pitchFamily="18" charset="0"/>
              </a:rPr>
              <a:t>, 32(3), pp. 347–364.</a:t>
            </a:r>
          </a:p>
          <a:p>
            <a:r>
              <a:rPr lang="en-IE" dirty="0">
                <a:solidFill>
                  <a:schemeClr val="tx1">
                    <a:lumMod val="75000"/>
                    <a:lumOff val="25000"/>
                  </a:schemeClr>
                </a:solidFill>
              </a:rPr>
              <a:t>ONMSD (2013) National Policy for the Administration of Intravenous Medication by  Registered Nurses and Midwives (</a:t>
            </a:r>
            <a:r>
              <a:rPr lang="en-IE" dirty="0">
                <a:solidFill>
                  <a:schemeClr val="tx1">
                    <a:lumMod val="75000"/>
                    <a:lumOff val="25000"/>
                  </a:schemeClr>
                </a:solidFill>
                <a:hlinkClick r:id="rId2">
                  <a:extLst>
                    <a:ext uri="{A12FA001-AC4F-418D-AE19-62706E023703}">
                      <ahyp:hlinkClr xmlns:ahyp="http://schemas.microsoft.com/office/drawing/2018/hyperlinkcolor" xmlns="" val="tx"/>
                    </a:ext>
                  </a:extLst>
                </a:hlinkClick>
              </a:rPr>
              <a:t>https://www.hse.ie/eng/services/publications/nursingmidwifery%20services/ivmedication.pdf</a:t>
            </a:r>
            <a:r>
              <a:rPr lang="en-IE" dirty="0">
                <a:solidFill>
                  <a:schemeClr val="tx1">
                    <a:lumMod val="75000"/>
                    <a:lumOff val="25000"/>
                  </a:schemeClr>
                </a:solidFill>
              </a:rPr>
              <a:t>) </a:t>
            </a:r>
          </a:p>
          <a:p>
            <a:endParaRPr lang="en-IE" dirty="0"/>
          </a:p>
          <a:p>
            <a:endParaRPr lang="en-IE" b="1" dirty="0"/>
          </a:p>
        </p:txBody>
      </p:sp>
    </p:spTree>
    <p:extLst>
      <p:ext uri="{BB962C8B-B14F-4D97-AF65-F5344CB8AC3E}">
        <p14:creationId xmlns:p14="http://schemas.microsoft.com/office/powerpoint/2010/main" val="25741178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TotalTime>
  <Words>664</Words>
  <Application>Microsoft Office PowerPoint</Application>
  <PresentationFormat>Custom</PresentationFormat>
  <Paragraphs>47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Technology Enhanced Blended Learning for Intravenous Medication Administration Training for Registered Nurses</vt:lpstr>
      <vt:lpstr>PowerPoint Presentation</vt:lpstr>
      <vt:lpstr>PowerPoint Presentation</vt:lpstr>
      <vt:lpstr>PowerPoint Presentation</vt:lpstr>
    </vt:vector>
  </TitlesOfParts>
  <Company>RCSI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Therese Callinan</dc:creator>
  <cp:lastModifiedBy>colettelyng</cp:lastModifiedBy>
  <cp:revision>6</cp:revision>
  <dcterms:created xsi:type="dcterms:W3CDTF">2022-02-17T08:58:38Z</dcterms:created>
  <dcterms:modified xsi:type="dcterms:W3CDTF">2022-03-07T17:08:36Z</dcterms:modified>
</cp:coreProperties>
</file>