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E96E2C-6B6B-4ADD-8C5B-4901B9903B8B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43D963D-A61E-4EE8-B212-0EAA97FB1FF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</a:t>
          </a:r>
          <a:endParaRPr lang="en-US" sz="2000" dirty="0" smtClean="0">
            <a:solidFill>
              <a:schemeClr val="tx1"/>
            </a:solidFill>
          </a:endParaRPr>
        </a:p>
        <a:p>
          <a:r>
            <a:rPr lang="en-US" sz="1200" dirty="0" smtClean="0">
              <a:solidFill>
                <a:schemeClr val="tx1"/>
              </a:solidFill>
            </a:rPr>
            <a:t>Sign up to GUGDGM national challenge.</a:t>
          </a:r>
        </a:p>
        <a:p>
          <a:r>
            <a:rPr lang="en-US" sz="1200" dirty="0" smtClean="0">
              <a:solidFill>
                <a:schemeClr val="tx1"/>
              </a:solidFill>
            </a:rPr>
            <a:t>Gain senior management support.</a:t>
          </a:r>
        </a:p>
        <a:p>
          <a:endParaRPr lang="en-US" sz="1200" dirty="0" smtClean="0">
            <a:solidFill>
              <a:schemeClr val="tx1"/>
            </a:solidFill>
          </a:endParaRPr>
        </a:p>
        <a:p>
          <a:endParaRPr lang="en-US" sz="1200" dirty="0" smtClean="0"/>
        </a:p>
      </dgm:t>
    </dgm:pt>
    <dgm:pt modelId="{13B8DB5B-3704-4DE4-BFDA-72F6313B9BA7}" type="parTrans" cxnId="{740CA220-D0F4-4FA4-967F-1D0CA3971841}">
      <dgm:prSet/>
      <dgm:spPr/>
      <dgm:t>
        <a:bodyPr/>
        <a:lstStyle/>
        <a:p>
          <a:endParaRPr lang="en-US"/>
        </a:p>
      </dgm:t>
    </dgm:pt>
    <dgm:pt modelId="{D06136FD-19B9-41BE-9951-EF99566C845B}" type="sibTrans" cxnId="{740CA220-D0F4-4FA4-967F-1D0CA3971841}">
      <dgm:prSet/>
      <dgm:spPr/>
      <dgm:t>
        <a:bodyPr/>
        <a:lstStyle/>
        <a:p>
          <a:endParaRPr lang="en-US"/>
        </a:p>
      </dgm:t>
    </dgm:pt>
    <dgm:pt modelId="{F0CFE1BB-7013-422B-AAEB-FA31D87B19BA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</a:t>
          </a:r>
          <a:endParaRPr lang="en-US" sz="2000" dirty="0" smtClean="0">
            <a:solidFill>
              <a:schemeClr val="tx1"/>
            </a:solidFill>
          </a:endParaRPr>
        </a:p>
        <a:p>
          <a:r>
            <a:rPr lang="en-US" sz="1200" dirty="0" smtClean="0">
              <a:solidFill>
                <a:schemeClr val="tx1"/>
              </a:solidFill>
            </a:rPr>
            <a:t>Set up a focus group.</a:t>
          </a:r>
          <a:r>
            <a:rPr lang="en-US" sz="1800" dirty="0" smtClean="0">
              <a:solidFill>
                <a:schemeClr val="tx1"/>
              </a:solidFill>
            </a:rPr>
            <a:t> </a:t>
          </a:r>
        </a:p>
        <a:p>
          <a:r>
            <a:rPr lang="en-US" sz="1200" dirty="0" smtClean="0">
              <a:solidFill>
                <a:schemeClr val="tx1"/>
              </a:solidFill>
            </a:rPr>
            <a:t>Decide control ward.</a:t>
          </a:r>
        </a:p>
        <a:p>
          <a:r>
            <a:rPr lang="en-US" sz="1200" dirty="0" smtClean="0">
              <a:solidFill>
                <a:schemeClr val="tx1"/>
              </a:solidFill>
            </a:rPr>
            <a:t>Agree participating ward.</a:t>
          </a:r>
        </a:p>
        <a:p>
          <a:r>
            <a:rPr lang="en-US" sz="1200" dirty="0" smtClean="0">
              <a:solidFill>
                <a:schemeClr val="tx1"/>
              </a:solidFill>
            </a:rPr>
            <a:t>Develop action plan.</a:t>
          </a:r>
        </a:p>
        <a:p>
          <a:r>
            <a:rPr lang="en-US" sz="1200" dirty="0" smtClean="0">
              <a:solidFill>
                <a:schemeClr val="tx1"/>
              </a:solidFill>
            </a:rPr>
            <a:t>Communicate and disseminate information.</a:t>
          </a:r>
        </a:p>
        <a:p>
          <a:r>
            <a:rPr lang="en-US" sz="1200" dirty="0" smtClean="0">
              <a:solidFill>
                <a:schemeClr val="tx1"/>
              </a:solidFill>
            </a:rPr>
            <a:t>Develop daily movement chart for use at local level.</a:t>
          </a:r>
        </a:p>
        <a:p>
          <a:r>
            <a:rPr lang="en-US" sz="1200" dirty="0" smtClean="0">
              <a:solidFill>
                <a:schemeClr val="tx1"/>
              </a:solidFill>
            </a:rPr>
            <a:t>Collect data on a daily basis.</a:t>
          </a:r>
        </a:p>
        <a:p>
          <a:r>
            <a:rPr lang="en-US" sz="1200" dirty="0" smtClean="0">
              <a:solidFill>
                <a:schemeClr val="tx1"/>
              </a:solidFill>
            </a:rPr>
            <a:t>NPDU to provide daily support.</a:t>
          </a:r>
          <a:endParaRPr lang="en-US" sz="1200" dirty="0">
            <a:solidFill>
              <a:schemeClr val="tx1"/>
            </a:solidFill>
          </a:endParaRPr>
        </a:p>
      </dgm:t>
    </dgm:pt>
    <dgm:pt modelId="{AB9D82FC-465C-4117-9DAF-6E75257EB80E}" type="parTrans" cxnId="{58053DCF-D1D5-4DC4-8B17-0604099DA8A0}">
      <dgm:prSet/>
      <dgm:spPr/>
      <dgm:t>
        <a:bodyPr/>
        <a:lstStyle/>
        <a:p>
          <a:endParaRPr lang="en-US"/>
        </a:p>
      </dgm:t>
    </dgm:pt>
    <dgm:pt modelId="{70B09A83-2023-495B-8A0D-8FBE7BB4F627}" type="sibTrans" cxnId="{58053DCF-D1D5-4DC4-8B17-0604099DA8A0}">
      <dgm:prSet/>
      <dgm:spPr/>
      <dgm:t>
        <a:bodyPr/>
        <a:lstStyle/>
        <a:p>
          <a:endParaRPr lang="en-US"/>
        </a:p>
      </dgm:t>
    </dgm:pt>
    <dgm:pt modelId="{C7E1B305-BF85-4DD5-A859-C0CF720A194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</a:t>
          </a:r>
          <a:r>
            <a:rPr lang="en-US" sz="1200" dirty="0" smtClean="0">
              <a:solidFill>
                <a:schemeClr val="tx1"/>
              </a:solidFill>
            </a:rPr>
            <a:t> </a:t>
          </a:r>
        </a:p>
        <a:p>
          <a:r>
            <a:rPr lang="en-US" sz="1200" dirty="0" smtClean="0">
              <a:solidFill>
                <a:schemeClr val="tx1"/>
              </a:solidFill>
            </a:rPr>
            <a:t>Verbal feedback from Medical 5 staff, student nurses and HSCP’s.</a:t>
          </a:r>
        </a:p>
        <a:p>
          <a:r>
            <a:rPr lang="en-US" sz="1200" dirty="0" smtClean="0">
              <a:solidFill>
                <a:schemeClr val="tx1"/>
              </a:solidFill>
            </a:rPr>
            <a:t>Verbal feedback from patients on Medical 5.</a:t>
          </a:r>
        </a:p>
        <a:p>
          <a:r>
            <a:rPr lang="en-US" sz="1200" dirty="0" err="1" smtClean="0">
              <a:solidFill>
                <a:schemeClr val="tx1"/>
              </a:solidFill>
            </a:rPr>
            <a:t>Analyse</a:t>
          </a:r>
          <a:r>
            <a:rPr lang="en-US" sz="1200" dirty="0" smtClean="0">
              <a:solidFill>
                <a:schemeClr val="tx1"/>
              </a:solidFill>
            </a:rPr>
            <a:t> data &amp; compare incidence of falls and pressure ulcers with same time period in 2020.</a:t>
          </a:r>
          <a:endParaRPr lang="en-US" sz="1200" dirty="0">
            <a:solidFill>
              <a:schemeClr val="tx1"/>
            </a:solidFill>
          </a:endParaRPr>
        </a:p>
      </dgm:t>
    </dgm:pt>
    <dgm:pt modelId="{58AAE77D-1ED7-4508-9520-7D95B54A9F42}" type="parTrans" cxnId="{4CF6E520-6B6C-4E9E-B75A-4B81676AF8A2}">
      <dgm:prSet/>
      <dgm:spPr/>
      <dgm:t>
        <a:bodyPr/>
        <a:lstStyle/>
        <a:p>
          <a:endParaRPr lang="en-US"/>
        </a:p>
      </dgm:t>
    </dgm:pt>
    <dgm:pt modelId="{34508347-B784-4A85-B528-6E22D7ACFA61}" type="sibTrans" cxnId="{4CF6E520-6B6C-4E9E-B75A-4B81676AF8A2}">
      <dgm:prSet/>
      <dgm:spPr/>
      <dgm:t>
        <a:bodyPr/>
        <a:lstStyle/>
        <a:p>
          <a:endParaRPr lang="en-US"/>
        </a:p>
      </dgm:t>
    </dgm:pt>
    <dgm:pt modelId="{0C3D5AE4-3D29-452B-9F46-C34BD44B57A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</a:t>
          </a:r>
        </a:p>
        <a:p>
          <a:r>
            <a:rPr lang="en-US" sz="1200" dirty="0" smtClean="0">
              <a:solidFill>
                <a:schemeClr val="tx1"/>
              </a:solidFill>
            </a:rPr>
            <a:t>Roll out to other wards throughout SUH.</a:t>
          </a:r>
        </a:p>
        <a:p>
          <a:r>
            <a:rPr lang="en-US" sz="1200" dirty="0" smtClean="0">
              <a:solidFill>
                <a:schemeClr val="tx1"/>
              </a:solidFill>
            </a:rPr>
            <a:t>Disseminate results from data collected.</a:t>
          </a:r>
        </a:p>
        <a:p>
          <a:endParaRPr lang="en-US" sz="1200" dirty="0">
            <a:solidFill>
              <a:schemeClr val="tx1"/>
            </a:solidFill>
          </a:endParaRPr>
        </a:p>
      </dgm:t>
    </dgm:pt>
    <dgm:pt modelId="{7DF74D47-92B0-4EE3-8F7E-0D87DD41AB61}" type="parTrans" cxnId="{29A1EBA2-EFF5-43BB-8C53-A6F5605EABE3}">
      <dgm:prSet/>
      <dgm:spPr/>
      <dgm:t>
        <a:bodyPr/>
        <a:lstStyle/>
        <a:p>
          <a:endParaRPr lang="en-US"/>
        </a:p>
      </dgm:t>
    </dgm:pt>
    <dgm:pt modelId="{24C36DF9-744C-48F7-B3DC-87A8BBECAE55}" type="sibTrans" cxnId="{29A1EBA2-EFF5-43BB-8C53-A6F5605EABE3}">
      <dgm:prSet/>
      <dgm:spPr/>
      <dgm:t>
        <a:bodyPr/>
        <a:lstStyle/>
        <a:p>
          <a:endParaRPr lang="en-US"/>
        </a:p>
      </dgm:t>
    </dgm:pt>
    <dgm:pt modelId="{9789A6FA-BB00-4F19-9287-032E682BC52A}" type="pres">
      <dgm:prSet presAssocID="{05E96E2C-6B6B-4ADD-8C5B-4901B9903B8B}" presName="cycle" presStyleCnt="0">
        <dgm:presLayoutVars>
          <dgm:dir/>
          <dgm:resizeHandles val="exact"/>
        </dgm:presLayoutVars>
      </dgm:prSet>
      <dgm:spPr/>
    </dgm:pt>
    <dgm:pt modelId="{5F9389B7-831F-4116-8BCC-94D8C8240209}" type="pres">
      <dgm:prSet presAssocID="{D43D963D-A61E-4EE8-B212-0EAA97FB1FF3}" presName="node" presStyleLbl="node1" presStyleIdx="0" presStyleCnt="4" custScaleX="188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BA67F-497A-4DAE-8DEB-F6D51D15E9FA}" type="pres">
      <dgm:prSet presAssocID="{D06136FD-19B9-41BE-9951-EF99566C845B}" presName="sibTrans" presStyleLbl="sibTrans2D1" presStyleIdx="0" presStyleCnt="4"/>
      <dgm:spPr/>
    </dgm:pt>
    <dgm:pt modelId="{58CCD019-8F87-4D4A-8580-402E8E4E6168}" type="pres">
      <dgm:prSet presAssocID="{D06136FD-19B9-41BE-9951-EF99566C845B}" presName="connectorText" presStyleLbl="sibTrans2D1" presStyleIdx="0" presStyleCnt="4"/>
      <dgm:spPr/>
    </dgm:pt>
    <dgm:pt modelId="{216063C9-D574-4977-8549-410F0C0CFBB0}" type="pres">
      <dgm:prSet presAssocID="{F0CFE1BB-7013-422B-AAEB-FA31D87B19BA}" presName="node" presStyleLbl="node1" presStyleIdx="1" presStyleCnt="4" custScaleX="245313" custScaleY="133976" custRadScaleRad="144029" custRadScaleInc="3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0F40E-791E-47EA-A88C-1D7D162FE4AE}" type="pres">
      <dgm:prSet presAssocID="{70B09A83-2023-495B-8A0D-8FBE7BB4F627}" presName="sibTrans" presStyleLbl="sibTrans2D1" presStyleIdx="1" presStyleCnt="4"/>
      <dgm:spPr/>
    </dgm:pt>
    <dgm:pt modelId="{4244288C-C43C-4FE3-8072-26163AB383DE}" type="pres">
      <dgm:prSet presAssocID="{70B09A83-2023-495B-8A0D-8FBE7BB4F627}" presName="connectorText" presStyleLbl="sibTrans2D1" presStyleIdx="1" presStyleCnt="4"/>
      <dgm:spPr/>
    </dgm:pt>
    <dgm:pt modelId="{274CE715-23E8-49B9-B797-4A2A152A5297}" type="pres">
      <dgm:prSet presAssocID="{C7E1B305-BF85-4DD5-A859-C0CF720A194F}" presName="node" presStyleLbl="node1" presStyleIdx="2" presStyleCnt="4" custScaleX="196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6453F-4C25-4727-A48D-134AEC23AE85}" type="pres">
      <dgm:prSet presAssocID="{34508347-B784-4A85-B528-6E22D7ACFA61}" presName="sibTrans" presStyleLbl="sibTrans2D1" presStyleIdx="2" presStyleCnt="4"/>
      <dgm:spPr/>
    </dgm:pt>
    <dgm:pt modelId="{AD6450AF-3F74-4643-BA2E-D554934BD259}" type="pres">
      <dgm:prSet presAssocID="{34508347-B784-4A85-B528-6E22D7ACFA61}" presName="connectorText" presStyleLbl="sibTrans2D1" presStyleIdx="2" presStyleCnt="4"/>
      <dgm:spPr/>
    </dgm:pt>
    <dgm:pt modelId="{4C64513B-3CAB-4FDA-A819-CB07768A09A2}" type="pres">
      <dgm:prSet presAssocID="{0C3D5AE4-3D29-452B-9F46-C34BD44B57AE}" presName="node" presStyleLbl="node1" presStyleIdx="3" presStyleCnt="4" custScaleX="196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B8210-A123-498E-980B-2E11E30E648E}" type="pres">
      <dgm:prSet presAssocID="{24C36DF9-744C-48F7-B3DC-87A8BBECAE55}" presName="sibTrans" presStyleLbl="sibTrans2D1" presStyleIdx="3" presStyleCnt="4"/>
      <dgm:spPr/>
    </dgm:pt>
    <dgm:pt modelId="{44002765-BBED-47EF-A9D1-E2A2C21688F3}" type="pres">
      <dgm:prSet presAssocID="{24C36DF9-744C-48F7-B3DC-87A8BBECAE55}" presName="connectorText" presStyleLbl="sibTrans2D1" presStyleIdx="3" presStyleCnt="4"/>
      <dgm:spPr/>
    </dgm:pt>
  </dgm:ptLst>
  <dgm:cxnLst>
    <dgm:cxn modelId="{58053DCF-D1D5-4DC4-8B17-0604099DA8A0}" srcId="{05E96E2C-6B6B-4ADD-8C5B-4901B9903B8B}" destId="{F0CFE1BB-7013-422B-AAEB-FA31D87B19BA}" srcOrd="1" destOrd="0" parTransId="{AB9D82FC-465C-4117-9DAF-6E75257EB80E}" sibTransId="{70B09A83-2023-495B-8A0D-8FBE7BB4F627}"/>
    <dgm:cxn modelId="{B3C99F5B-E33A-4CEF-984C-34705EA01071}" type="presOf" srcId="{C7E1B305-BF85-4DD5-A859-C0CF720A194F}" destId="{274CE715-23E8-49B9-B797-4A2A152A5297}" srcOrd="0" destOrd="0" presId="urn:microsoft.com/office/officeart/2005/8/layout/cycle2"/>
    <dgm:cxn modelId="{7DBBADAF-05F4-4052-91FB-1BEAE054000E}" type="presOf" srcId="{D06136FD-19B9-41BE-9951-EF99566C845B}" destId="{58CCD019-8F87-4D4A-8580-402E8E4E6168}" srcOrd="1" destOrd="0" presId="urn:microsoft.com/office/officeart/2005/8/layout/cycle2"/>
    <dgm:cxn modelId="{29A1EBA2-EFF5-43BB-8C53-A6F5605EABE3}" srcId="{05E96E2C-6B6B-4ADD-8C5B-4901B9903B8B}" destId="{0C3D5AE4-3D29-452B-9F46-C34BD44B57AE}" srcOrd="3" destOrd="0" parTransId="{7DF74D47-92B0-4EE3-8F7E-0D87DD41AB61}" sibTransId="{24C36DF9-744C-48F7-B3DC-87A8BBECAE55}"/>
    <dgm:cxn modelId="{F9A20A59-B0B8-47DA-9115-ACE6DD27B683}" type="presOf" srcId="{24C36DF9-744C-48F7-B3DC-87A8BBECAE55}" destId="{CB6B8210-A123-498E-980B-2E11E30E648E}" srcOrd="0" destOrd="0" presId="urn:microsoft.com/office/officeart/2005/8/layout/cycle2"/>
    <dgm:cxn modelId="{CF39844A-E7E3-42D9-8C1A-15CE133BB40D}" type="presOf" srcId="{34508347-B784-4A85-B528-6E22D7ACFA61}" destId="{AD6450AF-3F74-4643-BA2E-D554934BD259}" srcOrd="1" destOrd="0" presId="urn:microsoft.com/office/officeart/2005/8/layout/cycle2"/>
    <dgm:cxn modelId="{33629242-6274-4D84-859D-39DF21426118}" type="presOf" srcId="{34508347-B784-4A85-B528-6E22D7ACFA61}" destId="{4CA6453F-4C25-4727-A48D-134AEC23AE85}" srcOrd="0" destOrd="0" presId="urn:microsoft.com/office/officeart/2005/8/layout/cycle2"/>
    <dgm:cxn modelId="{37411010-3BB8-408D-BA1F-921A9A1FF746}" type="presOf" srcId="{D06136FD-19B9-41BE-9951-EF99566C845B}" destId="{588BA67F-497A-4DAE-8DEB-F6D51D15E9FA}" srcOrd="0" destOrd="0" presId="urn:microsoft.com/office/officeart/2005/8/layout/cycle2"/>
    <dgm:cxn modelId="{5431816E-4FA3-4C53-AD40-F91356C6DDD0}" type="presOf" srcId="{0C3D5AE4-3D29-452B-9F46-C34BD44B57AE}" destId="{4C64513B-3CAB-4FDA-A819-CB07768A09A2}" srcOrd="0" destOrd="0" presId="urn:microsoft.com/office/officeart/2005/8/layout/cycle2"/>
    <dgm:cxn modelId="{4476F0BE-6B4D-4DDB-AEF7-9A3EA883162D}" type="presOf" srcId="{05E96E2C-6B6B-4ADD-8C5B-4901B9903B8B}" destId="{9789A6FA-BB00-4F19-9287-032E682BC52A}" srcOrd="0" destOrd="0" presId="urn:microsoft.com/office/officeart/2005/8/layout/cycle2"/>
    <dgm:cxn modelId="{A44532AD-1B7E-4A25-9DA1-D3AEE222D0AF}" type="presOf" srcId="{F0CFE1BB-7013-422B-AAEB-FA31D87B19BA}" destId="{216063C9-D574-4977-8549-410F0C0CFBB0}" srcOrd="0" destOrd="0" presId="urn:microsoft.com/office/officeart/2005/8/layout/cycle2"/>
    <dgm:cxn modelId="{4B3CBEAA-82D8-4C67-A9A4-8D4AED3052FC}" type="presOf" srcId="{D43D963D-A61E-4EE8-B212-0EAA97FB1FF3}" destId="{5F9389B7-831F-4116-8BCC-94D8C8240209}" srcOrd="0" destOrd="0" presId="urn:microsoft.com/office/officeart/2005/8/layout/cycle2"/>
    <dgm:cxn modelId="{740CA220-D0F4-4FA4-967F-1D0CA3971841}" srcId="{05E96E2C-6B6B-4ADD-8C5B-4901B9903B8B}" destId="{D43D963D-A61E-4EE8-B212-0EAA97FB1FF3}" srcOrd="0" destOrd="0" parTransId="{13B8DB5B-3704-4DE4-BFDA-72F6313B9BA7}" sibTransId="{D06136FD-19B9-41BE-9951-EF99566C845B}"/>
    <dgm:cxn modelId="{B1FD5505-FE2F-4D5E-9B6E-1FFDDC466879}" type="presOf" srcId="{70B09A83-2023-495B-8A0D-8FBE7BB4F627}" destId="{A2D0F40E-791E-47EA-A88C-1D7D162FE4AE}" srcOrd="0" destOrd="0" presId="urn:microsoft.com/office/officeart/2005/8/layout/cycle2"/>
    <dgm:cxn modelId="{4CF6E520-6B6C-4E9E-B75A-4B81676AF8A2}" srcId="{05E96E2C-6B6B-4ADD-8C5B-4901B9903B8B}" destId="{C7E1B305-BF85-4DD5-A859-C0CF720A194F}" srcOrd="2" destOrd="0" parTransId="{58AAE77D-1ED7-4508-9520-7D95B54A9F42}" sibTransId="{34508347-B784-4A85-B528-6E22D7ACFA61}"/>
    <dgm:cxn modelId="{F6503EB0-1B0F-42B5-8EF6-34318FCB291E}" type="presOf" srcId="{70B09A83-2023-495B-8A0D-8FBE7BB4F627}" destId="{4244288C-C43C-4FE3-8072-26163AB383DE}" srcOrd="1" destOrd="0" presId="urn:microsoft.com/office/officeart/2005/8/layout/cycle2"/>
    <dgm:cxn modelId="{2C8B5E42-AEB8-44E7-83C8-05E0F8A7FEC4}" type="presOf" srcId="{24C36DF9-744C-48F7-B3DC-87A8BBECAE55}" destId="{44002765-BBED-47EF-A9D1-E2A2C21688F3}" srcOrd="1" destOrd="0" presId="urn:microsoft.com/office/officeart/2005/8/layout/cycle2"/>
    <dgm:cxn modelId="{C1D05B6D-5963-4CFB-8859-D3D68330F4DD}" type="presParOf" srcId="{9789A6FA-BB00-4F19-9287-032E682BC52A}" destId="{5F9389B7-831F-4116-8BCC-94D8C8240209}" srcOrd="0" destOrd="0" presId="urn:microsoft.com/office/officeart/2005/8/layout/cycle2"/>
    <dgm:cxn modelId="{06C74927-F551-4522-8381-53166024375C}" type="presParOf" srcId="{9789A6FA-BB00-4F19-9287-032E682BC52A}" destId="{588BA67F-497A-4DAE-8DEB-F6D51D15E9FA}" srcOrd="1" destOrd="0" presId="urn:microsoft.com/office/officeart/2005/8/layout/cycle2"/>
    <dgm:cxn modelId="{3FBA8EE2-9324-4B96-B666-D4877E0541F9}" type="presParOf" srcId="{588BA67F-497A-4DAE-8DEB-F6D51D15E9FA}" destId="{58CCD019-8F87-4D4A-8580-402E8E4E6168}" srcOrd="0" destOrd="0" presId="urn:microsoft.com/office/officeart/2005/8/layout/cycle2"/>
    <dgm:cxn modelId="{64E79B47-10B8-4D23-B9AF-F04091F366C6}" type="presParOf" srcId="{9789A6FA-BB00-4F19-9287-032E682BC52A}" destId="{216063C9-D574-4977-8549-410F0C0CFBB0}" srcOrd="2" destOrd="0" presId="urn:microsoft.com/office/officeart/2005/8/layout/cycle2"/>
    <dgm:cxn modelId="{C4400F3A-F65E-4872-952C-9D6F0212D588}" type="presParOf" srcId="{9789A6FA-BB00-4F19-9287-032E682BC52A}" destId="{A2D0F40E-791E-47EA-A88C-1D7D162FE4AE}" srcOrd="3" destOrd="0" presId="urn:microsoft.com/office/officeart/2005/8/layout/cycle2"/>
    <dgm:cxn modelId="{1B70724D-5673-441B-8FB6-51B1BE9A4D7C}" type="presParOf" srcId="{A2D0F40E-791E-47EA-A88C-1D7D162FE4AE}" destId="{4244288C-C43C-4FE3-8072-26163AB383DE}" srcOrd="0" destOrd="0" presId="urn:microsoft.com/office/officeart/2005/8/layout/cycle2"/>
    <dgm:cxn modelId="{88AE054A-858C-411A-8BA6-BCB1DB551402}" type="presParOf" srcId="{9789A6FA-BB00-4F19-9287-032E682BC52A}" destId="{274CE715-23E8-49B9-B797-4A2A152A5297}" srcOrd="4" destOrd="0" presId="urn:microsoft.com/office/officeart/2005/8/layout/cycle2"/>
    <dgm:cxn modelId="{E0089403-6741-4505-A7CA-B40FEDB0D838}" type="presParOf" srcId="{9789A6FA-BB00-4F19-9287-032E682BC52A}" destId="{4CA6453F-4C25-4727-A48D-134AEC23AE85}" srcOrd="5" destOrd="0" presId="urn:microsoft.com/office/officeart/2005/8/layout/cycle2"/>
    <dgm:cxn modelId="{8FA58C78-E6B9-43B2-8DB6-D97E0FBA8C50}" type="presParOf" srcId="{4CA6453F-4C25-4727-A48D-134AEC23AE85}" destId="{AD6450AF-3F74-4643-BA2E-D554934BD259}" srcOrd="0" destOrd="0" presId="urn:microsoft.com/office/officeart/2005/8/layout/cycle2"/>
    <dgm:cxn modelId="{6536F562-7D51-4865-AAEC-F47665253A1E}" type="presParOf" srcId="{9789A6FA-BB00-4F19-9287-032E682BC52A}" destId="{4C64513B-3CAB-4FDA-A819-CB07768A09A2}" srcOrd="6" destOrd="0" presId="urn:microsoft.com/office/officeart/2005/8/layout/cycle2"/>
    <dgm:cxn modelId="{1F774706-B546-4979-85F8-451241AAC632}" type="presParOf" srcId="{9789A6FA-BB00-4F19-9287-032E682BC52A}" destId="{CB6B8210-A123-498E-980B-2E11E30E648E}" srcOrd="7" destOrd="0" presId="urn:microsoft.com/office/officeart/2005/8/layout/cycle2"/>
    <dgm:cxn modelId="{857326A9-9CA1-4DEB-8FA0-02DFB21DE44D}" type="presParOf" srcId="{CB6B8210-A123-498E-980B-2E11E30E648E}" destId="{44002765-BBED-47EF-A9D1-E2A2C21688F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389B7-831F-4116-8BCC-94D8C8240209}">
      <dsp:nvSpPr>
        <dsp:cNvPr id="0" name=""/>
        <dsp:cNvSpPr/>
      </dsp:nvSpPr>
      <dsp:spPr>
        <a:xfrm>
          <a:off x="3002644" y="1708"/>
          <a:ext cx="3611063" cy="19161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</a:t>
          </a:r>
          <a:endParaRPr lang="en-US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Sign up to GUGDGM national challenge.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Gain senior management support.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</dsp:txBody>
      <dsp:txXfrm>
        <a:off x="3531472" y="282317"/>
        <a:ext cx="2553407" cy="1354902"/>
      </dsp:txXfrm>
    </dsp:sp>
    <dsp:sp modelId="{588BA67F-497A-4DAE-8DEB-F6D51D15E9FA}">
      <dsp:nvSpPr>
        <dsp:cNvPr id="0" name=""/>
        <dsp:cNvSpPr/>
      </dsp:nvSpPr>
      <dsp:spPr>
        <a:xfrm rot="2150931">
          <a:off x="5947036" y="1564053"/>
          <a:ext cx="290045" cy="646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955278" y="1667911"/>
        <a:ext cx="203032" cy="388014"/>
      </dsp:txXfrm>
    </dsp:sp>
    <dsp:sp modelId="{216063C9-D574-4977-8549-410F0C0CFBB0}">
      <dsp:nvSpPr>
        <dsp:cNvPr id="0" name=""/>
        <dsp:cNvSpPr/>
      </dsp:nvSpPr>
      <dsp:spPr>
        <a:xfrm>
          <a:off x="5387461" y="1792841"/>
          <a:ext cx="4700493" cy="2567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</a:t>
          </a:r>
          <a:endParaRPr lang="en-US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Set up a focus group.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Decide control ward.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Agree participating ward.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Develop action plan.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Communicate and disseminate information.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Develop daily movement chart for use at local level.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Collect data on a daily basis.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NPDU to provide daily support.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075832" y="2168790"/>
        <a:ext cx="3323751" cy="1815243"/>
      </dsp:txXfrm>
    </dsp:sp>
    <dsp:sp modelId="{A2D0F40E-791E-47EA-A88C-1D7D162FE4AE}">
      <dsp:nvSpPr>
        <dsp:cNvPr id="0" name=""/>
        <dsp:cNvSpPr/>
      </dsp:nvSpPr>
      <dsp:spPr>
        <a:xfrm rot="8778679">
          <a:off x="6009708" y="3841968"/>
          <a:ext cx="189122" cy="646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6061681" y="3955571"/>
        <a:ext cx="132385" cy="388014"/>
      </dsp:txXfrm>
    </dsp:sp>
    <dsp:sp modelId="{274CE715-23E8-49B9-B797-4A2A152A5297}">
      <dsp:nvSpPr>
        <dsp:cNvPr id="0" name=""/>
        <dsp:cNvSpPr/>
      </dsp:nvSpPr>
      <dsp:spPr>
        <a:xfrm>
          <a:off x="2921812" y="4071271"/>
          <a:ext cx="3772726" cy="19161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</a:t>
          </a:r>
          <a:r>
            <a:rPr lang="en-US" sz="1200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Verbal feedback from Medical 5 staff, student nurses and HSCP’s.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Verbal feedback from patients on Medical 5.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</a:rPr>
            <a:t>Analyse</a:t>
          </a:r>
          <a:r>
            <a:rPr lang="en-US" sz="1200" kern="1200" dirty="0" smtClean="0">
              <a:solidFill>
                <a:schemeClr val="tx1"/>
              </a:solidFill>
            </a:rPr>
            <a:t> data &amp; compare incidence of falls and pressure ulcers with same time period in 2020.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474315" y="4351880"/>
        <a:ext cx="2667720" cy="1354902"/>
      </dsp:txXfrm>
    </dsp:sp>
    <dsp:sp modelId="{4CA6453F-4C25-4727-A48D-134AEC23AE85}">
      <dsp:nvSpPr>
        <dsp:cNvPr id="0" name=""/>
        <dsp:cNvSpPr/>
      </dsp:nvSpPr>
      <dsp:spPr>
        <a:xfrm rot="13500000">
          <a:off x="3672746" y="3693141"/>
          <a:ext cx="245168" cy="646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3735525" y="3848483"/>
        <a:ext cx="171618" cy="388014"/>
      </dsp:txXfrm>
    </dsp:sp>
    <dsp:sp modelId="{4C64513B-3CAB-4FDA-A819-CB07768A09A2}">
      <dsp:nvSpPr>
        <dsp:cNvPr id="0" name=""/>
        <dsp:cNvSpPr/>
      </dsp:nvSpPr>
      <dsp:spPr>
        <a:xfrm>
          <a:off x="894752" y="2036489"/>
          <a:ext cx="3757282" cy="19161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Roll out to other wards throughout SUH.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Disseminate results from data collected.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solidFill>
              <a:schemeClr val="tx1"/>
            </a:solidFill>
          </a:endParaRPr>
        </a:p>
      </dsp:txBody>
      <dsp:txXfrm>
        <a:off x="1444993" y="2317098"/>
        <a:ext cx="2656800" cy="1354902"/>
      </dsp:txXfrm>
    </dsp:sp>
    <dsp:sp modelId="{CB6B8210-A123-498E-980B-2E11E30E648E}">
      <dsp:nvSpPr>
        <dsp:cNvPr id="0" name=""/>
        <dsp:cNvSpPr/>
      </dsp:nvSpPr>
      <dsp:spPr>
        <a:xfrm rot="18900000">
          <a:off x="3663805" y="1655246"/>
          <a:ext cx="251094" cy="6466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3674837" y="1811216"/>
        <a:ext cx="175766" cy="388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7C484-386F-40A3-B639-20B4806C9C8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4627D-DDD9-4FD5-9F3B-140AC9EFCD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27203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4627D-DDD9-4FD5-9F3B-140AC9EFCDA3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140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4627D-DDD9-4FD5-9F3B-140AC9EFCDA3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11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4627D-DDD9-4FD5-9F3B-140AC9EFCDA3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325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4627D-DDD9-4FD5-9F3B-140AC9EFCDA3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333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93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97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428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435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640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952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4001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492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1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2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611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15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82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940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115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1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A806-B8B8-4D33-9749-C4F4ECE255B6}" type="datetimeFigureOut">
              <a:rPr lang="en-IE" smtClean="0"/>
              <a:t>07/03/2022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B6AFB8-7ABD-4202-A830-9E327B79F8C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19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elia.sheeran@hse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2304" y="1014152"/>
            <a:ext cx="8078074" cy="1753986"/>
          </a:xfrm>
        </p:spPr>
        <p:txBody>
          <a:bodyPr>
            <a:normAutofit/>
          </a:bodyPr>
          <a:lstStyle/>
          <a:p>
            <a:r>
              <a:rPr lang="en-IE" dirty="0" smtClean="0"/>
              <a:t>Medical 5 keeps moving to keep you improving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775" y="3624350"/>
            <a:ext cx="8215341" cy="230262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E" dirty="0" smtClean="0"/>
              <a:t>Vikki Sheeran</a:t>
            </a:r>
          </a:p>
          <a:p>
            <a:pPr algn="l"/>
            <a:r>
              <a:rPr lang="en-IE" dirty="0" smtClean="0"/>
              <a:t>CNM2, NPDU</a:t>
            </a:r>
          </a:p>
          <a:p>
            <a:pPr algn="l"/>
            <a:r>
              <a:rPr lang="en-IE" dirty="0" smtClean="0"/>
              <a:t>Sligo University </a:t>
            </a:r>
            <a:r>
              <a:rPr lang="en-IE" dirty="0" smtClean="0"/>
              <a:t>Hospital</a:t>
            </a:r>
          </a:p>
          <a:p>
            <a:pPr algn="l"/>
            <a:r>
              <a:rPr lang="en-IE" i="1" dirty="0">
                <a:hlinkClick r:id="rId3"/>
              </a:rPr>
              <a:t>amelia.sheeran@hse.ie</a:t>
            </a:r>
            <a:endParaRPr lang="en-IE" i="1" dirty="0"/>
          </a:p>
          <a:p>
            <a:pPr algn="l"/>
            <a:endParaRPr lang="en-IE" dirty="0" smtClean="0"/>
          </a:p>
          <a:p>
            <a:pPr algn="l"/>
            <a:r>
              <a:rPr lang="en-IE" sz="1600" dirty="0" smtClean="0"/>
              <a:t>Focus Group Members: Teresa Donnelly (ADON), Dean Flanagan (CNM2), </a:t>
            </a:r>
            <a:r>
              <a:rPr lang="en-IE" sz="1600" dirty="0" err="1" smtClean="0"/>
              <a:t>Smitha</a:t>
            </a:r>
            <a:r>
              <a:rPr lang="en-IE" sz="1600" dirty="0" smtClean="0"/>
              <a:t> </a:t>
            </a:r>
            <a:r>
              <a:rPr lang="en-IE" sz="1600" dirty="0" smtClean="0"/>
              <a:t>Nair (CNM 1), </a:t>
            </a:r>
            <a:r>
              <a:rPr lang="en-IE" sz="1600" dirty="0" err="1" smtClean="0"/>
              <a:t>Fidelma</a:t>
            </a:r>
            <a:r>
              <a:rPr lang="en-IE" sz="1600" dirty="0" smtClean="0"/>
              <a:t> Martyn (ADON), </a:t>
            </a:r>
            <a:r>
              <a:rPr lang="en-IE" sz="1600" dirty="0" smtClean="0"/>
              <a:t>Sheila </a:t>
            </a:r>
            <a:r>
              <a:rPr lang="en-IE" sz="1600" dirty="0" smtClean="0"/>
              <a:t>Kiely (PT), </a:t>
            </a:r>
            <a:r>
              <a:rPr lang="en-IE" sz="1600" dirty="0" smtClean="0"/>
              <a:t>Deirdre Devers (OT), Georgina </a:t>
            </a:r>
            <a:r>
              <a:rPr lang="en-IE" sz="1600" dirty="0" err="1" smtClean="0"/>
              <a:t>Kilcoyne</a:t>
            </a:r>
            <a:r>
              <a:rPr lang="en-IE" sz="1600" dirty="0" smtClean="0"/>
              <a:t> (Assistant GM)</a:t>
            </a:r>
          </a:p>
          <a:p>
            <a:pPr algn="l"/>
            <a:r>
              <a:rPr lang="en-IE" sz="1600" dirty="0" smtClean="0"/>
              <a:t>Acknowledgements: All Medical 5 staff</a:t>
            </a:r>
            <a:endParaRPr lang="en-IE" sz="1600" dirty="0"/>
          </a:p>
          <a:p>
            <a:pPr algn="l"/>
            <a:endParaRPr lang="en-IE" i="1" dirty="0" smtClean="0">
              <a:hlinkClick r:id="rId3"/>
            </a:endParaRPr>
          </a:p>
          <a:p>
            <a:pPr algn="l"/>
            <a:endParaRPr lang="en-IE" dirty="0" smtClean="0"/>
          </a:p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846" y="160337"/>
            <a:ext cx="2065018" cy="970559"/>
          </a:xfrm>
          <a:prstGeom prst="rect">
            <a:avLst/>
          </a:prstGeom>
        </p:spPr>
      </p:pic>
      <p:sp>
        <p:nvSpPr>
          <p:cNvPr id="6" name="AutoShape 2" descr="Saolta University Health Care Group – Staff Recognition Awards – Health  Awar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AutoShape 4" descr="Saolta University Health Care Group – Staff Recognition Awards – Health  Awar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516" y="109057"/>
            <a:ext cx="1260456" cy="806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879" y="4058642"/>
            <a:ext cx="1720952" cy="23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385" y="288758"/>
            <a:ext cx="11492564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E" b="1" dirty="0" smtClean="0"/>
          </a:p>
          <a:p>
            <a:pPr algn="ctr"/>
            <a:r>
              <a:rPr lang="en-IE" sz="1600" b="1" dirty="0" smtClean="0"/>
              <a:t>68% of patients are discharged below their pre-hospital functional level and are 61 times more likely to struggle with their activities of living on discharge (ONMSD, 2021)</a:t>
            </a:r>
          </a:p>
          <a:p>
            <a:pPr algn="ctr"/>
            <a:endParaRPr lang="en-IE" sz="1600" b="1" dirty="0" smtClean="0"/>
          </a:p>
          <a:p>
            <a:r>
              <a:rPr lang="en-IE" sz="1600" dirty="0" smtClean="0"/>
              <a:t>Medical 5 in SUH, in conjunction with the national ONMSD team, took part in the Get Up, Get Dressed, Get Moving 60 day Challenge.  Evidence highlights the benefits of getting up, dressed and moving including;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reduced risk of infection, falls and pressure ulcers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reduced 30 day readmission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reduced risk of losing mobility and agility and of losing fitness and strength</a:t>
            </a:r>
          </a:p>
          <a:p>
            <a:r>
              <a:rPr lang="en-IE" sz="1600" dirty="0" smtClean="0"/>
              <a:t>This initiative focused on some of the most vulnerable people in our healthcare system, helping to enhance patient experience and protecting both mobility &amp; cognitive function of our patients.  Medical 5 specialises in the care of patients with neurological conditions.</a:t>
            </a:r>
            <a:endParaRPr lang="en-IE" sz="1600" dirty="0"/>
          </a:p>
          <a:p>
            <a:pPr algn="ctr"/>
            <a:r>
              <a:rPr lang="en-IE" b="1" dirty="0" smtClean="0"/>
              <a:t>What was our aim?</a:t>
            </a:r>
            <a:endParaRPr lang="en-IE" b="1" dirty="0" smtClean="0"/>
          </a:p>
          <a:p>
            <a:r>
              <a:rPr lang="en-IE" sz="1600" dirty="0" smtClean="0"/>
              <a:t>Our aim was to engage with health professionals to roll out the GUGDGM 60 day challenge in Medical 5 in supporting and empowering patients to participate in daily activity to maintain their physical and mental wellbeing.  </a:t>
            </a:r>
          </a:p>
          <a:p>
            <a:r>
              <a:rPr lang="en-IE" sz="1600" dirty="0" smtClean="0"/>
              <a:t>To maintain patient mobility &amp; guard against their deconditioning.  </a:t>
            </a:r>
          </a:p>
          <a:p>
            <a:r>
              <a:rPr lang="en-IE" sz="1600" dirty="0" smtClean="0"/>
              <a:t>To promote independence and daily physical activity. </a:t>
            </a:r>
          </a:p>
          <a:p>
            <a:r>
              <a:rPr lang="en-IE" sz="1600" dirty="0" smtClean="0"/>
              <a:t>To embed the concept of early and ongoing movement into culture and practice.</a:t>
            </a:r>
            <a:endParaRPr lang="en-IE" sz="1600" dirty="0"/>
          </a:p>
          <a:p>
            <a:endParaRPr lang="en-IE" b="1" dirty="0"/>
          </a:p>
          <a:p>
            <a:pPr algn="ctr"/>
            <a:r>
              <a:rPr lang="en-IE" b="1" dirty="0" smtClean="0"/>
              <a:t>Change initiative</a:t>
            </a:r>
          </a:p>
          <a:p>
            <a:r>
              <a:rPr lang="en-IE" sz="1600" dirty="0" smtClean="0"/>
              <a:t>Ensured senior management support. Identified a control ward</a:t>
            </a:r>
            <a:r>
              <a:rPr lang="en-IE" sz="1600" dirty="0"/>
              <a:t>. Set up a focus group. Agreed </a:t>
            </a:r>
            <a:r>
              <a:rPr lang="en-IE" sz="1600" dirty="0" smtClean="0"/>
              <a:t>the participating ward</a:t>
            </a:r>
            <a:r>
              <a:rPr lang="en-IE" sz="1600" dirty="0"/>
              <a:t>. </a:t>
            </a:r>
            <a:r>
              <a:rPr lang="en-IE" sz="1600" dirty="0" smtClean="0"/>
              <a:t>Action </a:t>
            </a:r>
            <a:r>
              <a:rPr lang="en-IE" sz="1600" dirty="0" smtClean="0"/>
              <a:t>plan discussed and devised.  Registered details with the national team.  Downloaded the app.  Shared the resources available.  Attended webinars.  Data collected for 60 days, Oct 4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 – Dec 3</a:t>
            </a:r>
            <a:r>
              <a:rPr lang="en-IE" sz="1600" baseline="30000" dirty="0" smtClean="0"/>
              <a:t>rd</a:t>
            </a:r>
            <a:r>
              <a:rPr lang="en-IE" sz="1600" dirty="0" smtClean="0"/>
              <a:t>. </a:t>
            </a:r>
            <a:endParaRPr lang="en-IE" sz="1600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 smtClean="0"/>
          </a:p>
          <a:p>
            <a:endParaRPr lang="en-IE" b="1" dirty="0" smtClean="0"/>
          </a:p>
          <a:p>
            <a:r>
              <a:rPr lang="en-IE" dirty="0" smtClean="0"/>
              <a:t>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524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514" y="336884"/>
            <a:ext cx="114348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534615"/>
              </p:ext>
            </p:extLst>
          </p:nvPr>
        </p:nvGraphicFramePr>
        <p:xfrm>
          <a:off x="726900" y="336885"/>
          <a:ext cx="10087957" cy="598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232756" y="432261"/>
            <a:ext cx="916151" cy="4862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dirty="0" smtClean="0">
                <a:solidFill>
                  <a:schemeClr val="tx1"/>
                </a:solidFill>
              </a:rPr>
              <a:t>P</a:t>
            </a:r>
          </a:p>
          <a:p>
            <a:pPr algn="ctr"/>
            <a:endParaRPr lang="en-IE" sz="3600" dirty="0" smtClean="0">
              <a:solidFill>
                <a:schemeClr val="tx1"/>
              </a:solidFill>
            </a:endParaRPr>
          </a:p>
          <a:p>
            <a:pPr algn="ctr"/>
            <a:r>
              <a:rPr lang="en-IE" sz="36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endParaRPr lang="en-IE" sz="3600" dirty="0" smtClean="0">
              <a:solidFill>
                <a:schemeClr val="tx1"/>
              </a:solidFill>
            </a:endParaRPr>
          </a:p>
          <a:p>
            <a:pPr algn="ctr"/>
            <a:r>
              <a:rPr lang="en-IE" sz="3600" dirty="0" smtClean="0">
                <a:solidFill>
                  <a:schemeClr val="tx1"/>
                </a:solidFill>
              </a:rPr>
              <a:t>S</a:t>
            </a:r>
          </a:p>
          <a:p>
            <a:pPr algn="ctr"/>
            <a:endParaRPr lang="en-IE" sz="3600" dirty="0" smtClean="0">
              <a:solidFill>
                <a:schemeClr val="tx1"/>
              </a:solidFill>
            </a:endParaRPr>
          </a:p>
          <a:p>
            <a:pPr algn="ctr"/>
            <a:r>
              <a:rPr lang="en-IE" sz="3600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605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059" y="723037"/>
            <a:ext cx="11428396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 smtClean="0"/>
              <a:t>Sustaining the initiative</a:t>
            </a:r>
          </a:p>
          <a:p>
            <a:r>
              <a:rPr lang="en-IE" sz="1400" dirty="0" smtClean="0"/>
              <a:t>Maintaining a focus on the initiative, with continued senior management and NPDU support.</a:t>
            </a:r>
          </a:p>
          <a:p>
            <a:r>
              <a:rPr lang="en-IE" sz="1400" dirty="0" smtClean="0"/>
              <a:t>Continuing to collect and analyse data on daily movement chart at a local level.</a:t>
            </a:r>
          </a:p>
          <a:p>
            <a:r>
              <a:rPr lang="en-IE" sz="1400" dirty="0" smtClean="0"/>
              <a:t>Disseminating results, improvements and information.</a:t>
            </a:r>
          </a:p>
          <a:p>
            <a:r>
              <a:rPr lang="en-IE" sz="1400" dirty="0" smtClean="0"/>
              <a:t>Raising awareness of the improvements and patient benefits throughout the hospital.</a:t>
            </a:r>
          </a:p>
          <a:p>
            <a:r>
              <a:rPr lang="en-IE" sz="1400" dirty="0" smtClean="0"/>
              <a:t>Sharing the learning with other areas.</a:t>
            </a:r>
          </a:p>
          <a:p>
            <a:r>
              <a:rPr lang="en-IE" sz="1400" dirty="0" smtClean="0"/>
              <a:t>Dedication and commitment from the staff involved continues to sustain the initiative.</a:t>
            </a:r>
          </a:p>
          <a:p>
            <a:endParaRPr lang="en-IE" sz="1400" dirty="0"/>
          </a:p>
          <a:p>
            <a:pPr algn="ctr"/>
            <a:r>
              <a:rPr lang="en-IE" b="1" dirty="0" smtClean="0"/>
              <a:t>Benefits to patients </a:t>
            </a:r>
          </a:p>
          <a:p>
            <a:pPr algn="ctr"/>
            <a:endParaRPr lang="en-IE" sz="1400" dirty="0" smtClean="0"/>
          </a:p>
          <a:p>
            <a:pPr algn="ctr"/>
            <a:r>
              <a:rPr lang="en-IE" sz="1400" dirty="0" smtClean="0"/>
              <a:t>“I always feel so much better when I put my day clothes on rather than getting into my </a:t>
            </a:r>
            <a:r>
              <a:rPr lang="en-IE" sz="1400" dirty="0" err="1" smtClean="0"/>
              <a:t>pj’s</a:t>
            </a:r>
            <a:r>
              <a:rPr lang="en-IE" sz="1400" dirty="0" smtClean="0"/>
              <a:t> after my shower” </a:t>
            </a:r>
          </a:p>
          <a:p>
            <a:pPr algn="ctr"/>
            <a:r>
              <a:rPr lang="en-IE" sz="1400" dirty="0" smtClean="0"/>
              <a:t>(Female patient stated on Medical 5 one morning). </a:t>
            </a:r>
          </a:p>
          <a:p>
            <a:r>
              <a:rPr lang="en-IE" sz="1400" dirty="0" smtClean="0"/>
              <a:t>Reduced incidence of falls, when compared with same timeframe in 2020.</a:t>
            </a:r>
          </a:p>
          <a:p>
            <a:r>
              <a:rPr lang="en-IE" sz="1400" dirty="0" smtClean="0"/>
              <a:t>Reduced incidence of pressure ulcers, when compared with same timeframe in 2020.</a:t>
            </a:r>
          </a:p>
          <a:p>
            <a:endParaRPr lang="en-IE" sz="1400" dirty="0"/>
          </a:p>
          <a:p>
            <a:endParaRPr lang="en-IE" sz="1400" dirty="0" smtClean="0"/>
          </a:p>
          <a:p>
            <a:pPr algn="ctr"/>
            <a:r>
              <a:rPr lang="en-IE" b="1" dirty="0" smtClean="0"/>
              <a:t>Where to next?</a:t>
            </a:r>
          </a:p>
          <a:p>
            <a:r>
              <a:rPr lang="en-IE" sz="1400" dirty="0" smtClean="0"/>
              <a:t>This initiative will be rolled out to other areas in SUH.</a:t>
            </a:r>
          </a:p>
          <a:p>
            <a:endParaRPr lang="en-IE" sz="1400" dirty="0"/>
          </a:p>
          <a:p>
            <a:pPr algn="ctr"/>
            <a:r>
              <a:rPr lang="en-IE" b="1" dirty="0" smtClean="0"/>
              <a:t>Additional Information</a:t>
            </a:r>
          </a:p>
          <a:p>
            <a:endParaRPr lang="en-IE" sz="1400" dirty="0"/>
          </a:p>
          <a:p>
            <a:r>
              <a:rPr lang="en-IE" sz="1400" dirty="0" smtClean="0"/>
              <a:t>Prior to the start of the GUGDGM 60 day challenge in Medical 5, a competition was set up with all staff invited to come up with a catchy title/name for the challenge.  This created great energy, involvement and motivation on the ward.  </a:t>
            </a:r>
            <a:r>
              <a:rPr lang="en-IE" sz="1400" dirty="0" err="1" smtClean="0"/>
              <a:t>Davinia</a:t>
            </a:r>
            <a:r>
              <a:rPr lang="en-IE" sz="1400" dirty="0" smtClean="0"/>
              <a:t> (S/N) came up with “Medical 5 keeps moving to keep you improving” title for the challenge and was chosen as the overall winner.</a:t>
            </a:r>
            <a:endParaRPr lang="en-IE" sz="1400" dirty="0"/>
          </a:p>
          <a:p>
            <a:endParaRPr lang="en-IE" sz="1400" dirty="0" smtClean="0"/>
          </a:p>
          <a:p>
            <a:endParaRPr lang="en-IE" sz="1400" dirty="0" smtClean="0"/>
          </a:p>
          <a:p>
            <a:endParaRPr lang="en-IE" sz="1400" dirty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  <a:p>
            <a:endParaRPr lang="en-IE" b="1" dirty="0" smtClean="0"/>
          </a:p>
          <a:p>
            <a:endParaRPr lang="en-IE" b="1" dirty="0"/>
          </a:p>
          <a:p>
            <a:endParaRPr lang="en-IE" b="1" dirty="0" smtClean="0"/>
          </a:p>
        </p:txBody>
      </p:sp>
    </p:spTree>
    <p:extLst>
      <p:ext uri="{BB962C8B-B14F-4D97-AF65-F5344CB8AC3E}">
        <p14:creationId xmlns:p14="http://schemas.microsoft.com/office/powerpoint/2010/main" val="25741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</TotalTime>
  <Words>692</Words>
  <Application>Microsoft Office PowerPoint</Application>
  <PresentationFormat>Widescreen</PresentationFormat>
  <Paragraphs>95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Medical 5 keeps moving to keep you improving </vt:lpstr>
      <vt:lpstr>PowerPoint Presentation</vt:lpstr>
      <vt:lpstr>PowerPoint Presentation</vt:lpstr>
      <vt:lpstr>PowerPoint Presentation</vt:lpstr>
    </vt:vector>
  </TitlesOfParts>
  <Company>RCSI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Therese Callinan</dc:creator>
  <cp:lastModifiedBy>Amelia Margaret Sheeran</cp:lastModifiedBy>
  <cp:revision>26</cp:revision>
  <cp:lastPrinted>2022-03-07T09:07:41Z</cp:lastPrinted>
  <dcterms:created xsi:type="dcterms:W3CDTF">2022-02-17T08:58:38Z</dcterms:created>
  <dcterms:modified xsi:type="dcterms:W3CDTF">2022-03-07T16:46:43Z</dcterms:modified>
</cp:coreProperties>
</file>