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</p:sldIdLst>
  <p:sldSz cx="38038088" cy="21396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53" autoAdjust="0"/>
    <p:restoredTop sz="94660"/>
  </p:normalViewPr>
  <p:slideViewPr>
    <p:cSldViewPr snapToGrid="0">
      <p:cViewPr>
        <p:scale>
          <a:sx n="25" d="100"/>
          <a:sy n="25" d="100"/>
        </p:scale>
        <p:origin x="-972" y="816"/>
      </p:cViewPr>
      <p:guideLst>
        <p:guide orient="horz" pos="6739"/>
        <p:guide pos="11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10432" y="5403252"/>
            <a:ext cx="24248647" cy="796967"/>
          </a:xfrm>
        </p:spPr>
        <p:txBody>
          <a:bodyPr anchor="b">
            <a:noAutofit/>
          </a:bodyPr>
          <a:lstStyle>
            <a:lvl1pPr algn="ctr">
              <a:defRPr sz="14452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010432" y="8387897"/>
            <a:ext cx="24248647" cy="534398"/>
          </a:xfrm>
        </p:spPr>
        <p:txBody>
          <a:bodyPr>
            <a:noAutofit/>
          </a:bodyPr>
          <a:lstStyle>
            <a:lvl1pPr marL="0" indent="0" algn="ctr">
              <a:buNone/>
              <a:defRPr sz="9048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IE" dirty="0" smtClean="0"/>
              <a:t>Authors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8080058" y="10396761"/>
            <a:ext cx="22109392" cy="653916"/>
          </a:xfrm>
        </p:spPr>
        <p:txBody>
          <a:bodyPr>
            <a:noAutofit/>
          </a:bodyPr>
          <a:lstStyle>
            <a:lvl1pPr marL="0" indent="0" algn="ctr">
              <a:buNone/>
              <a:defRPr sz="6786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IE" dirty="0" smtClean="0"/>
              <a:t>Institutions</a:t>
            </a:r>
            <a:endParaRPr lang="en-US" dirty="0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28" hasCustomPrompt="1"/>
          </p:nvPr>
        </p:nvSpPr>
        <p:spPr>
          <a:xfrm>
            <a:off x="1778008" y="20134947"/>
            <a:ext cx="34713495" cy="905635"/>
          </a:xfrm>
        </p:spPr>
        <p:txBody>
          <a:bodyPr>
            <a:noAutofit/>
          </a:bodyPr>
          <a:lstStyle>
            <a:lvl1pPr>
              <a:defRPr sz="7110"/>
            </a:lvl1pPr>
          </a:lstStyle>
          <a:p>
            <a:r>
              <a:rPr lang="en-IE" dirty="0" smtClean="0"/>
              <a:t>Logos of Funders / Organisations/ Partners / Acknowledgements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2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8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21010" y="1139157"/>
            <a:ext cx="8201964" cy="181323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5120" y="1139157"/>
            <a:ext cx="24130413" cy="1813239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35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 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535004" y="1685193"/>
            <a:ext cx="22220238" cy="2514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IE" dirty="0" smtClean="0"/>
              <a:t>Title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7868254" y="6569075"/>
            <a:ext cx="23553738" cy="10096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/>
            </a:lvl1pPr>
          </a:lstStyle>
          <a:p>
            <a:pPr lvl="0"/>
            <a:r>
              <a:rPr lang="en-IE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98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543" y="1139825"/>
            <a:ext cx="32807003" cy="4135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5543" y="5695950"/>
            <a:ext cx="32807003" cy="13576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48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592" y="5334001"/>
            <a:ext cx="32807003" cy="8901113"/>
          </a:xfrm>
          <a:prstGeom prst="rect">
            <a:avLst/>
          </a:prstGeom>
        </p:spPr>
        <p:txBody>
          <a:bodyPr anchor="b"/>
          <a:lstStyle>
            <a:lvl1pPr>
              <a:defRPr sz="75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5592" y="14319250"/>
            <a:ext cx="32807003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16">
                <a:solidFill>
                  <a:schemeClr val="tx1">
                    <a:tint val="75000"/>
                  </a:schemeClr>
                </a:solidFill>
              </a:defRPr>
            </a:lvl1pPr>
            <a:lvl2pPr marL="574563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2pPr>
            <a:lvl3pPr marL="1149126" indent="0">
              <a:buNone/>
              <a:defRPr sz="2262">
                <a:solidFill>
                  <a:schemeClr val="tx1">
                    <a:tint val="75000"/>
                  </a:schemeClr>
                </a:solidFill>
              </a:defRPr>
            </a:lvl3pPr>
            <a:lvl4pPr marL="1723690" indent="0">
              <a:buNone/>
              <a:defRPr sz="2011">
                <a:solidFill>
                  <a:schemeClr val="tx1">
                    <a:tint val="75000"/>
                  </a:schemeClr>
                </a:solidFill>
              </a:defRPr>
            </a:lvl4pPr>
            <a:lvl5pPr marL="2298253" indent="0">
              <a:buNone/>
              <a:defRPr sz="2011">
                <a:solidFill>
                  <a:schemeClr val="tx1">
                    <a:tint val="75000"/>
                  </a:schemeClr>
                </a:solidFill>
              </a:defRPr>
            </a:lvl5pPr>
            <a:lvl6pPr marL="2872816" indent="0">
              <a:buNone/>
              <a:defRPr sz="2011">
                <a:solidFill>
                  <a:schemeClr val="tx1">
                    <a:tint val="75000"/>
                  </a:schemeClr>
                </a:solidFill>
              </a:defRPr>
            </a:lvl6pPr>
            <a:lvl7pPr marL="3447379" indent="0">
              <a:buNone/>
              <a:defRPr sz="2011">
                <a:solidFill>
                  <a:schemeClr val="tx1">
                    <a:tint val="75000"/>
                  </a:schemeClr>
                </a:solidFill>
              </a:defRPr>
            </a:lvl7pPr>
            <a:lvl8pPr marL="4021943" indent="0">
              <a:buNone/>
              <a:defRPr sz="2011">
                <a:solidFill>
                  <a:schemeClr val="tx1">
                    <a:tint val="75000"/>
                  </a:schemeClr>
                </a:solidFill>
              </a:defRPr>
            </a:lvl8pPr>
            <a:lvl9pPr marL="4596506" indent="0">
              <a:buNone/>
              <a:defRPr sz="20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73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543" y="1139825"/>
            <a:ext cx="32807003" cy="4135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5544" y="5695950"/>
            <a:ext cx="16307738" cy="13576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14809" y="5695950"/>
            <a:ext cx="16307738" cy="13576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9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534" y="1139825"/>
            <a:ext cx="32808997" cy="4135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9534" y="5245101"/>
            <a:ext cx="16092270" cy="2570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16" b="1"/>
            </a:lvl1pPr>
            <a:lvl2pPr marL="574563" indent="0">
              <a:buNone/>
              <a:defRPr sz="2513" b="1"/>
            </a:lvl2pPr>
            <a:lvl3pPr marL="1149126" indent="0">
              <a:buNone/>
              <a:defRPr sz="2262" b="1"/>
            </a:lvl3pPr>
            <a:lvl4pPr marL="1723690" indent="0">
              <a:buNone/>
              <a:defRPr sz="2011" b="1"/>
            </a:lvl4pPr>
            <a:lvl5pPr marL="2298253" indent="0">
              <a:buNone/>
              <a:defRPr sz="2011" b="1"/>
            </a:lvl5pPr>
            <a:lvl6pPr marL="2872816" indent="0">
              <a:buNone/>
              <a:defRPr sz="2011" b="1"/>
            </a:lvl6pPr>
            <a:lvl7pPr marL="3447379" indent="0">
              <a:buNone/>
              <a:defRPr sz="2011" b="1"/>
            </a:lvl7pPr>
            <a:lvl8pPr marL="4021943" indent="0">
              <a:buNone/>
              <a:defRPr sz="2011" b="1"/>
            </a:lvl8pPr>
            <a:lvl9pPr marL="4596506" indent="0">
              <a:buNone/>
              <a:defRPr sz="201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9534" y="7815264"/>
            <a:ext cx="16092270" cy="11496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56458" y="5245101"/>
            <a:ext cx="16172073" cy="2570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16" b="1"/>
            </a:lvl1pPr>
            <a:lvl2pPr marL="574563" indent="0">
              <a:buNone/>
              <a:defRPr sz="2513" b="1"/>
            </a:lvl2pPr>
            <a:lvl3pPr marL="1149126" indent="0">
              <a:buNone/>
              <a:defRPr sz="2262" b="1"/>
            </a:lvl3pPr>
            <a:lvl4pPr marL="1723690" indent="0">
              <a:buNone/>
              <a:defRPr sz="2011" b="1"/>
            </a:lvl4pPr>
            <a:lvl5pPr marL="2298253" indent="0">
              <a:buNone/>
              <a:defRPr sz="2011" b="1"/>
            </a:lvl5pPr>
            <a:lvl6pPr marL="2872816" indent="0">
              <a:buNone/>
              <a:defRPr sz="2011" b="1"/>
            </a:lvl6pPr>
            <a:lvl7pPr marL="3447379" indent="0">
              <a:buNone/>
              <a:defRPr sz="2011" b="1"/>
            </a:lvl7pPr>
            <a:lvl8pPr marL="4021943" indent="0">
              <a:buNone/>
              <a:defRPr sz="2011" b="1"/>
            </a:lvl8pPr>
            <a:lvl9pPr marL="4596506" indent="0">
              <a:buNone/>
              <a:defRPr sz="201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56458" y="7815264"/>
            <a:ext cx="16172073" cy="11496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87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543" y="1139825"/>
            <a:ext cx="32807003" cy="4135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8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0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534" y="1427163"/>
            <a:ext cx="12269707" cy="4991100"/>
          </a:xfrm>
          <a:prstGeom prst="rect">
            <a:avLst/>
          </a:prstGeom>
        </p:spPr>
        <p:txBody>
          <a:bodyPr anchor="b"/>
          <a:lstStyle>
            <a:lvl1pPr>
              <a:defRPr sz="402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2073" y="3081339"/>
            <a:ext cx="19256458" cy="15205075"/>
          </a:xfrm>
          <a:prstGeom prst="rect">
            <a:avLst/>
          </a:prstGeom>
        </p:spPr>
        <p:txBody>
          <a:bodyPr/>
          <a:lstStyle>
            <a:lvl1pPr>
              <a:defRPr sz="4021"/>
            </a:lvl1pPr>
            <a:lvl2pPr>
              <a:defRPr sz="3519"/>
            </a:lvl2pPr>
            <a:lvl3pPr>
              <a:defRPr sz="3016"/>
            </a:lvl3pPr>
            <a:lvl4pPr>
              <a:defRPr sz="2513"/>
            </a:lvl4pPr>
            <a:lvl5pPr>
              <a:defRPr sz="2513"/>
            </a:lvl5pPr>
            <a:lvl6pPr>
              <a:defRPr sz="2513"/>
            </a:lvl6pPr>
            <a:lvl7pPr>
              <a:defRPr sz="2513"/>
            </a:lvl7pPr>
            <a:lvl8pPr>
              <a:defRPr sz="2513"/>
            </a:lvl8pPr>
            <a:lvl9pPr>
              <a:defRPr sz="251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9534" y="6418263"/>
            <a:ext cx="12269707" cy="11891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11"/>
            </a:lvl1pPr>
            <a:lvl2pPr marL="574563" indent="0">
              <a:buNone/>
              <a:defRPr sz="1759"/>
            </a:lvl2pPr>
            <a:lvl3pPr marL="1149126" indent="0">
              <a:buNone/>
              <a:defRPr sz="1508"/>
            </a:lvl3pPr>
            <a:lvl4pPr marL="1723690" indent="0">
              <a:buNone/>
              <a:defRPr sz="1257"/>
            </a:lvl4pPr>
            <a:lvl5pPr marL="2298253" indent="0">
              <a:buNone/>
              <a:defRPr sz="1257"/>
            </a:lvl5pPr>
            <a:lvl6pPr marL="2872816" indent="0">
              <a:buNone/>
              <a:defRPr sz="1257"/>
            </a:lvl6pPr>
            <a:lvl7pPr marL="3447379" indent="0">
              <a:buNone/>
              <a:defRPr sz="1257"/>
            </a:lvl7pPr>
            <a:lvl8pPr marL="4021943" indent="0">
              <a:buNone/>
              <a:defRPr sz="1257"/>
            </a:lvl8pPr>
            <a:lvl9pPr marL="4596506" indent="0">
              <a:buNone/>
              <a:defRPr sz="125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4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3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534" y="1427163"/>
            <a:ext cx="12269707" cy="4991100"/>
          </a:xfrm>
          <a:prstGeom prst="rect">
            <a:avLst/>
          </a:prstGeom>
        </p:spPr>
        <p:txBody>
          <a:bodyPr anchor="b"/>
          <a:lstStyle>
            <a:lvl1pPr>
              <a:defRPr sz="402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72073" y="3081339"/>
            <a:ext cx="19256458" cy="15205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21"/>
            </a:lvl1pPr>
            <a:lvl2pPr marL="574563" indent="0">
              <a:buNone/>
              <a:defRPr sz="3519"/>
            </a:lvl2pPr>
            <a:lvl3pPr marL="1149126" indent="0">
              <a:buNone/>
              <a:defRPr sz="3016"/>
            </a:lvl3pPr>
            <a:lvl4pPr marL="1723690" indent="0">
              <a:buNone/>
              <a:defRPr sz="2513"/>
            </a:lvl4pPr>
            <a:lvl5pPr marL="2298253" indent="0">
              <a:buNone/>
              <a:defRPr sz="2513"/>
            </a:lvl5pPr>
            <a:lvl6pPr marL="2872816" indent="0">
              <a:buNone/>
              <a:defRPr sz="2513"/>
            </a:lvl6pPr>
            <a:lvl7pPr marL="3447379" indent="0">
              <a:buNone/>
              <a:defRPr sz="2513"/>
            </a:lvl7pPr>
            <a:lvl8pPr marL="4021943" indent="0">
              <a:buNone/>
              <a:defRPr sz="2513"/>
            </a:lvl8pPr>
            <a:lvl9pPr marL="4596506" indent="0">
              <a:buNone/>
              <a:defRPr sz="25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19534" y="6418263"/>
            <a:ext cx="12269707" cy="11891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11"/>
            </a:lvl1pPr>
            <a:lvl2pPr marL="574563" indent="0">
              <a:buNone/>
              <a:defRPr sz="1759"/>
            </a:lvl2pPr>
            <a:lvl3pPr marL="1149126" indent="0">
              <a:buNone/>
              <a:defRPr sz="1508"/>
            </a:lvl3pPr>
            <a:lvl4pPr marL="1723690" indent="0">
              <a:buNone/>
              <a:defRPr sz="1257"/>
            </a:lvl4pPr>
            <a:lvl5pPr marL="2298253" indent="0">
              <a:buNone/>
              <a:defRPr sz="1257"/>
            </a:lvl5pPr>
            <a:lvl6pPr marL="2872816" indent="0">
              <a:buNone/>
              <a:defRPr sz="1257"/>
            </a:lvl6pPr>
            <a:lvl7pPr marL="3447379" indent="0">
              <a:buNone/>
              <a:defRPr sz="1257"/>
            </a:lvl7pPr>
            <a:lvl8pPr marL="4021943" indent="0">
              <a:buNone/>
              <a:defRPr sz="1257"/>
            </a:lvl8pPr>
            <a:lvl9pPr marL="4596506" indent="0">
              <a:buNone/>
              <a:defRPr sz="125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9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543" y="1139825"/>
            <a:ext cx="32807003" cy="4135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5543" y="5695950"/>
            <a:ext cx="32807003" cy="13576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12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20796" y="1139826"/>
            <a:ext cx="8201751" cy="181324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5544" y="1139826"/>
            <a:ext cx="24413724" cy="181324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5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310" y="5334231"/>
            <a:ext cx="32807850" cy="8900275"/>
          </a:xfrm>
        </p:spPr>
        <p:txBody>
          <a:bodyPr anchor="b"/>
          <a:lstStyle>
            <a:lvl1pPr>
              <a:defRPr sz="2495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5310" y="14318705"/>
            <a:ext cx="32807850" cy="4680444"/>
          </a:xfrm>
        </p:spPr>
        <p:txBody>
          <a:bodyPr/>
          <a:lstStyle>
            <a:lvl1pPr marL="0" indent="0">
              <a:buNone/>
              <a:defRPr sz="9983">
                <a:solidFill>
                  <a:schemeClr val="tx1"/>
                </a:solidFill>
              </a:defRPr>
            </a:lvl1pPr>
            <a:lvl2pPr marL="1901817" indent="0">
              <a:buNone/>
              <a:defRPr sz="8319">
                <a:solidFill>
                  <a:schemeClr val="tx1">
                    <a:tint val="75000"/>
                  </a:schemeClr>
                </a:solidFill>
              </a:defRPr>
            </a:lvl2pPr>
            <a:lvl3pPr marL="3803635" indent="0">
              <a:buNone/>
              <a:defRPr sz="7487">
                <a:solidFill>
                  <a:schemeClr val="tx1">
                    <a:tint val="75000"/>
                  </a:schemeClr>
                </a:solidFill>
              </a:defRPr>
            </a:lvl3pPr>
            <a:lvl4pPr marL="5705452" indent="0">
              <a:buNone/>
              <a:defRPr sz="6655">
                <a:solidFill>
                  <a:schemeClr val="tx1">
                    <a:tint val="75000"/>
                  </a:schemeClr>
                </a:solidFill>
              </a:defRPr>
            </a:lvl4pPr>
            <a:lvl5pPr marL="7607269" indent="0">
              <a:buNone/>
              <a:defRPr sz="6655">
                <a:solidFill>
                  <a:schemeClr val="tx1">
                    <a:tint val="75000"/>
                  </a:schemeClr>
                </a:solidFill>
              </a:defRPr>
            </a:lvl5pPr>
            <a:lvl6pPr marL="9509086" indent="0">
              <a:buNone/>
              <a:defRPr sz="6655">
                <a:solidFill>
                  <a:schemeClr val="tx1">
                    <a:tint val="75000"/>
                  </a:schemeClr>
                </a:solidFill>
              </a:defRPr>
            </a:lvl6pPr>
            <a:lvl7pPr marL="11410904" indent="0">
              <a:buNone/>
              <a:defRPr sz="6655">
                <a:solidFill>
                  <a:schemeClr val="tx1">
                    <a:tint val="75000"/>
                  </a:schemeClr>
                </a:solidFill>
              </a:defRPr>
            </a:lvl7pPr>
            <a:lvl8pPr marL="13312721" indent="0">
              <a:buNone/>
              <a:defRPr sz="6655">
                <a:solidFill>
                  <a:schemeClr val="tx1">
                    <a:tint val="75000"/>
                  </a:schemeClr>
                </a:solidFill>
              </a:defRPr>
            </a:lvl8pPr>
            <a:lvl9pPr marL="15214538" indent="0">
              <a:buNone/>
              <a:defRPr sz="66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4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5118" y="5695781"/>
            <a:ext cx="16166188" cy="13575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56782" y="5695781"/>
            <a:ext cx="16166188" cy="13575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2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072" y="1139161"/>
            <a:ext cx="32807850" cy="41356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079" y="5245074"/>
            <a:ext cx="16091892" cy="2570529"/>
          </a:xfrm>
        </p:spPr>
        <p:txBody>
          <a:bodyPr anchor="b"/>
          <a:lstStyle>
            <a:lvl1pPr marL="0" indent="0">
              <a:buNone/>
              <a:defRPr sz="9983" b="1"/>
            </a:lvl1pPr>
            <a:lvl2pPr marL="1901817" indent="0">
              <a:buNone/>
              <a:defRPr sz="8319" b="1"/>
            </a:lvl2pPr>
            <a:lvl3pPr marL="3803635" indent="0">
              <a:buNone/>
              <a:defRPr sz="7487" b="1"/>
            </a:lvl3pPr>
            <a:lvl4pPr marL="5705452" indent="0">
              <a:buNone/>
              <a:defRPr sz="6655" b="1"/>
            </a:lvl4pPr>
            <a:lvl5pPr marL="7607269" indent="0">
              <a:buNone/>
              <a:defRPr sz="6655" b="1"/>
            </a:lvl5pPr>
            <a:lvl6pPr marL="9509086" indent="0">
              <a:buNone/>
              <a:defRPr sz="6655" b="1"/>
            </a:lvl6pPr>
            <a:lvl7pPr marL="11410904" indent="0">
              <a:buNone/>
              <a:defRPr sz="6655" b="1"/>
            </a:lvl7pPr>
            <a:lvl8pPr marL="13312721" indent="0">
              <a:buNone/>
              <a:defRPr sz="6655" b="1"/>
            </a:lvl8pPr>
            <a:lvl9pPr marL="15214538" indent="0">
              <a:buNone/>
              <a:defRPr sz="665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0079" y="7815603"/>
            <a:ext cx="16091892" cy="114955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56786" y="5245074"/>
            <a:ext cx="16171142" cy="2570529"/>
          </a:xfrm>
        </p:spPr>
        <p:txBody>
          <a:bodyPr anchor="b"/>
          <a:lstStyle>
            <a:lvl1pPr marL="0" indent="0">
              <a:buNone/>
              <a:defRPr sz="9983" b="1"/>
            </a:lvl1pPr>
            <a:lvl2pPr marL="1901817" indent="0">
              <a:buNone/>
              <a:defRPr sz="8319" b="1"/>
            </a:lvl2pPr>
            <a:lvl3pPr marL="3803635" indent="0">
              <a:buNone/>
              <a:defRPr sz="7487" b="1"/>
            </a:lvl3pPr>
            <a:lvl4pPr marL="5705452" indent="0">
              <a:buNone/>
              <a:defRPr sz="6655" b="1"/>
            </a:lvl4pPr>
            <a:lvl5pPr marL="7607269" indent="0">
              <a:buNone/>
              <a:defRPr sz="6655" b="1"/>
            </a:lvl5pPr>
            <a:lvl6pPr marL="9509086" indent="0">
              <a:buNone/>
              <a:defRPr sz="6655" b="1"/>
            </a:lvl6pPr>
            <a:lvl7pPr marL="11410904" indent="0">
              <a:buNone/>
              <a:defRPr sz="6655" b="1"/>
            </a:lvl7pPr>
            <a:lvl8pPr marL="13312721" indent="0">
              <a:buNone/>
              <a:defRPr sz="6655" b="1"/>
            </a:lvl8pPr>
            <a:lvl9pPr marL="15214538" indent="0">
              <a:buNone/>
              <a:defRPr sz="6655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56786" y="7815603"/>
            <a:ext cx="16171142" cy="114955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0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073" y="1426421"/>
            <a:ext cx="12268273" cy="4992476"/>
          </a:xfrm>
        </p:spPr>
        <p:txBody>
          <a:bodyPr anchor="b"/>
          <a:lstStyle>
            <a:lvl1pPr>
              <a:defRPr sz="133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1142" y="3080681"/>
            <a:ext cx="19256783" cy="15205259"/>
          </a:xfrm>
        </p:spPr>
        <p:txBody>
          <a:bodyPr/>
          <a:lstStyle>
            <a:lvl1pPr>
              <a:defRPr sz="13312"/>
            </a:lvl1pPr>
            <a:lvl2pPr>
              <a:defRPr sz="11647"/>
            </a:lvl2pPr>
            <a:lvl3pPr>
              <a:defRPr sz="9983"/>
            </a:lvl3pPr>
            <a:lvl4pPr>
              <a:defRPr sz="8319"/>
            </a:lvl4pPr>
            <a:lvl5pPr>
              <a:defRPr sz="8319"/>
            </a:lvl5pPr>
            <a:lvl6pPr>
              <a:defRPr sz="8319"/>
            </a:lvl6pPr>
            <a:lvl7pPr>
              <a:defRPr sz="8319"/>
            </a:lvl7pPr>
            <a:lvl8pPr>
              <a:defRPr sz="8319"/>
            </a:lvl8pPr>
            <a:lvl9pPr>
              <a:defRPr sz="831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0073" y="6418899"/>
            <a:ext cx="12268273" cy="11891801"/>
          </a:xfrm>
        </p:spPr>
        <p:txBody>
          <a:bodyPr/>
          <a:lstStyle>
            <a:lvl1pPr marL="0" indent="0">
              <a:buNone/>
              <a:defRPr sz="6655"/>
            </a:lvl1pPr>
            <a:lvl2pPr marL="1901817" indent="0">
              <a:buNone/>
              <a:defRPr sz="5824"/>
            </a:lvl2pPr>
            <a:lvl3pPr marL="3803635" indent="0">
              <a:buNone/>
              <a:defRPr sz="4992"/>
            </a:lvl3pPr>
            <a:lvl4pPr marL="5705452" indent="0">
              <a:buNone/>
              <a:defRPr sz="4160"/>
            </a:lvl4pPr>
            <a:lvl5pPr marL="7607269" indent="0">
              <a:buNone/>
              <a:defRPr sz="4160"/>
            </a:lvl5pPr>
            <a:lvl6pPr marL="9509086" indent="0">
              <a:buNone/>
              <a:defRPr sz="4160"/>
            </a:lvl6pPr>
            <a:lvl7pPr marL="11410904" indent="0">
              <a:buNone/>
              <a:defRPr sz="4160"/>
            </a:lvl7pPr>
            <a:lvl8pPr marL="13312721" indent="0">
              <a:buNone/>
              <a:defRPr sz="4160"/>
            </a:lvl8pPr>
            <a:lvl9pPr marL="15214538" indent="0">
              <a:buNone/>
              <a:defRPr sz="41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4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073" y="1426421"/>
            <a:ext cx="12268273" cy="4992476"/>
          </a:xfrm>
        </p:spPr>
        <p:txBody>
          <a:bodyPr anchor="b"/>
          <a:lstStyle>
            <a:lvl1pPr>
              <a:defRPr sz="133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71142" y="3080681"/>
            <a:ext cx="19256783" cy="15205259"/>
          </a:xfrm>
        </p:spPr>
        <p:txBody>
          <a:bodyPr anchor="t"/>
          <a:lstStyle>
            <a:lvl1pPr marL="0" indent="0">
              <a:buNone/>
              <a:defRPr sz="13312"/>
            </a:lvl1pPr>
            <a:lvl2pPr marL="1901817" indent="0">
              <a:buNone/>
              <a:defRPr sz="11647"/>
            </a:lvl2pPr>
            <a:lvl3pPr marL="3803635" indent="0">
              <a:buNone/>
              <a:defRPr sz="9983"/>
            </a:lvl3pPr>
            <a:lvl4pPr marL="5705452" indent="0">
              <a:buNone/>
              <a:defRPr sz="8319"/>
            </a:lvl4pPr>
            <a:lvl5pPr marL="7607269" indent="0">
              <a:buNone/>
              <a:defRPr sz="8319"/>
            </a:lvl5pPr>
            <a:lvl6pPr marL="9509086" indent="0">
              <a:buNone/>
              <a:defRPr sz="8319"/>
            </a:lvl6pPr>
            <a:lvl7pPr marL="11410904" indent="0">
              <a:buNone/>
              <a:defRPr sz="8319"/>
            </a:lvl7pPr>
            <a:lvl8pPr marL="13312721" indent="0">
              <a:buNone/>
              <a:defRPr sz="8319"/>
            </a:lvl8pPr>
            <a:lvl9pPr marL="15214538" indent="0">
              <a:buNone/>
              <a:defRPr sz="831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0073" y="6418899"/>
            <a:ext cx="12268273" cy="11891801"/>
          </a:xfrm>
        </p:spPr>
        <p:txBody>
          <a:bodyPr/>
          <a:lstStyle>
            <a:lvl1pPr marL="0" indent="0">
              <a:buNone/>
              <a:defRPr sz="6655"/>
            </a:lvl1pPr>
            <a:lvl2pPr marL="1901817" indent="0">
              <a:buNone/>
              <a:defRPr sz="5824"/>
            </a:lvl2pPr>
            <a:lvl3pPr marL="3803635" indent="0">
              <a:buNone/>
              <a:defRPr sz="4992"/>
            </a:lvl3pPr>
            <a:lvl4pPr marL="5705452" indent="0">
              <a:buNone/>
              <a:defRPr sz="4160"/>
            </a:lvl4pPr>
            <a:lvl5pPr marL="7607269" indent="0">
              <a:buNone/>
              <a:defRPr sz="4160"/>
            </a:lvl5pPr>
            <a:lvl6pPr marL="9509086" indent="0">
              <a:buNone/>
              <a:defRPr sz="4160"/>
            </a:lvl6pPr>
            <a:lvl7pPr marL="11410904" indent="0">
              <a:buNone/>
              <a:defRPr sz="4160"/>
            </a:lvl7pPr>
            <a:lvl8pPr marL="13312721" indent="0">
              <a:buNone/>
              <a:defRPr sz="4160"/>
            </a:lvl8pPr>
            <a:lvl9pPr marL="15214538" indent="0">
              <a:buNone/>
              <a:defRPr sz="41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5120" y="5695781"/>
            <a:ext cx="32807850" cy="13575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5119" y="19831229"/>
            <a:ext cx="8558570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2B45-5D37-42A1-9797-2B42FADE2F4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0117" y="19831229"/>
            <a:ext cx="12837856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64402" y="19831229"/>
            <a:ext cx="8558570" cy="1139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2B4D7-7D6F-4329-9CD9-1BC4E77D0D5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9"/>
          <a:stretch/>
        </p:blipFill>
        <p:spPr>
          <a:xfrm>
            <a:off x="-47881" y="0"/>
            <a:ext cx="38170242" cy="12649200"/>
          </a:xfrm>
          <a:prstGeom prst="rect">
            <a:avLst/>
          </a:prstGeom>
        </p:spPr>
      </p:pic>
      <p:sp>
        <p:nvSpPr>
          <p:cNvPr id="11" name="Rounded Rectangle 10"/>
          <p:cNvSpPr/>
          <p:nvPr userDrawn="1"/>
        </p:nvSpPr>
        <p:spPr>
          <a:xfrm>
            <a:off x="533975" y="1214696"/>
            <a:ext cx="6861680" cy="3429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4815" y="1560147"/>
            <a:ext cx="32807850" cy="4135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47881" y="18182032"/>
            <a:ext cx="38038088" cy="138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25" y="1680135"/>
            <a:ext cx="6061580" cy="261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3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3635" rtl="0" eaLnBrk="1" latinLnBrk="0" hangingPunct="1">
        <a:lnSpc>
          <a:spcPct val="90000"/>
        </a:lnSpc>
        <a:spcBef>
          <a:spcPct val="0"/>
        </a:spcBef>
        <a:buNone/>
        <a:defRPr sz="183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0908" indent="-950908" algn="l" defTabSz="3803635" rtl="0" eaLnBrk="1" latinLnBrk="0" hangingPunct="1">
        <a:lnSpc>
          <a:spcPct val="90000"/>
        </a:lnSpc>
        <a:spcBef>
          <a:spcPts val="4160"/>
        </a:spcBef>
        <a:buFont typeface="Arial" panose="020B0604020202020204" pitchFamily="34" charset="0"/>
        <a:buChar char="•"/>
        <a:defRPr sz="11647" kern="1200">
          <a:solidFill>
            <a:schemeClr val="tx1"/>
          </a:solidFill>
          <a:latin typeface="+mn-lt"/>
          <a:ea typeface="+mn-ea"/>
          <a:cs typeface="+mn-cs"/>
        </a:defRPr>
      </a:lvl1pPr>
      <a:lvl2pPr marL="2852725" indent="-950908" algn="l" defTabSz="3803635" rtl="0" eaLnBrk="1" latinLnBrk="0" hangingPunct="1">
        <a:lnSpc>
          <a:spcPct val="90000"/>
        </a:lnSpc>
        <a:spcBef>
          <a:spcPts val="2080"/>
        </a:spcBef>
        <a:buFont typeface="Arial" panose="020B0604020202020204" pitchFamily="34" charset="0"/>
        <a:buChar char="•"/>
        <a:defRPr sz="9983" kern="1200">
          <a:solidFill>
            <a:schemeClr val="tx1"/>
          </a:solidFill>
          <a:latin typeface="+mn-lt"/>
          <a:ea typeface="+mn-ea"/>
          <a:cs typeface="+mn-cs"/>
        </a:defRPr>
      </a:lvl2pPr>
      <a:lvl3pPr marL="4754543" indent="-950908" algn="l" defTabSz="3803635" rtl="0" eaLnBrk="1" latinLnBrk="0" hangingPunct="1">
        <a:lnSpc>
          <a:spcPct val="90000"/>
        </a:lnSpc>
        <a:spcBef>
          <a:spcPts val="2080"/>
        </a:spcBef>
        <a:buFont typeface="Arial" panose="020B0604020202020204" pitchFamily="34" charset="0"/>
        <a:buChar char="•"/>
        <a:defRPr sz="8319" kern="1200">
          <a:solidFill>
            <a:schemeClr val="tx1"/>
          </a:solidFill>
          <a:latin typeface="+mn-lt"/>
          <a:ea typeface="+mn-ea"/>
          <a:cs typeface="+mn-cs"/>
        </a:defRPr>
      </a:lvl3pPr>
      <a:lvl4pPr marL="6656360" indent="-950908" algn="l" defTabSz="3803635" rtl="0" eaLnBrk="1" latinLnBrk="0" hangingPunct="1">
        <a:lnSpc>
          <a:spcPct val="90000"/>
        </a:lnSpc>
        <a:spcBef>
          <a:spcPts val="2080"/>
        </a:spcBef>
        <a:buFont typeface="Arial" panose="020B0604020202020204" pitchFamily="34" charset="0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4pPr>
      <a:lvl5pPr marL="8558177" indent="-950908" algn="l" defTabSz="3803635" rtl="0" eaLnBrk="1" latinLnBrk="0" hangingPunct="1">
        <a:lnSpc>
          <a:spcPct val="90000"/>
        </a:lnSpc>
        <a:spcBef>
          <a:spcPts val="2080"/>
        </a:spcBef>
        <a:buFont typeface="Arial" panose="020B0604020202020204" pitchFamily="34" charset="0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5pPr>
      <a:lvl6pPr marL="10459995" indent="-950908" algn="l" defTabSz="3803635" rtl="0" eaLnBrk="1" latinLnBrk="0" hangingPunct="1">
        <a:lnSpc>
          <a:spcPct val="90000"/>
        </a:lnSpc>
        <a:spcBef>
          <a:spcPts val="2080"/>
        </a:spcBef>
        <a:buFont typeface="Arial" panose="020B0604020202020204" pitchFamily="34" charset="0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6pPr>
      <a:lvl7pPr marL="12361812" indent="-950908" algn="l" defTabSz="3803635" rtl="0" eaLnBrk="1" latinLnBrk="0" hangingPunct="1">
        <a:lnSpc>
          <a:spcPct val="90000"/>
        </a:lnSpc>
        <a:spcBef>
          <a:spcPts val="2080"/>
        </a:spcBef>
        <a:buFont typeface="Arial" panose="020B0604020202020204" pitchFamily="34" charset="0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7pPr>
      <a:lvl8pPr marL="14263629" indent="-950908" algn="l" defTabSz="3803635" rtl="0" eaLnBrk="1" latinLnBrk="0" hangingPunct="1">
        <a:lnSpc>
          <a:spcPct val="90000"/>
        </a:lnSpc>
        <a:spcBef>
          <a:spcPts val="2080"/>
        </a:spcBef>
        <a:buFont typeface="Arial" panose="020B0604020202020204" pitchFamily="34" charset="0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8pPr>
      <a:lvl9pPr marL="16165446" indent="-950908" algn="l" defTabSz="3803635" rtl="0" eaLnBrk="1" latinLnBrk="0" hangingPunct="1">
        <a:lnSpc>
          <a:spcPct val="90000"/>
        </a:lnSpc>
        <a:spcBef>
          <a:spcPts val="2080"/>
        </a:spcBef>
        <a:buFont typeface="Arial" panose="020B0604020202020204" pitchFamily="34" charset="0"/>
        <a:buChar char="•"/>
        <a:defRPr sz="7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1pPr>
      <a:lvl2pPr marL="1901817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2pPr>
      <a:lvl3pPr marL="3803635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3pPr>
      <a:lvl4pPr marL="5705452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4pPr>
      <a:lvl5pPr marL="7607269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5pPr>
      <a:lvl6pPr marL="9509086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6pPr>
      <a:lvl7pPr marL="11410904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7pPr>
      <a:lvl8pPr marL="13312721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8pPr>
      <a:lvl9pPr marL="15214538" algn="l" defTabSz="3803635" rtl="0" eaLnBrk="1" latinLnBrk="0" hangingPunct="1">
        <a:defRPr sz="7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5544" y="19831051"/>
            <a:ext cx="8558869" cy="1139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9895F-AFBD-4A2E-BF81-FB4FA78AFBBC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0890" y="19831051"/>
            <a:ext cx="12836309" cy="1139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63678" y="19831051"/>
            <a:ext cx="8558869" cy="1139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CB67C-5AD6-4400-816E-AF491DD1D7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4" y="19553632"/>
            <a:ext cx="38038088" cy="138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"/>
          <a:stretch/>
        </p:blipFill>
        <p:spPr>
          <a:xfrm>
            <a:off x="-38100" y="0"/>
            <a:ext cx="38076184" cy="49529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8103"/>
            <a:ext cx="5457771" cy="23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0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49126" rtl="0" eaLnBrk="1" latinLnBrk="0" hangingPunct="1">
        <a:lnSpc>
          <a:spcPct val="90000"/>
        </a:lnSpc>
        <a:spcBef>
          <a:spcPct val="0"/>
        </a:spcBef>
        <a:buNone/>
        <a:defRPr sz="55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282" indent="-287282" algn="l" defTabSz="1149126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3519" kern="1200">
          <a:solidFill>
            <a:schemeClr val="tx1"/>
          </a:solidFill>
          <a:latin typeface="+mn-lt"/>
          <a:ea typeface="+mn-ea"/>
          <a:cs typeface="+mn-cs"/>
        </a:defRPr>
      </a:lvl1pPr>
      <a:lvl2pPr marL="861845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3016" kern="1200">
          <a:solidFill>
            <a:schemeClr val="tx1"/>
          </a:solidFill>
          <a:latin typeface="+mn-lt"/>
          <a:ea typeface="+mn-ea"/>
          <a:cs typeface="+mn-cs"/>
        </a:defRPr>
      </a:lvl2pPr>
      <a:lvl3pPr marL="1436408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513" kern="1200">
          <a:solidFill>
            <a:schemeClr val="tx1"/>
          </a:solidFill>
          <a:latin typeface="+mn-lt"/>
          <a:ea typeface="+mn-ea"/>
          <a:cs typeface="+mn-cs"/>
        </a:defRPr>
      </a:lvl3pPr>
      <a:lvl4pPr marL="2010971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4pPr>
      <a:lvl5pPr marL="2585535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5pPr>
      <a:lvl6pPr marL="3160098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6pPr>
      <a:lvl7pPr marL="3734661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7pPr>
      <a:lvl8pPr marL="4309224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8pPr>
      <a:lvl9pPr marL="4883788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1pPr>
      <a:lvl2pPr marL="574563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2pPr>
      <a:lvl3pPr marL="1149126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3pPr>
      <a:lvl4pPr marL="1723690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4pPr>
      <a:lvl5pPr marL="2298253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5pPr>
      <a:lvl6pPr marL="2872816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6pPr>
      <a:lvl7pPr marL="3447379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7pPr>
      <a:lvl8pPr marL="4021943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8pPr>
      <a:lvl9pPr marL="4596506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2932" y="1442274"/>
            <a:ext cx="24248647" cy="4120325"/>
          </a:xfrm>
        </p:spPr>
        <p:txBody>
          <a:bodyPr>
            <a:normAutofit/>
          </a:bodyPr>
          <a:lstStyle/>
          <a:p>
            <a:r>
              <a:rPr lang="en-GB" sz="9600" dirty="0"/>
              <a:t>Team approach to incident review improves patient care</a:t>
            </a:r>
            <a:r>
              <a:rPr lang="en-IE" sz="9600" dirty="0"/>
              <a:t/>
            </a:r>
            <a:br>
              <a:rPr lang="en-IE" sz="9600" dirty="0"/>
            </a:br>
            <a:endParaRPr lang="en-US" sz="8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76701" y="13068299"/>
            <a:ext cx="32537400" cy="876300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IE" sz="7600" dirty="0" smtClean="0">
                <a:solidFill>
                  <a:schemeClr val="tx1"/>
                </a:solidFill>
              </a:rPr>
              <a:t>Ms S. </a:t>
            </a:r>
            <a:r>
              <a:rPr lang="en-IE" sz="7600" dirty="0">
                <a:solidFill>
                  <a:schemeClr val="tx1"/>
                </a:solidFill>
              </a:rPr>
              <a:t>Enright, Clinical Risk </a:t>
            </a:r>
            <a:r>
              <a:rPr lang="en-GB" sz="7600" dirty="0">
                <a:solidFill>
                  <a:schemeClr val="tx1"/>
                </a:solidFill>
              </a:rPr>
              <a:t>and Patient Safety </a:t>
            </a:r>
            <a:r>
              <a:rPr lang="en-IE" sz="7600" dirty="0" smtClean="0">
                <a:solidFill>
                  <a:schemeClr val="tx1"/>
                </a:solidFill>
              </a:rPr>
              <a:t>Manager, </a:t>
            </a:r>
          </a:p>
          <a:p>
            <a:pPr algn="l"/>
            <a:r>
              <a:rPr lang="en-IE" sz="7600" dirty="0" smtClean="0">
                <a:solidFill>
                  <a:schemeClr val="tx1"/>
                </a:solidFill>
              </a:rPr>
              <a:t>Professor </a:t>
            </a:r>
            <a:r>
              <a:rPr lang="en-IE" sz="7600" dirty="0" err="1" smtClean="0">
                <a:solidFill>
                  <a:schemeClr val="tx1"/>
                </a:solidFill>
              </a:rPr>
              <a:t>S.Coulter</a:t>
            </a:r>
            <a:r>
              <a:rPr lang="en-IE" sz="7600" dirty="0" smtClean="0">
                <a:solidFill>
                  <a:schemeClr val="tx1"/>
                </a:solidFill>
              </a:rPr>
              <a:t>-Smith, Consultant Obstetrician and Gynaecologist, </a:t>
            </a:r>
          </a:p>
          <a:p>
            <a:pPr algn="l"/>
            <a:r>
              <a:rPr lang="en-IE" sz="7600" dirty="0" smtClean="0">
                <a:solidFill>
                  <a:schemeClr val="tx1"/>
                </a:solidFill>
              </a:rPr>
              <a:t>Professor F. Breathnach ,Consultant  Obstetrician and Gynaecologist, </a:t>
            </a:r>
          </a:p>
          <a:p>
            <a:pPr algn="l"/>
            <a:r>
              <a:rPr lang="en-IE" sz="7600" dirty="0" smtClean="0">
                <a:solidFill>
                  <a:schemeClr val="tx1"/>
                </a:solidFill>
              </a:rPr>
              <a:t>Ms G. Gannon Assistant , Director of Midwifery and Nursing, </a:t>
            </a:r>
          </a:p>
          <a:p>
            <a:pPr algn="l"/>
            <a:r>
              <a:rPr lang="en-IE" sz="7600" dirty="0" smtClean="0">
                <a:solidFill>
                  <a:schemeClr val="tx1"/>
                </a:solidFill>
              </a:rPr>
              <a:t>Dr B. Hayes, Consultant Neonatologist , </a:t>
            </a:r>
          </a:p>
          <a:p>
            <a:pPr algn="l"/>
            <a:r>
              <a:rPr lang="en-IE" sz="7600" dirty="0" smtClean="0">
                <a:solidFill>
                  <a:schemeClr val="tx1"/>
                </a:solidFill>
              </a:rPr>
              <a:t>Dr A. Doherty ,Consultant Anaesthetist , </a:t>
            </a:r>
          </a:p>
          <a:p>
            <a:pPr algn="l"/>
            <a:r>
              <a:rPr lang="en-IE" sz="7600" dirty="0" smtClean="0">
                <a:solidFill>
                  <a:schemeClr val="tx1"/>
                </a:solidFill>
              </a:rPr>
              <a:t>Dr M. </a:t>
            </a:r>
            <a:r>
              <a:rPr lang="en-IE" sz="7600" dirty="0" err="1" smtClean="0">
                <a:solidFill>
                  <a:schemeClr val="tx1"/>
                </a:solidFill>
              </a:rPr>
              <a:t>Ramphul</a:t>
            </a:r>
            <a:r>
              <a:rPr lang="en-IE" sz="7600" dirty="0" smtClean="0">
                <a:solidFill>
                  <a:schemeClr val="tx1"/>
                </a:solidFill>
              </a:rPr>
              <a:t>, Consultant Obstetrician and Gynaecologist,</a:t>
            </a:r>
          </a:p>
          <a:p>
            <a:pPr algn="l"/>
            <a:r>
              <a:rPr lang="en-IE" sz="7600" dirty="0" smtClean="0">
                <a:solidFill>
                  <a:schemeClr val="tx1"/>
                </a:solidFill>
              </a:rPr>
              <a:t>Dr A. Vilinsky-Redmond ,Clinical Risk Co-ordinator </a:t>
            </a:r>
            <a:endParaRPr lang="en-GB" sz="7600" dirty="0">
              <a:solidFill>
                <a:schemeClr val="tx1"/>
              </a:solidFill>
            </a:endParaRPr>
          </a:p>
          <a:p>
            <a:endParaRPr lang="en-US" sz="160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918258" y="7353300"/>
            <a:ext cx="22109392" cy="228599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Clinical Risk and Patient Safety Department,</a:t>
            </a:r>
            <a:r>
              <a:rPr lang="en-IE" dirty="0"/>
              <a:t> </a:t>
            </a:r>
            <a:endParaRPr lang="en-IE" dirty="0" smtClean="0"/>
          </a:p>
          <a:p>
            <a:r>
              <a:rPr lang="en-GB" dirty="0" smtClean="0"/>
              <a:t>Rotunda </a:t>
            </a:r>
            <a:r>
              <a:rPr lang="en-GB" dirty="0"/>
              <a:t>Hospital</a:t>
            </a:r>
          </a:p>
          <a:p>
            <a:endParaRPr lang="en-US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7100" y="947246"/>
            <a:ext cx="3439176" cy="383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4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38200" y="5676900"/>
            <a:ext cx="36804600" cy="15719425"/>
          </a:xfrm>
        </p:spPr>
        <p:txBody>
          <a:bodyPr/>
          <a:lstStyle/>
          <a:p>
            <a:r>
              <a:rPr lang="en-IE" b="1" dirty="0" smtClean="0">
                <a:latin typeface="Arial Black" panose="020B0A04020102020204" pitchFamily="34" charset="0"/>
              </a:rPr>
              <a:t>Background</a:t>
            </a:r>
          </a:p>
          <a:p>
            <a:r>
              <a:rPr lang="en-GB" dirty="0"/>
              <a:t>A multidisciplinary team consisting of Consultants in Obstetrics, </a:t>
            </a:r>
            <a:r>
              <a:rPr lang="en-GB" dirty="0" smtClean="0"/>
              <a:t>Neonatology,</a:t>
            </a:r>
            <a:r>
              <a:rPr lang="en-GB" dirty="0"/>
              <a:t> </a:t>
            </a:r>
            <a:r>
              <a:rPr lang="en-GB" dirty="0" smtClean="0"/>
              <a:t> Anaesthesiology, Senior Midwifery/ Nursing and </a:t>
            </a:r>
            <a:r>
              <a:rPr lang="en-GB" dirty="0"/>
              <a:t>Clinical Risk representatives meet weekly to review Clinical Incidents within the </a:t>
            </a:r>
            <a:r>
              <a:rPr lang="en-GB" dirty="0" smtClean="0"/>
              <a:t>hospital.</a:t>
            </a:r>
          </a:p>
          <a:p>
            <a:endParaRPr lang="en-IE" b="1" dirty="0">
              <a:latin typeface="Arial Black" panose="020B0A04020102020204" pitchFamily="34" charset="0"/>
            </a:endParaRPr>
          </a:p>
          <a:p>
            <a:r>
              <a:rPr lang="en-IE" b="1" dirty="0" smtClean="0">
                <a:latin typeface="Arial Black" panose="020B0A04020102020204" pitchFamily="34" charset="0"/>
              </a:rPr>
              <a:t>Aim</a:t>
            </a:r>
            <a:endParaRPr lang="en-IE" b="1" dirty="0">
              <a:latin typeface="Arial Black" panose="020B0A04020102020204" pitchFamily="34" charset="0"/>
            </a:endParaRPr>
          </a:p>
          <a:p>
            <a:r>
              <a:rPr lang="en-GB" dirty="0"/>
              <a:t>The aim is to understand the what, why and how of events contributing to a clinical incident and </a:t>
            </a:r>
            <a:r>
              <a:rPr lang="en-GB" dirty="0" smtClean="0"/>
              <a:t>make recommendations </a:t>
            </a:r>
            <a:r>
              <a:rPr lang="en-GB" dirty="0"/>
              <a:t>to </a:t>
            </a:r>
            <a:r>
              <a:rPr lang="en-GB" dirty="0" smtClean="0"/>
              <a:t>minimise th</a:t>
            </a:r>
            <a:r>
              <a:rPr lang="en-GB" dirty="0" smtClean="0"/>
              <a:t>e risk of </a:t>
            </a:r>
            <a:r>
              <a:rPr lang="en-GB" dirty="0" smtClean="0"/>
              <a:t>recurrence</a:t>
            </a:r>
            <a:r>
              <a:rPr lang="en-GB" dirty="0" smtClean="0"/>
              <a:t>.</a:t>
            </a:r>
          </a:p>
          <a:p>
            <a:endParaRPr lang="en-IE" b="1" dirty="0"/>
          </a:p>
          <a:p>
            <a:r>
              <a:rPr lang="en-IE" b="1" dirty="0">
                <a:latin typeface="Arial Black" panose="020B0A04020102020204" pitchFamily="34" charset="0"/>
              </a:rPr>
              <a:t>Change 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mtClean="0"/>
              <a:t>Perform </a:t>
            </a:r>
            <a:r>
              <a:rPr lang="en-GB" smtClean="0"/>
              <a:t>systematic </a:t>
            </a:r>
            <a:r>
              <a:rPr lang="en-GB" dirty="0"/>
              <a:t>analysis of clinical incidents where key learnings are identified and disseminated to clinical staff and the Executive Management Team in a timely manner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Feedback of the outcome and learning from reviews is delivered to patients by a Senior </a:t>
            </a:r>
            <a:r>
              <a:rPr lang="en-GB" dirty="0" smtClean="0"/>
              <a:t>Clinician</a:t>
            </a:r>
            <a:endParaRPr lang="en-IE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7100" y="609600"/>
            <a:ext cx="3200945" cy="357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01000" y="786212"/>
            <a:ext cx="23202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approach to incident review improves patient care</a:t>
            </a:r>
            <a:endParaRPr lang="en-IE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6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943" y="4686301"/>
            <a:ext cx="36285102" cy="16710024"/>
          </a:xfrm>
        </p:spPr>
        <p:txBody>
          <a:bodyPr/>
          <a:lstStyle/>
          <a:p>
            <a:pPr marL="0" indent="0">
              <a:buNone/>
            </a:pPr>
            <a:r>
              <a:rPr lang="en-IE" sz="6000" dirty="0">
                <a:latin typeface="Arial Black" panose="020B0A04020102020204" pitchFamily="34" charset="0"/>
              </a:rPr>
              <a:t>Results</a:t>
            </a:r>
          </a:p>
          <a:p>
            <a:pPr marL="0" indent="0">
              <a:buNone/>
            </a:pPr>
            <a:endParaRPr lang="en-IE" sz="6000" dirty="0" smtClean="0"/>
          </a:p>
          <a:p>
            <a:pPr marL="0" indent="0">
              <a:buNone/>
            </a:pPr>
            <a:endParaRPr lang="en-IE" sz="6000" dirty="0"/>
          </a:p>
          <a:p>
            <a:pPr marL="0" indent="0">
              <a:buNone/>
            </a:pPr>
            <a:endParaRPr lang="en-IE" sz="6000" dirty="0" smtClean="0"/>
          </a:p>
          <a:p>
            <a:pPr marL="0" indent="0">
              <a:buNone/>
            </a:pPr>
            <a:endParaRPr lang="en-IE" sz="6000" dirty="0" smtClean="0"/>
          </a:p>
          <a:p>
            <a:pPr marL="0" indent="0">
              <a:buNone/>
            </a:pPr>
            <a:endParaRPr lang="en-IE" sz="6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E" sz="6000" dirty="0" smtClean="0">
                <a:latin typeface="Arial Black" panose="020B0A04020102020204" pitchFamily="34" charset="0"/>
              </a:rPr>
              <a:t>Key </a:t>
            </a:r>
            <a:r>
              <a:rPr lang="en-IE" sz="6000" dirty="0">
                <a:latin typeface="Arial Black" panose="020B0A04020102020204" pitchFamily="34" charset="0"/>
              </a:rPr>
              <a:t>outcomes</a:t>
            </a:r>
          </a:p>
          <a:p>
            <a:pPr marL="285750" indent="-285750"/>
            <a:r>
              <a:rPr lang="en-IE" sz="6000" dirty="0" smtClean="0"/>
              <a:t>Increase in the number of Concise Desktop reviews</a:t>
            </a:r>
          </a:p>
          <a:p>
            <a:pPr marL="285750" indent="-285750"/>
            <a:r>
              <a:rPr lang="en-IE" sz="6000" dirty="0" smtClean="0"/>
              <a:t>Decrease in full systems analysis reviews</a:t>
            </a:r>
          </a:p>
          <a:p>
            <a:pPr marL="0" indent="0">
              <a:buNone/>
            </a:pPr>
            <a:r>
              <a:rPr lang="en-IE" sz="6000" dirty="0" smtClean="0"/>
              <a:t> </a:t>
            </a:r>
            <a:endParaRPr lang="en-IE" sz="6000" dirty="0"/>
          </a:p>
          <a:p>
            <a:pPr marL="0" indent="0">
              <a:buNone/>
            </a:pPr>
            <a:r>
              <a:rPr lang="en-IE" sz="6000" dirty="0" smtClean="0">
                <a:latin typeface="Arial Black" panose="020B0A04020102020204" pitchFamily="34" charset="0"/>
              </a:rPr>
              <a:t>What works well</a:t>
            </a:r>
            <a:endParaRPr lang="en-IE" sz="6000" dirty="0">
              <a:latin typeface="Arial Black" panose="020B0A04020102020204" pitchFamily="34" charset="0"/>
            </a:endParaRPr>
          </a:p>
          <a:p>
            <a:pPr marL="285750" indent="-285750"/>
            <a:r>
              <a:rPr lang="en-IE" sz="6000" dirty="0" smtClean="0"/>
              <a:t>Frequency of meetings </a:t>
            </a:r>
          </a:p>
          <a:p>
            <a:pPr marL="285750" indent="-285750"/>
            <a:r>
              <a:rPr lang="en-IE" sz="6000" dirty="0" smtClean="0"/>
              <a:t>Reviews completed in a timely manner </a:t>
            </a:r>
          </a:p>
          <a:p>
            <a:pPr marL="285750" indent="-285750"/>
            <a:r>
              <a:rPr lang="en-IE" sz="6000" dirty="0" smtClean="0"/>
              <a:t>Feedback to patients re the outcome of reviews </a:t>
            </a:r>
          </a:p>
          <a:p>
            <a:pPr marL="285750" indent="-285750"/>
            <a:r>
              <a:rPr lang="en-IE" sz="6000" dirty="0" smtClean="0"/>
              <a:t>Feedback to clinical staff re learning from reviews </a:t>
            </a:r>
            <a:endParaRPr lang="en-IE" sz="60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7100" y="609600"/>
            <a:ext cx="3200945" cy="357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01000" y="786212"/>
            <a:ext cx="23202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approach to incident review improves patient care</a:t>
            </a:r>
            <a:endParaRPr lang="en-IE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516139"/>
              </p:ext>
            </p:extLst>
          </p:nvPr>
        </p:nvGraphicFramePr>
        <p:xfrm>
          <a:off x="815181" y="5902854"/>
          <a:ext cx="25358724" cy="384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9681"/>
                <a:gridCol w="6339681"/>
                <a:gridCol w="6339681"/>
                <a:gridCol w="6339681"/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Type</a:t>
                      </a:r>
                      <a:endParaRPr lang="en-IE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E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IE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IE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Concise Desktop 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4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Concise Systems Analysis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Comprehensive Systems Analysis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4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E" sz="4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61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5695949"/>
            <a:ext cx="36728945" cy="15700376"/>
          </a:xfrm>
        </p:spPr>
        <p:txBody>
          <a:bodyPr/>
          <a:lstStyle/>
          <a:p>
            <a:pPr marL="0" indent="0">
              <a:buNone/>
            </a:pPr>
            <a:r>
              <a:rPr lang="en-IE" sz="6000" b="1" dirty="0" smtClean="0">
                <a:latin typeface="Arial Black" panose="020B0A04020102020204" pitchFamily="34" charset="0"/>
              </a:rPr>
              <a:t>Sustained: </a:t>
            </a:r>
            <a:r>
              <a:rPr lang="en-IE" sz="6000" dirty="0" smtClean="0"/>
              <a:t> </a:t>
            </a:r>
          </a:p>
          <a:p>
            <a:pPr marL="0" indent="0">
              <a:buNone/>
            </a:pPr>
            <a:r>
              <a:rPr lang="en-IE" sz="6000" dirty="0"/>
              <a:t>T</a:t>
            </a:r>
            <a:r>
              <a:rPr lang="en-IE" sz="6000" dirty="0" smtClean="0"/>
              <a:t>hrough clinical governance the hospital has </a:t>
            </a:r>
            <a:r>
              <a:rPr lang="en-IE" sz="6000" dirty="0"/>
              <a:t>strengthened the way it completes  incident investigations portraying a genuine commitment to improving patient safety. </a:t>
            </a:r>
          </a:p>
          <a:p>
            <a:pPr marL="0" indent="0">
              <a:buNone/>
            </a:pPr>
            <a:endParaRPr lang="en-IE" sz="6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E" sz="6000" b="1" dirty="0" smtClean="0">
                <a:latin typeface="Arial Black" panose="020B0A04020102020204" pitchFamily="34" charset="0"/>
              </a:rPr>
              <a:t>Value </a:t>
            </a:r>
            <a:r>
              <a:rPr lang="en-IE" sz="6000" b="1" dirty="0">
                <a:latin typeface="Arial Black" panose="020B0A04020102020204" pitchFamily="34" charset="0"/>
              </a:rPr>
              <a:t>to </a:t>
            </a:r>
            <a:r>
              <a:rPr lang="en-IE" sz="6000" b="1" dirty="0" smtClean="0">
                <a:latin typeface="Arial Black" panose="020B0A04020102020204" pitchFamily="34" charset="0"/>
              </a:rPr>
              <a:t>patients:</a:t>
            </a:r>
            <a:r>
              <a:rPr lang="en-IE" sz="6000" dirty="0" smtClean="0"/>
              <a:t> </a:t>
            </a:r>
          </a:p>
          <a:p>
            <a:pPr marL="0" indent="0">
              <a:buNone/>
            </a:pPr>
            <a:r>
              <a:rPr lang="en-IE" sz="6000" dirty="0" smtClean="0"/>
              <a:t>Specific specialist Clinic where patients  are seen in the postnatal period</a:t>
            </a:r>
          </a:p>
          <a:p>
            <a:r>
              <a:rPr lang="en-IE" sz="6000" dirty="0" smtClean="0"/>
              <a:t>Clinic appointments are scheduled for 2-4 weeks post discharge from hospital</a:t>
            </a:r>
          </a:p>
          <a:p>
            <a:r>
              <a:rPr lang="en-GB" sz="6000" dirty="0"/>
              <a:t>Feedback of the outcome and learning from reviews is delivered to patients by a Senior Clinician</a:t>
            </a:r>
            <a:endParaRPr lang="en-IE" sz="6000" dirty="0" smtClean="0"/>
          </a:p>
          <a:p>
            <a:r>
              <a:rPr lang="en-IE" sz="6000" dirty="0" smtClean="0"/>
              <a:t>Patients have access to additional support mechanisms </a:t>
            </a:r>
            <a:r>
              <a:rPr lang="en-IE" sz="6000" dirty="0" err="1" smtClean="0"/>
              <a:t>eg</a:t>
            </a:r>
            <a:r>
              <a:rPr lang="en-IE" sz="6000" dirty="0" smtClean="0"/>
              <a:t> mental health support </a:t>
            </a:r>
            <a:endParaRPr lang="en-IE" sz="6000" dirty="0"/>
          </a:p>
          <a:p>
            <a:endParaRPr lang="en-IE" sz="6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E" sz="6000" b="1" dirty="0" smtClean="0">
                <a:latin typeface="Arial Black" panose="020B0A04020102020204" pitchFamily="34" charset="0"/>
              </a:rPr>
              <a:t>Spread:</a:t>
            </a:r>
            <a:endParaRPr lang="en-IE" sz="6000" b="1" dirty="0">
              <a:latin typeface="Arial Black" panose="020B0A04020102020204" pitchFamily="34" charset="0"/>
            </a:endParaRPr>
          </a:p>
          <a:p>
            <a:r>
              <a:rPr lang="en-IE" sz="6000" dirty="0" smtClean="0"/>
              <a:t>Departmental and Multidisciplinary Team quality improvement initiatives </a:t>
            </a:r>
          </a:p>
          <a:p>
            <a:r>
              <a:rPr lang="en-IE" sz="6000" dirty="0" smtClean="0"/>
              <a:t>Positive feedback from patients who attend the clinic</a:t>
            </a:r>
            <a:endParaRPr lang="en-IE" sz="6000" dirty="0"/>
          </a:p>
          <a:p>
            <a:endParaRPr lang="en-IE" sz="60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7100" y="609600"/>
            <a:ext cx="3200945" cy="357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01000" y="786212"/>
            <a:ext cx="23202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approach to incident review improves patient care</a:t>
            </a:r>
            <a:endParaRPr lang="en-IE" sz="9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23531"/>
      </p:ext>
    </p:extLst>
  </p:cSld>
  <p:clrMapOvr>
    <a:masterClrMapping/>
  </p:clrMapOvr>
</p:sld>
</file>

<file path=ppt/theme/theme1.xml><?xml version="1.0" encoding="utf-8"?>
<a:theme xmlns:a="http://schemas.openxmlformats.org/drawingml/2006/main" name="Rotunda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otunda Poster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otunda Theme" id="{A455236A-D67A-4A9C-BEB9-ED3356C45AFA}" vid="{9032B1A6-CEB4-4B8D-9CC7-6866FB06016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Rotunda Theme</Template>
  <TotalTime>216</TotalTime>
  <Words>383</Words>
  <Application>Microsoft Office PowerPoint</Application>
  <PresentationFormat>Custom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Rotunda Theme</vt:lpstr>
      <vt:lpstr>Custom Design</vt:lpstr>
      <vt:lpstr>Team approach to incident review improves patient care </vt:lpstr>
      <vt:lpstr>PowerPoint Presentation</vt:lpstr>
      <vt:lpstr>PowerPoint Presentation</vt:lpstr>
      <vt:lpstr>PowerPoint Presentation</vt:lpstr>
    </vt:vector>
  </TitlesOfParts>
  <Company>RCSI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Cormac McAdam</dc:creator>
  <cp:lastModifiedBy>Enright Siobhan</cp:lastModifiedBy>
  <cp:revision>26</cp:revision>
  <dcterms:created xsi:type="dcterms:W3CDTF">2018-02-09T10:16:58Z</dcterms:created>
  <dcterms:modified xsi:type="dcterms:W3CDTF">2022-03-11T11:20:43Z</dcterms:modified>
</cp:coreProperties>
</file>