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Averages!$A$9</c:f>
              <c:strCache>
                <c:ptCount val="1"/>
                <c:pt idx="0">
                  <c:v>WITH ORAL CARE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Averages!$B$1:$G$1</c:f>
              <c:strCache>
                <c:ptCount val="6"/>
                <c:pt idx="0">
                  <c:v>Gestation at first teat trial</c:v>
                </c:pt>
                <c:pt idx="1">
                  <c:v>Day of Life at first teat trial</c:v>
                </c:pt>
                <c:pt idx="2">
                  <c:v>Gestation at first full teat feed</c:v>
                </c:pt>
                <c:pt idx="3">
                  <c:v>Day of Life at first full teat feed</c:v>
                </c:pt>
                <c:pt idx="4">
                  <c:v>Gestation at discharge</c:v>
                </c:pt>
                <c:pt idx="5">
                  <c:v>Day of Life at discharge</c:v>
                </c:pt>
              </c:strCache>
            </c:strRef>
          </c:cat>
          <c:val>
            <c:numRef>
              <c:f>Averages!$B$9:$G$9</c:f>
              <c:numCache>
                <c:formatCode>0.00</c:formatCode>
                <c:ptCount val="6"/>
                <c:pt idx="0">
                  <c:v>33.142857142857146</c:v>
                </c:pt>
                <c:pt idx="1">
                  <c:v>18.428571428571427</c:v>
                </c:pt>
                <c:pt idx="2">
                  <c:v>34.857142857142854</c:v>
                </c:pt>
                <c:pt idx="3">
                  <c:v>32.857142857142854</c:v>
                </c:pt>
                <c:pt idx="4">
                  <c:v>36.142857142857146</c:v>
                </c:pt>
                <c:pt idx="5">
                  <c:v>40.142857142857146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DB-4FA9-8EBC-E074A5CC9358}"/>
            </c:ext>
          </c:extLst>
        </c:ser>
        <c:ser>
          <c:idx val="1"/>
          <c:order val="1"/>
          <c:tx>
            <c:strRef>
              <c:f>Averages!$A$10</c:f>
              <c:strCache>
                <c:ptCount val="1"/>
                <c:pt idx="0">
                  <c:v>WITHOUT ORAL CARE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Averages!$B$1:$G$1</c:f>
              <c:strCache>
                <c:ptCount val="6"/>
                <c:pt idx="0">
                  <c:v>Gestation at first teat trial</c:v>
                </c:pt>
                <c:pt idx="1">
                  <c:v>Day of Life at first teat trial</c:v>
                </c:pt>
                <c:pt idx="2">
                  <c:v>Gestation at first full teat feed</c:v>
                </c:pt>
                <c:pt idx="3">
                  <c:v>Day of Life at first full teat feed</c:v>
                </c:pt>
                <c:pt idx="4">
                  <c:v>Gestation at discharge</c:v>
                </c:pt>
                <c:pt idx="5">
                  <c:v>Day of Life at discharge</c:v>
                </c:pt>
              </c:strCache>
            </c:strRef>
          </c:cat>
          <c:val>
            <c:numRef>
              <c:f>Averages!$B$10:$G$10</c:f>
              <c:numCache>
                <c:formatCode>0.00</c:formatCode>
                <c:ptCount val="6"/>
                <c:pt idx="0">
                  <c:v>33.65</c:v>
                </c:pt>
                <c:pt idx="1">
                  <c:v>20.85</c:v>
                </c:pt>
                <c:pt idx="2">
                  <c:v>35.5</c:v>
                </c:pt>
                <c:pt idx="3">
                  <c:v>33</c:v>
                </c:pt>
                <c:pt idx="4">
                  <c:v>36.450000000000003</c:v>
                </c:pt>
                <c:pt idx="5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DB-4FA9-8EBC-E074A5CC9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104640"/>
        <c:axId val="55106176"/>
      </c:barChart>
      <c:catAx>
        <c:axId val="55104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6176"/>
        <c:crosses val="autoZero"/>
        <c:auto val="1"/>
        <c:lblAlgn val="ctr"/>
        <c:lblOffset val="100"/>
        <c:noMultiLvlLbl val="0"/>
      </c:catAx>
      <c:valAx>
        <c:axId val="55106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390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216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479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7788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3066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2775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5035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557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067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751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404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825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670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234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067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336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91FF4-CC12-40C6-B134-99E21E018928}" type="datetimeFigureOut">
              <a:rPr lang="en-IE" smtClean="0"/>
              <a:t>08/03/2022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8CB34C-4A08-4DF9-91B6-BF023F788E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122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ubble-live-assets.s3.amazonaws.com/bapm/redactor2_assets/files/755/BAPM_Preterm_MBM_Toolkit_Final_for_publication.pdf" TargetMode="External"/><Relationship Id="rId2" Type="http://schemas.openxmlformats.org/officeDocument/2006/relationships/hyperlink" Target="https://doi.org/10.1002/14651858.CD009720.pub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cd.ie/slscs/assets/documents/Clinical-speech/Dysphagia/Greene%20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C32E4A-18E9-4A2D-961B-D832E1F6E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7" y="827142"/>
            <a:ext cx="6960759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IE" sz="3300" dirty="0">
                <a:solidFill>
                  <a:srgbClr val="FFFFFF"/>
                </a:solidFill>
              </a:rPr>
              <a:t>The early provision of buccal colostrum as part of oral </a:t>
            </a:r>
            <a:r>
              <a:rPr lang="en-IE" sz="3300" dirty="0" smtClean="0">
                <a:solidFill>
                  <a:srgbClr val="FFFFFF"/>
                </a:solidFill>
              </a:rPr>
              <a:t>care </a:t>
            </a:r>
            <a:r>
              <a:rPr lang="en-IE" sz="3300" dirty="0">
                <a:solidFill>
                  <a:srgbClr val="FFFFFF"/>
                </a:solidFill>
              </a:rPr>
              <a:t>for preterm babies in NICU </a:t>
            </a:r>
            <a:br>
              <a:rPr lang="en-IE" sz="3300" dirty="0">
                <a:solidFill>
                  <a:srgbClr val="FFFFFF"/>
                </a:solidFill>
              </a:rPr>
            </a:br>
            <a:r>
              <a:rPr lang="en-IE" sz="3300" dirty="0">
                <a:solidFill>
                  <a:srgbClr val="FFFFFF"/>
                </a:solidFill>
              </a:rPr>
              <a:t/>
            </a:r>
            <a:br>
              <a:rPr lang="en-IE" sz="3300" dirty="0">
                <a:solidFill>
                  <a:srgbClr val="FFFFFF"/>
                </a:solidFill>
              </a:rPr>
            </a:br>
            <a:r>
              <a:rPr lang="en-IE" sz="2800" i="1" dirty="0">
                <a:solidFill>
                  <a:srgbClr val="FFFFFF"/>
                </a:solidFill>
              </a:rPr>
              <a:t>Our Lady of Lourdes Hospital, Drogheda</a:t>
            </a:r>
            <a:endParaRPr lang="en-IE" sz="3300" i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16463A-7EDE-4B6A-B14F-7F19F185A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5055" y="4503955"/>
            <a:ext cx="6112077" cy="1186108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IE" sz="1500" dirty="0">
                <a:solidFill>
                  <a:srgbClr val="FFFFFF">
                    <a:alpha val="70000"/>
                  </a:srgbClr>
                </a:solidFill>
              </a:rPr>
              <a:t>Dr Babu </a:t>
            </a:r>
            <a:r>
              <a:rPr lang="en-IE" sz="1500" dirty="0" err="1">
                <a:solidFill>
                  <a:srgbClr val="FFFFFF">
                    <a:alpha val="70000"/>
                  </a:srgbClr>
                </a:solidFill>
              </a:rPr>
              <a:t>Paturi</a:t>
            </a:r>
            <a:r>
              <a:rPr lang="en-IE" sz="1500" dirty="0">
                <a:solidFill>
                  <a:srgbClr val="FFFFFF">
                    <a:alpha val="70000"/>
                  </a:srgbClr>
                </a:solidFill>
              </a:rPr>
              <a:t> – Consultant Neonatologist – NICU </a:t>
            </a:r>
          </a:p>
          <a:p>
            <a:pPr algn="l">
              <a:lnSpc>
                <a:spcPct val="90000"/>
              </a:lnSpc>
            </a:pPr>
            <a:r>
              <a:rPr lang="en-IE" sz="1500" dirty="0">
                <a:solidFill>
                  <a:srgbClr val="FFFFFF">
                    <a:alpha val="70000"/>
                  </a:srgbClr>
                </a:solidFill>
              </a:rPr>
              <a:t>Maura Daly – Clinical Skills Facilitator – NICU  </a:t>
            </a:r>
          </a:p>
          <a:p>
            <a:pPr algn="l">
              <a:lnSpc>
                <a:spcPct val="90000"/>
              </a:lnSpc>
            </a:pPr>
            <a:r>
              <a:rPr lang="en-IE" sz="1500" dirty="0">
                <a:solidFill>
                  <a:srgbClr val="FFFFFF">
                    <a:alpha val="70000"/>
                  </a:srgbClr>
                </a:solidFill>
              </a:rPr>
              <a:t>Deirdre Bradley – Senior Speech and Language Therapist – NICU </a:t>
            </a:r>
          </a:p>
          <a:p>
            <a:pPr algn="l">
              <a:lnSpc>
                <a:spcPct val="90000"/>
              </a:lnSpc>
            </a:pPr>
            <a:endParaRPr lang="en-IE" sz="15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21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95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B3450-5E1F-4B81-9331-701800253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2597"/>
            <a:ext cx="8596668" cy="6271414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Background</a:t>
            </a:r>
          </a:p>
          <a:p>
            <a:pPr lvl="1"/>
            <a:r>
              <a:rPr lang="en-IE" dirty="0"/>
              <a:t>Early administration within hours of birth of buccal colostrum (i.e. breastmilk in the cheek), can provide:</a:t>
            </a:r>
          </a:p>
          <a:p>
            <a:pPr lvl="2"/>
            <a:r>
              <a:rPr lang="en-IE" dirty="0"/>
              <a:t>positive oral experiences, </a:t>
            </a:r>
          </a:p>
          <a:p>
            <a:pPr lvl="2"/>
            <a:r>
              <a:rPr lang="en-IE" dirty="0"/>
              <a:t>improves health outcomes,</a:t>
            </a:r>
          </a:p>
          <a:p>
            <a:pPr lvl="2"/>
            <a:r>
              <a:rPr lang="en-IE" dirty="0"/>
              <a:t>improves gut development,</a:t>
            </a:r>
          </a:p>
          <a:p>
            <a:pPr lvl="2"/>
            <a:r>
              <a:rPr lang="en-IE" dirty="0"/>
              <a:t>reduces rates of infection and improves sensory taste/smell development. </a:t>
            </a:r>
          </a:p>
          <a:p>
            <a:pPr lvl="1"/>
            <a:r>
              <a:rPr lang="en-IE" dirty="0"/>
              <a:t>It can also improve breastfeeding rates for this vulnerable cohort of patients. (</a:t>
            </a:r>
            <a:r>
              <a:rPr lang="en-IE" dirty="0" err="1"/>
              <a:t>Synder</a:t>
            </a:r>
            <a:r>
              <a:rPr lang="en-IE" dirty="0"/>
              <a:t> et al, 2017; NHS Thames Valley, 2019).  </a:t>
            </a:r>
          </a:p>
          <a:p>
            <a:pPr lvl="1"/>
            <a:r>
              <a:rPr lang="en-IE" dirty="0"/>
              <a:t>Maternal human milk (MBM) is the preferred substrate for all infants including preterm and sick new-borns with rare exceptions. (AAP, 2012)</a:t>
            </a:r>
          </a:p>
          <a:p>
            <a:pPr lvl="1"/>
            <a:r>
              <a:rPr lang="en-IE" dirty="0"/>
              <a:t>0% of babies from a 2018 internal sample received buccal colostrum within 6 hours of life</a:t>
            </a:r>
          </a:p>
          <a:p>
            <a:pPr lvl="1"/>
            <a:endParaRPr lang="en-IE" dirty="0"/>
          </a:p>
          <a:p>
            <a:r>
              <a:rPr lang="en-IE" dirty="0"/>
              <a:t>Aim</a:t>
            </a:r>
          </a:p>
          <a:p>
            <a:pPr lvl="1"/>
            <a:r>
              <a:rPr lang="en-IE" dirty="0"/>
              <a:t>To achieve early provision (within 6 hours) of buccal colostrum for </a:t>
            </a:r>
            <a:r>
              <a:rPr lang="en-IE" u="sng" dirty="0"/>
              <a:t>all</a:t>
            </a:r>
            <a:r>
              <a:rPr lang="en-IE" dirty="0"/>
              <a:t> babies under 34 weeks gestation as part of oral cares in NICU in OLOLH Drogheda by 30 June 2021</a:t>
            </a:r>
          </a:p>
          <a:p>
            <a:endParaRPr lang="en-IE" dirty="0"/>
          </a:p>
          <a:p>
            <a:r>
              <a:rPr lang="en-IE" dirty="0"/>
              <a:t>Change Initiative</a:t>
            </a:r>
          </a:p>
          <a:p>
            <a:pPr lvl="1"/>
            <a:r>
              <a:rPr lang="en-IE" dirty="0"/>
              <a:t>A Quality Improvement programme that will improve outcomes for the patient, for the team and for the hospital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0787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B3450-5E1F-4B81-9331-701800253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2596"/>
            <a:ext cx="8596668" cy="5997783"/>
          </a:xfrm>
        </p:spPr>
        <p:txBody>
          <a:bodyPr>
            <a:normAutofit fontScale="85000" lnSpcReduction="20000"/>
          </a:bodyPr>
          <a:lstStyle/>
          <a:p>
            <a:r>
              <a:rPr lang="en-IE" dirty="0"/>
              <a:t>PDSA Cycles</a:t>
            </a:r>
          </a:p>
          <a:p>
            <a:pPr lvl="1"/>
            <a:r>
              <a:rPr lang="en-IE" dirty="0"/>
              <a:t>PDSA1: To assess after first 10 babies if the framework checklist was completed within the timeframe</a:t>
            </a:r>
          </a:p>
          <a:p>
            <a:pPr lvl="1"/>
            <a:r>
              <a:rPr lang="en-IE" dirty="0"/>
              <a:t>PDSA2: Assess for next 10 babies if leaflet has been given and parental education completed via NICU staff</a:t>
            </a:r>
          </a:p>
          <a:p>
            <a:pPr lvl="1"/>
            <a:r>
              <a:rPr lang="en-IE" dirty="0"/>
              <a:t>PDSA3: For next 10 babies, measure at how many hours of life is buccal colostrum received in NICU</a:t>
            </a:r>
          </a:p>
          <a:p>
            <a:endParaRPr lang="en-IE" dirty="0"/>
          </a:p>
          <a:p>
            <a:r>
              <a:rPr lang="en-IE" dirty="0"/>
              <a:t>Results</a:t>
            </a:r>
          </a:p>
          <a:p>
            <a:pPr lvl="1"/>
            <a:r>
              <a:rPr lang="en-IE" dirty="0"/>
              <a:t>11% of babies born &lt;34 weeks received buccal colostrum within 6 hours, with a further 25% within 24 hours</a:t>
            </a:r>
          </a:p>
          <a:p>
            <a:pPr lvl="1"/>
            <a:r>
              <a:rPr lang="en-IE" dirty="0"/>
              <a:t>Reduction in the Day of Life (DOL) of first tastes from DOL18 pre-project to DOL 4 post-project</a:t>
            </a:r>
          </a:p>
          <a:p>
            <a:pPr lvl="1"/>
            <a:r>
              <a:rPr lang="en-IE" dirty="0"/>
              <a:t>Reduction in DOL achieving full oral feeds – DOL 33 to DOL 24 </a:t>
            </a:r>
          </a:p>
          <a:p>
            <a:pPr lvl="1"/>
            <a:r>
              <a:rPr lang="en-IE" dirty="0"/>
              <a:t>Rise in number of babies discharged on breast milk – from 44% to 60% </a:t>
            </a:r>
          </a:p>
          <a:p>
            <a:pPr lvl="1"/>
            <a:r>
              <a:rPr lang="en-IE" dirty="0"/>
              <a:t>Positive parental and staff feedback</a:t>
            </a:r>
          </a:p>
          <a:p>
            <a:endParaRPr lang="en-IE" dirty="0"/>
          </a:p>
          <a:p>
            <a:r>
              <a:rPr lang="en-IE" dirty="0"/>
              <a:t>Key outcomes</a:t>
            </a:r>
          </a:p>
          <a:p>
            <a:pPr lvl="1"/>
            <a:r>
              <a:rPr lang="en-IE" b="1" u="sng" dirty="0"/>
              <a:t>Reduced length of stay of 7 nights pre to post initiative = cost-saving of €204,876 across the 36 babies included (based on NICU cost estimate of €813 per night per baby (Walsh and Greene, ESSD 2018))</a:t>
            </a:r>
          </a:p>
          <a:p>
            <a:endParaRPr lang="en-IE" dirty="0"/>
          </a:p>
          <a:p>
            <a:r>
              <a:rPr lang="en-IE" dirty="0"/>
              <a:t>What worked well</a:t>
            </a:r>
          </a:p>
        </p:txBody>
      </p:sp>
    </p:spTree>
    <p:extLst>
      <p:ext uri="{BB962C8B-B14F-4D97-AF65-F5344CB8AC3E}">
        <p14:creationId xmlns:p14="http://schemas.microsoft.com/office/powerpoint/2010/main" val="108061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E2B08E5-3749-4E13-8A35-D058FE87AD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877435"/>
              </p:ext>
            </p:extLst>
          </p:nvPr>
        </p:nvGraphicFramePr>
        <p:xfrm>
          <a:off x="773723" y="445477"/>
          <a:ext cx="9014650" cy="5862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87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B3450-5E1F-4B81-9331-701800253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2596"/>
            <a:ext cx="8596668" cy="6799887"/>
          </a:xfrm>
        </p:spPr>
        <p:txBody>
          <a:bodyPr>
            <a:normAutofit fontScale="77500" lnSpcReduction="20000"/>
          </a:bodyPr>
          <a:lstStyle/>
          <a:p>
            <a:r>
              <a:rPr lang="en-IE" dirty="0"/>
              <a:t>Sustained – how was the improvement sustained</a:t>
            </a:r>
          </a:p>
          <a:p>
            <a:pPr lvl="1"/>
            <a:r>
              <a:rPr lang="en-IE" dirty="0"/>
              <a:t>Long-term hospital-wide change and changes in NICU</a:t>
            </a:r>
          </a:p>
          <a:p>
            <a:pPr lvl="1"/>
            <a:r>
              <a:rPr lang="en-IE" dirty="0"/>
              <a:t>Parents driving the change as a key stakeholder</a:t>
            </a:r>
          </a:p>
          <a:p>
            <a:pPr lvl="1"/>
            <a:r>
              <a:rPr lang="en-IE" dirty="0"/>
              <a:t>Including other wards within the hospital –outside the microsystem</a:t>
            </a:r>
          </a:p>
          <a:p>
            <a:endParaRPr lang="en-IE" dirty="0"/>
          </a:p>
          <a:p>
            <a:r>
              <a:rPr lang="en-IE" dirty="0"/>
              <a:t>Value to Patients</a:t>
            </a:r>
          </a:p>
          <a:p>
            <a:pPr lvl="1"/>
            <a:r>
              <a:rPr lang="en-IE" dirty="0"/>
              <a:t>Short and long-term gains</a:t>
            </a:r>
          </a:p>
          <a:p>
            <a:pPr lvl="1"/>
            <a:r>
              <a:rPr lang="en-IE" dirty="0"/>
              <a:t>Gut development, boosting immune system</a:t>
            </a:r>
          </a:p>
          <a:p>
            <a:pPr lvl="1"/>
            <a:r>
              <a:rPr lang="en-IE" dirty="0"/>
              <a:t>Barrier to infection, assist with breastfeeding</a:t>
            </a:r>
          </a:p>
          <a:p>
            <a:endParaRPr lang="en-IE" dirty="0"/>
          </a:p>
          <a:p>
            <a:r>
              <a:rPr lang="en-IE" dirty="0"/>
              <a:t>Spread</a:t>
            </a:r>
          </a:p>
          <a:p>
            <a:pPr lvl="1"/>
            <a:r>
              <a:rPr lang="en-IE" dirty="0"/>
              <a:t>‘Every opportunity must be taken to get colostrum’</a:t>
            </a:r>
          </a:p>
          <a:p>
            <a:endParaRPr lang="en-IE" dirty="0"/>
          </a:p>
          <a:p>
            <a:r>
              <a:rPr lang="en-IE" dirty="0"/>
              <a:t>Additional information</a:t>
            </a:r>
          </a:p>
          <a:p>
            <a:pPr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IE" b="0" dirty="0"/>
              <a:t>Greene  Z, O'Donnell  CPF, Walshe  M. Oral stimulation for promoting oral feeding in preterm infants. Cochrane Database of Systematic Reviews 2016, Issue 9. Art. No.: CD009720. </a:t>
            </a:r>
            <a:r>
              <a:rPr lang="en-IE" b="0" dirty="0">
                <a:hlinkClick r:id="rId2"/>
              </a:rPr>
              <a:t>DOI: 10.1002/14651858.CD009720.pub2</a:t>
            </a:r>
            <a:r>
              <a:rPr lang="en-IE" b="0" dirty="0"/>
              <a:t>. Accessed 17 August 2021.</a:t>
            </a:r>
          </a:p>
          <a:p>
            <a:pPr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British Association of Perinatal Medicine, </a:t>
            </a:r>
            <a:r>
              <a:rPr lang="en-US" b="0" dirty="0" err="1">
                <a:hlinkClick r:id="rId3"/>
              </a:rPr>
              <a:t>Optimising</a:t>
            </a:r>
            <a:r>
              <a:rPr lang="en-US" b="0" dirty="0">
                <a:hlinkClick r:id="rId3"/>
              </a:rPr>
              <a:t> Early Maternal Breast Milk for Preterm Infants: A Quality Improvement Toolkit</a:t>
            </a:r>
            <a:r>
              <a:rPr lang="en-US" b="0" dirty="0"/>
              <a:t>; 2020.  Accessed 11 August 2021. </a:t>
            </a:r>
          </a:p>
          <a:p>
            <a:pPr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Greene, Z. and Walshe, M. (2018). </a:t>
            </a:r>
            <a:r>
              <a:rPr lang="en-US" b="0" dirty="0">
                <a:hlinkClick r:id="rId4"/>
              </a:rPr>
              <a:t>Saving bed days in neonatal intensive care (NICU) by supporting feeding progression and discharge: cost savings calculations</a:t>
            </a:r>
            <a:r>
              <a:rPr lang="en-US" b="0" dirty="0"/>
              <a:t>. Trinity College, Dublin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776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574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The early provision of buccal colostrum as part of oral care for preterm babies in NICU   Our Lady of Lourdes Hospital, Drogheda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early provision of buccal colostrum as part of oral cares for preterm babies in NICU   Our Lady of Lourdes Hospital, Drogheda</dc:title>
  <dc:creator>Eoin Bradley</dc:creator>
  <cp:lastModifiedBy>Therese Callinan</cp:lastModifiedBy>
  <cp:revision>9</cp:revision>
  <dcterms:created xsi:type="dcterms:W3CDTF">2022-03-02T21:14:34Z</dcterms:created>
  <dcterms:modified xsi:type="dcterms:W3CDTF">2022-03-08T14:52:03Z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81acc0d-dcc4-4dc9-a2c5-be70b05a2fe6_Enabled">
    <vt:lpwstr>true</vt:lpwstr>
  </property>
  <property fmtid="{D5CDD505-2E9C-101B-9397-08002B2CF9AE}" pid="3" name="MSIP_Label_e81acc0d-dcc4-4dc9-a2c5-be70b05a2fe6_SetDate">
    <vt:lpwstr>2022-03-02T22:18:56Z</vt:lpwstr>
  </property>
  <property fmtid="{D5CDD505-2E9C-101B-9397-08002B2CF9AE}" pid="4" name="MSIP_Label_e81acc0d-dcc4-4dc9-a2c5-be70b05a2fe6_Method">
    <vt:lpwstr>Privileged</vt:lpwstr>
  </property>
  <property fmtid="{D5CDD505-2E9C-101B-9397-08002B2CF9AE}" pid="5" name="MSIP_Label_e81acc0d-dcc4-4dc9-a2c5-be70b05a2fe6_Name">
    <vt:lpwstr>e81acc0d-dcc4-4dc9-a2c5-be70b05a2fe6</vt:lpwstr>
  </property>
  <property fmtid="{D5CDD505-2E9C-101B-9397-08002B2CF9AE}" pid="6" name="MSIP_Label_e81acc0d-dcc4-4dc9-a2c5-be70b05a2fe6_SiteId">
    <vt:lpwstr>a00de4ec-48a8-43a6-be74-e31274e2060d</vt:lpwstr>
  </property>
  <property fmtid="{D5CDD505-2E9C-101B-9397-08002B2CF9AE}" pid="7" name="MSIP_Label_e81acc0d-dcc4-4dc9-a2c5-be70b05a2fe6_ActionId">
    <vt:lpwstr>137791d4-ea53-43ec-b25f-9303054a1812</vt:lpwstr>
  </property>
  <property fmtid="{D5CDD505-2E9C-101B-9397-08002B2CF9AE}" pid="8" name="MSIP_Label_e81acc0d-dcc4-4dc9-a2c5-be70b05a2fe6_ContentBits">
    <vt:lpwstr>0</vt:lpwstr>
  </property>
  <property fmtid="{D5CDD505-2E9C-101B-9397-08002B2CF9AE}" pid="9" name="MerckAIPLabel">
    <vt:lpwstr>NotClassified</vt:lpwstr>
  </property>
  <property fmtid="{D5CDD505-2E9C-101B-9397-08002B2CF9AE}" pid="10" name="MerckAIPDataExchange">
    <vt:lpwstr>!MRKMIP@NotClassified</vt:lpwstr>
  </property>
</Properties>
</file>