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3708" r:id="rId1"/>
  </p:sldMasterIdLst>
  <p:sldIdLst>
    <p:sldId id="256" r:id="rId2"/>
    <p:sldId id="257" r:id="rId3"/>
    <p:sldId id="278" r:id="rId4"/>
    <p:sldId id="277" r:id="rId5"/>
  </p:sldIdLst>
  <p:sldSz cx="18216563" cy="12192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5971" autoAdjust="0"/>
  </p:normalViewPr>
  <p:slideViewPr>
    <p:cSldViewPr snapToGrid="0">
      <p:cViewPr>
        <p:scale>
          <a:sx n="45" d="100"/>
          <a:sy n="45" d="100"/>
        </p:scale>
        <p:origin x="-624" y="-256"/>
      </p:cViewPr>
      <p:guideLst>
        <p:guide orient="horz" pos="3840"/>
        <p:guide pos="57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3164" y="0"/>
            <a:ext cx="18219727" cy="12196974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6112" y="3958229"/>
            <a:ext cx="11789126" cy="4534892"/>
          </a:xfrm>
        </p:spPr>
        <p:txBody>
          <a:bodyPr anchor="b"/>
          <a:lstStyle>
            <a:lvl1pPr>
              <a:defRPr sz="85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12" y="8493120"/>
            <a:ext cx="11789126" cy="1531413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81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4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2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5043780" y="3226687"/>
            <a:ext cx="1761065" cy="455532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E76A060-95DF-4595-B450-91B7EFB0E642}" type="datetimeFigureOut">
              <a:rPr lang="en-IE" smtClean="0"/>
              <a:pPr/>
              <a:t>19/08/22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12837486" y="5778878"/>
            <a:ext cx="6861858" cy="455534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15430776" y="0"/>
            <a:ext cx="1366242" cy="1954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97243" y="525743"/>
            <a:ext cx="1576434" cy="1364777"/>
          </a:xfrm>
          <a:prstGeom prst="rect">
            <a:avLst/>
          </a:prstGeom>
        </p:spPr>
        <p:txBody>
          <a:bodyPr anchor="b"/>
          <a:lstStyle>
            <a:lvl1pPr algn="ctr">
              <a:defRPr sz="4978"/>
            </a:lvl1pPr>
          </a:lstStyle>
          <a:p>
            <a:fld id="{41B07030-540F-4650-BB89-009371A2E17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66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3164" y="0"/>
            <a:ext cx="18219727" cy="12196974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6113" y="8820363"/>
            <a:ext cx="12793836" cy="1007534"/>
          </a:xfrm>
        </p:spPr>
        <p:txBody>
          <a:bodyPr anchor="b">
            <a:normAutofit/>
          </a:bodyPr>
          <a:lstStyle>
            <a:lvl1pPr algn="l">
              <a:defRPr sz="4267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26113" y="1219200"/>
            <a:ext cx="12793836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810" indent="0">
              <a:buNone/>
              <a:defRPr sz="2844"/>
            </a:lvl2pPr>
            <a:lvl3pPr marL="1625620" indent="0">
              <a:buNone/>
              <a:defRPr sz="2844"/>
            </a:lvl3pPr>
            <a:lvl4pPr marL="2438430" indent="0">
              <a:buNone/>
              <a:defRPr sz="2844"/>
            </a:lvl4pPr>
            <a:lvl5pPr marL="3251241" indent="0">
              <a:buNone/>
              <a:defRPr sz="2844"/>
            </a:lvl5pPr>
            <a:lvl6pPr marL="4064051" indent="0">
              <a:buNone/>
              <a:defRPr sz="2844"/>
            </a:lvl6pPr>
            <a:lvl7pPr marL="4876861" indent="0">
              <a:buNone/>
              <a:defRPr sz="2844"/>
            </a:lvl7pPr>
            <a:lvl8pPr marL="5689671" indent="0">
              <a:buNone/>
              <a:defRPr sz="2844"/>
            </a:lvl8pPr>
            <a:lvl9pPr marL="6502481" indent="0">
              <a:buNone/>
              <a:defRPr sz="284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726111" y="9827897"/>
            <a:ext cx="12793836" cy="877710"/>
          </a:xfr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060-95DF-4595-B450-91B7EFB0E642}" type="datetimeFigureOut">
              <a:rPr lang="en-IE" smtClean="0"/>
              <a:pPr/>
              <a:t>19/08/22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15430776" y="0"/>
            <a:ext cx="1366242" cy="1954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97243" y="525743"/>
            <a:ext cx="1576434" cy="1364777"/>
          </a:xfrm>
          <a:prstGeom prst="rect">
            <a:avLst/>
          </a:prstGeom>
        </p:spPr>
        <p:txBody>
          <a:bodyPr/>
          <a:lstStyle>
            <a:lvl1pPr algn="ctr">
              <a:defRPr sz="4978"/>
            </a:lvl1pPr>
          </a:lstStyle>
          <a:p>
            <a:fld id="{41B07030-540F-4650-BB89-009371A2E17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240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3164" y="0"/>
            <a:ext cx="18219727" cy="12196974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6112" y="1648178"/>
            <a:ext cx="12793838" cy="3009280"/>
          </a:xfrm>
        </p:spPr>
        <p:txBody>
          <a:bodyPr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6112" y="6200931"/>
            <a:ext cx="12793838" cy="4509968"/>
          </a:xfrm>
        </p:spPr>
        <p:txBody>
          <a:bodyPr anchor="ctr">
            <a:normAutofit/>
          </a:bodyPr>
          <a:lstStyle>
            <a:lvl1pPr marL="0" indent="0">
              <a:buNone/>
              <a:defRPr sz="3200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060-95DF-4595-B450-91B7EFB0E642}" type="datetimeFigureOut">
              <a:rPr lang="en-IE" smtClean="0"/>
              <a:pPr/>
              <a:t>19/08/22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15430776" y="0"/>
            <a:ext cx="1366242" cy="1954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97243" y="525743"/>
            <a:ext cx="1576434" cy="1364777"/>
          </a:xfrm>
          <a:prstGeom prst="rect">
            <a:avLst/>
          </a:prstGeom>
        </p:spPr>
        <p:txBody>
          <a:bodyPr/>
          <a:lstStyle>
            <a:lvl1pPr algn="ctr">
              <a:defRPr sz="4978"/>
            </a:lvl1pPr>
          </a:lstStyle>
          <a:p>
            <a:fld id="{41B07030-540F-4650-BB89-009371A2E17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6471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3164" y="0"/>
            <a:ext cx="18219727" cy="12196974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1289803" y="1158561"/>
            <a:ext cx="1198482" cy="2280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222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14083607" y="5156076"/>
            <a:ext cx="1233290" cy="2280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222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308" y="1648177"/>
            <a:ext cx="12272642" cy="5123874"/>
          </a:xfrm>
        </p:spPr>
        <p:txBody>
          <a:bodyPr anchor="ctr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2763719" y="6772051"/>
            <a:ext cx="11248176" cy="592201"/>
          </a:xfrm>
        </p:spPr>
        <p:txBody>
          <a:bodyPr>
            <a:normAutofit/>
          </a:bodyPr>
          <a:lstStyle>
            <a:lvl1pPr marL="0" indent="0">
              <a:buNone/>
              <a:defRPr lang="en-US" sz="2489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6112" y="8890340"/>
            <a:ext cx="12637786" cy="1796656"/>
          </a:xfrm>
        </p:spPr>
        <p:txBody>
          <a:bodyPr anchor="ctr">
            <a:normAutofit/>
          </a:bodyPr>
          <a:lstStyle>
            <a:lvl1pPr marL="0" indent="0">
              <a:buNone/>
              <a:defRPr sz="3200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060-95DF-4595-B450-91B7EFB0E642}" type="datetimeFigureOut">
              <a:rPr lang="en-IE" smtClean="0"/>
              <a:pPr/>
              <a:t>19/08/22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15430776" y="0"/>
            <a:ext cx="1366242" cy="1954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97243" y="525743"/>
            <a:ext cx="1576434" cy="1364777"/>
          </a:xfrm>
          <a:prstGeom prst="rect">
            <a:avLst/>
          </a:prstGeom>
        </p:spPr>
        <p:txBody>
          <a:bodyPr/>
          <a:lstStyle>
            <a:lvl1pPr algn="ctr">
              <a:defRPr sz="4978"/>
            </a:lvl1pPr>
          </a:lstStyle>
          <a:p>
            <a:fld id="{41B07030-540F-4650-BB89-009371A2E17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8431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3164" y="0"/>
            <a:ext cx="18219727" cy="12196974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6112" y="3657600"/>
            <a:ext cx="12793838" cy="3725333"/>
          </a:xfrm>
        </p:spPr>
        <p:txBody>
          <a:bodyPr anchor="b"/>
          <a:lstStyle>
            <a:lvl1pPr algn="l">
              <a:defRPr sz="7111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6113" y="8933171"/>
            <a:ext cx="12793836" cy="1768695"/>
          </a:xfrm>
        </p:spPr>
        <p:txBody>
          <a:bodyPr anchor="t"/>
          <a:lstStyle>
            <a:lvl1pPr marL="0" indent="0" algn="l">
              <a:buNone/>
              <a:defRPr sz="3556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060-95DF-4595-B450-91B7EFB0E642}" type="datetimeFigureOut">
              <a:rPr lang="en-IE" smtClean="0"/>
              <a:pPr/>
              <a:t>19/08/22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15430776" y="0"/>
            <a:ext cx="1366242" cy="1954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97243" y="525743"/>
            <a:ext cx="1576434" cy="1364777"/>
          </a:xfrm>
          <a:prstGeom prst="rect">
            <a:avLst/>
          </a:prstGeom>
        </p:spPr>
        <p:txBody>
          <a:bodyPr/>
          <a:lstStyle>
            <a:lvl1pPr algn="ctr">
              <a:defRPr sz="4978"/>
            </a:lvl1pPr>
          </a:lstStyle>
          <a:p>
            <a:fld id="{41B07030-540F-4650-BB89-009371A2E17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1517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6112" y="1648178"/>
            <a:ext cx="12797002" cy="1261980"/>
          </a:xfrm>
        </p:spPr>
        <p:txBody>
          <a:bodyPr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6111" y="4425245"/>
            <a:ext cx="4608790" cy="1169710"/>
          </a:xfrm>
        </p:spPr>
        <p:txBody>
          <a:bodyPr anchor="b">
            <a:noAutofit/>
          </a:bodyPr>
          <a:lstStyle>
            <a:lvl1pPr marL="0" indent="0">
              <a:buNone/>
              <a:defRPr sz="3556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1726111" y="5594958"/>
            <a:ext cx="4608790" cy="5134873"/>
          </a:xfrm>
        </p:spPr>
        <p:txBody>
          <a:bodyPr anchor="t">
            <a:normAutofit/>
          </a:bodyPr>
          <a:lstStyle>
            <a:lvl1pPr marL="0" indent="0">
              <a:buNone/>
              <a:defRPr sz="2133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84622" y="4425245"/>
            <a:ext cx="4619720" cy="1169710"/>
          </a:xfrm>
        </p:spPr>
        <p:txBody>
          <a:bodyPr anchor="b">
            <a:noAutofit/>
          </a:bodyPr>
          <a:lstStyle>
            <a:lvl1pPr marL="0" indent="0">
              <a:buNone/>
              <a:defRPr sz="3556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6790313" y="5594958"/>
            <a:ext cx="4619720" cy="5134873"/>
          </a:xfrm>
        </p:spPr>
        <p:txBody>
          <a:bodyPr anchor="t">
            <a:normAutofit/>
          </a:bodyPr>
          <a:lstStyle>
            <a:lvl1pPr marL="0" indent="0">
              <a:buNone/>
              <a:defRPr sz="2133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1870732" y="4425245"/>
            <a:ext cx="4619720" cy="1169710"/>
          </a:xfrm>
        </p:spPr>
        <p:txBody>
          <a:bodyPr anchor="b">
            <a:noAutofit/>
          </a:bodyPr>
          <a:lstStyle>
            <a:lvl1pPr marL="0" indent="0">
              <a:buNone/>
              <a:defRPr sz="3556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11875302" y="5594958"/>
            <a:ext cx="4615151" cy="5134873"/>
          </a:xfrm>
        </p:spPr>
        <p:txBody>
          <a:bodyPr anchor="t">
            <a:normAutofit/>
          </a:bodyPr>
          <a:lstStyle>
            <a:lvl1pPr marL="0" indent="0">
              <a:buNone/>
              <a:defRPr sz="2133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6563322" y="4425246"/>
            <a:ext cx="0" cy="630458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653343" y="4425246"/>
            <a:ext cx="0" cy="630458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060-95DF-4595-B450-91B7EFB0E642}" type="datetimeFigureOut">
              <a:rPr lang="en-IE" smtClean="0"/>
              <a:pPr/>
              <a:t>19/08/22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297243" y="525743"/>
            <a:ext cx="1576434" cy="1364777"/>
          </a:xfrm>
          <a:prstGeom prst="rect">
            <a:avLst/>
          </a:prstGeom>
        </p:spPr>
        <p:txBody>
          <a:bodyPr/>
          <a:lstStyle>
            <a:lvl1pPr algn="ctr">
              <a:defRPr sz="4978"/>
            </a:lvl1pPr>
          </a:lstStyle>
          <a:p>
            <a:fld id="{41B07030-540F-4650-BB89-009371A2E17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45577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6111" y="1648178"/>
            <a:ext cx="12640948" cy="1261980"/>
          </a:xfrm>
        </p:spPr>
        <p:txBody>
          <a:bodyPr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6111" y="7430393"/>
            <a:ext cx="4608790" cy="1169710"/>
          </a:xfrm>
        </p:spPr>
        <p:txBody>
          <a:bodyPr anchor="b">
            <a:noAutofit/>
          </a:bodyPr>
          <a:lstStyle>
            <a:lvl1pPr marL="0" indent="0">
              <a:buNone/>
              <a:defRPr sz="3556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2030149" y="4425245"/>
            <a:ext cx="4014545" cy="257305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810" indent="0">
              <a:buNone/>
              <a:defRPr sz="2844"/>
            </a:lvl2pPr>
            <a:lvl3pPr marL="1625620" indent="0">
              <a:buNone/>
              <a:defRPr sz="2844"/>
            </a:lvl3pPr>
            <a:lvl4pPr marL="2438430" indent="0">
              <a:buNone/>
              <a:defRPr sz="2844"/>
            </a:lvl4pPr>
            <a:lvl5pPr marL="3251241" indent="0">
              <a:buNone/>
              <a:defRPr sz="2844"/>
            </a:lvl5pPr>
            <a:lvl6pPr marL="4064051" indent="0">
              <a:buNone/>
              <a:defRPr sz="2844"/>
            </a:lvl6pPr>
            <a:lvl7pPr marL="4876861" indent="0">
              <a:buNone/>
              <a:defRPr sz="2844"/>
            </a:lvl7pPr>
            <a:lvl8pPr marL="5689671" indent="0">
              <a:buNone/>
              <a:defRPr sz="2844"/>
            </a:lvl8pPr>
            <a:lvl9pPr marL="6502481" indent="0">
              <a:buNone/>
              <a:defRPr sz="284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1726109" y="8600104"/>
            <a:ext cx="4608790" cy="2110793"/>
          </a:xfrm>
        </p:spPr>
        <p:txBody>
          <a:bodyPr anchor="t">
            <a:normAutofit/>
          </a:bodyPr>
          <a:lstStyle>
            <a:lvl1pPr marL="0" indent="0">
              <a:buNone/>
              <a:defRPr sz="2133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5601" y="7430391"/>
            <a:ext cx="4619720" cy="1169710"/>
          </a:xfrm>
        </p:spPr>
        <p:txBody>
          <a:bodyPr anchor="b">
            <a:noAutofit/>
          </a:bodyPr>
          <a:lstStyle>
            <a:lvl1pPr marL="0" indent="0">
              <a:buNone/>
              <a:defRPr sz="3556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7078619" y="4425245"/>
            <a:ext cx="4014545" cy="257305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810" indent="0">
              <a:buNone/>
              <a:defRPr sz="2844"/>
            </a:lvl2pPr>
            <a:lvl3pPr marL="1625620" indent="0">
              <a:buNone/>
              <a:defRPr sz="2844"/>
            </a:lvl3pPr>
            <a:lvl4pPr marL="2438430" indent="0">
              <a:buNone/>
              <a:defRPr sz="2844"/>
            </a:lvl4pPr>
            <a:lvl5pPr marL="3251241" indent="0">
              <a:buNone/>
              <a:defRPr sz="2844"/>
            </a:lvl5pPr>
            <a:lvl6pPr marL="4064051" indent="0">
              <a:buNone/>
              <a:defRPr sz="2844"/>
            </a:lvl6pPr>
            <a:lvl7pPr marL="4876861" indent="0">
              <a:buNone/>
              <a:defRPr sz="2844"/>
            </a:lvl7pPr>
            <a:lvl8pPr marL="5689671" indent="0">
              <a:buNone/>
              <a:defRPr sz="2844"/>
            </a:lvl8pPr>
            <a:lvl9pPr marL="6502481" indent="0">
              <a:buNone/>
              <a:defRPr sz="284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795601" y="8619037"/>
            <a:ext cx="4619720" cy="2110793"/>
          </a:xfrm>
        </p:spPr>
        <p:txBody>
          <a:bodyPr anchor="t">
            <a:normAutofit/>
          </a:bodyPr>
          <a:lstStyle>
            <a:lvl1pPr marL="0" indent="0">
              <a:buNone/>
              <a:defRPr sz="2133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1870732" y="7430393"/>
            <a:ext cx="4619720" cy="1169710"/>
          </a:xfrm>
        </p:spPr>
        <p:txBody>
          <a:bodyPr anchor="b">
            <a:noAutofit/>
          </a:bodyPr>
          <a:lstStyle>
            <a:lvl1pPr marL="0" indent="0">
              <a:buNone/>
              <a:defRPr sz="3556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2169558" y="4425245"/>
            <a:ext cx="4014545" cy="257305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810" indent="0">
              <a:buNone/>
              <a:defRPr sz="2844"/>
            </a:lvl2pPr>
            <a:lvl3pPr marL="1625620" indent="0">
              <a:buNone/>
              <a:defRPr sz="2844"/>
            </a:lvl3pPr>
            <a:lvl4pPr marL="2438430" indent="0">
              <a:buNone/>
              <a:defRPr sz="2844"/>
            </a:lvl4pPr>
            <a:lvl5pPr marL="3251241" indent="0">
              <a:buNone/>
              <a:defRPr sz="2844"/>
            </a:lvl5pPr>
            <a:lvl6pPr marL="4064051" indent="0">
              <a:buNone/>
              <a:defRPr sz="2844"/>
            </a:lvl6pPr>
            <a:lvl7pPr marL="4876861" indent="0">
              <a:buNone/>
              <a:defRPr sz="2844"/>
            </a:lvl7pPr>
            <a:lvl8pPr marL="5689671" indent="0">
              <a:buNone/>
              <a:defRPr sz="2844"/>
            </a:lvl8pPr>
            <a:lvl9pPr marL="6502481" indent="0">
              <a:buNone/>
              <a:defRPr sz="284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1870732" y="8600104"/>
            <a:ext cx="4619720" cy="2110793"/>
          </a:xfrm>
        </p:spPr>
        <p:txBody>
          <a:bodyPr anchor="t">
            <a:normAutofit/>
          </a:bodyPr>
          <a:lstStyle>
            <a:lvl1pPr marL="0" indent="0">
              <a:buNone/>
              <a:defRPr sz="2133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6554335" y="4425246"/>
            <a:ext cx="0" cy="630458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1653343" y="4425246"/>
            <a:ext cx="0" cy="630458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060-95DF-4595-B450-91B7EFB0E642}" type="datetimeFigureOut">
              <a:rPr lang="en-IE" smtClean="0"/>
              <a:pPr/>
              <a:t>19/08/22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297243" y="525743"/>
            <a:ext cx="1576434" cy="1364777"/>
          </a:xfrm>
          <a:prstGeom prst="rect">
            <a:avLst/>
          </a:prstGeom>
        </p:spPr>
        <p:txBody>
          <a:bodyPr/>
          <a:lstStyle>
            <a:lvl1pPr algn="ctr">
              <a:defRPr sz="4978"/>
            </a:lvl1pPr>
          </a:lstStyle>
          <a:p>
            <a:fld id="{41B07030-540F-4650-BB89-009371A2E17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5597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183062" y="11356285"/>
            <a:ext cx="1973459" cy="406505"/>
          </a:xfrm>
        </p:spPr>
        <p:txBody>
          <a:bodyPr/>
          <a:lstStyle/>
          <a:p>
            <a:fld id="{BE76A060-95DF-4595-B450-91B7EFB0E642}" type="datetimeFigureOut">
              <a:rPr lang="en-IE" smtClean="0"/>
              <a:pPr/>
              <a:t>19/08/22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8235" y="11356284"/>
            <a:ext cx="7689436" cy="406507"/>
          </a:xfrm>
        </p:spPr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97243" y="525743"/>
            <a:ext cx="1576434" cy="1364777"/>
          </a:xfrm>
          <a:prstGeom prst="rect">
            <a:avLst/>
          </a:prstGeom>
        </p:spPr>
        <p:txBody>
          <a:bodyPr/>
          <a:lstStyle>
            <a:lvl1pPr algn="ctr">
              <a:defRPr sz="4978"/>
            </a:lvl1pPr>
          </a:lstStyle>
          <a:p>
            <a:fld id="{41B07030-540F-4650-BB89-009371A2E17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28533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3163" y="0"/>
            <a:ext cx="18169587" cy="12196974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826494" y="714960"/>
            <a:ext cx="9185110" cy="107620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3231268" y="2782188"/>
            <a:ext cx="10659543" cy="6627627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18216563" cy="12192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301615" y="2573866"/>
            <a:ext cx="2218333" cy="8128002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26705" y="2573866"/>
            <a:ext cx="8799365" cy="812800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060-95DF-4595-B450-91B7EFB0E642}" type="datetimeFigureOut">
              <a:rPr lang="en-IE" smtClean="0"/>
              <a:pPr/>
              <a:t>19/08/22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2885" y="11316441"/>
            <a:ext cx="7689436" cy="406507"/>
          </a:xfrm>
        </p:spPr>
        <p:txBody>
          <a:bodyPr/>
          <a:lstStyle/>
          <a:p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15430776" y="0"/>
            <a:ext cx="1366242" cy="1954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97243" y="525743"/>
            <a:ext cx="1576434" cy="1364777"/>
          </a:xfrm>
          <a:prstGeom prst="rect">
            <a:avLst/>
          </a:prstGeom>
        </p:spPr>
        <p:txBody>
          <a:bodyPr/>
          <a:lstStyle>
            <a:lvl1pPr algn="ctr">
              <a:defRPr sz="4978"/>
            </a:lvl1pPr>
          </a:lstStyle>
          <a:p>
            <a:fld id="{41B07030-540F-4650-BB89-009371A2E17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824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175" y="1648175"/>
            <a:ext cx="12637784" cy="1261982"/>
          </a:xfrm>
        </p:spPr>
        <p:txBody>
          <a:bodyPr anchor="ctr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060-95DF-4595-B450-91B7EFB0E642}" type="datetimeFigureOut">
              <a:rPr lang="en-IE" smtClean="0"/>
              <a:pPr/>
              <a:t>19/08/22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97243" y="525743"/>
            <a:ext cx="1576434" cy="1364777"/>
          </a:xfrm>
          <a:prstGeom prst="rect">
            <a:avLst/>
          </a:prstGeom>
        </p:spPr>
        <p:txBody>
          <a:bodyPr anchor="b"/>
          <a:lstStyle>
            <a:lvl1pPr algn="ctr">
              <a:defRPr sz="4978"/>
            </a:lvl1pPr>
          </a:lstStyle>
          <a:p>
            <a:fld id="{41B07030-540F-4650-BB89-009371A2E17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285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3164" y="0"/>
            <a:ext cx="18219727" cy="12196974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8212" y="4013490"/>
            <a:ext cx="6157198" cy="5369500"/>
          </a:xfrm>
        </p:spPr>
        <p:txBody>
          <a:bodyPr anchor="ctr"/>
          <a:lstStyle>
            <a:lvl1pPr algn="l">
              <a:defRPr sz="568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98528" y="4013490"/>
            <a:ext cx="6140950" cy="5369500"/>
          </a:xfrm>
        </p:spPr>
        <p:txBody>
          <a:bodyPr anchor="ctr"/>
          <a:lstStyle>
            <a:lvl1pPr marL="0" indent="0" algn="l">
              <a:buNone/>
              <a:defRPr sz="3556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060-95DF-4595-B450-91B7EFB0E642}" type="datetimeFigureOut">
              <a:rPr lang="en-IE" smtClean="0"/>
              <a:pPr/>
              <a:t>19/08/22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15430776" y="0"/>
            <a:ext cx="1366242" cy="1954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97243" y="525743"/>
            <a:ext cx="1576434" cy="1364777"/>
          </a:xfrm>
          <a:prstGeom prst="rect">
            <a:avLst/>
          </a:prstGeom>
        </p:spPr>
        <p:txBody>
          <a:bodyPr anchor="b"/>
          <a:lstStyle>
            <a:lvl1pPr algn="ctr">
              <a:defRPr sz="4978"/>
            </a:lvl1pPr>
          </a:lstStyle>
          <a:p>
            <a:fld id="{41B07030-540F-4650-BB89-009371A2E17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706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6111" y="4425245"/>
            <a:ext cx="7245546" cy="62766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44908" y="4425250"/>
            <a:ext cx="7245546" cy="6276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060-95DF-4595-B450-91B7EFB0E642}" type="datetimeFigureOut">
              <a:rPr lang="en-IE" smtClean="0"/>
              <a:pPr/>
              <a:t>19/08/22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97243" y="525743"/>
            <a:ext cx="1576434" cy="1364777"/>
          </a:xfrm>
          <a:prstGeom prst="rect">
            <a:avLst/>
          </a:prstGeom>
        </p:spPr>
        <p:txBody>
          <a:bodyPr anchor="b"/>
          <a:lstStyle>
            <a:lvl1pPr algn="ctr">
              <a:defRPr sz="4978"/>
            </a:lvl1pPr>
          </a:lstStyle>
          <a:p>
            <a:fld id="{41B07030-540F-4650-BB89-009371A2E17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484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040" y="4425244"/>
            <a:ext cx="7238617" cy="1349849"/>
          </a:xfrm>
        </p:spPr>
        <p:txBody>
          <a:bodyPr anchor="b">
            <a:noAutofit/>
          </a:bodyPr>
          <a:lstStyle>
            <a:lvl1pPr marL="0" indent="0">
              <a:buNone/>
              <a:defRPr sz="4267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26111" y="5775094"/>
            <a:ext cx="7245546" cy="492677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44909" y="4425245"/>
            <a:ext cx="7245544" cy="1345129"/>
          </a:xfrm>
        </p:spPr>
        <p:txBody>
          <a:bodyPr anchor="b">
            <a:noAutofit/>
          </a:bodyPr>
          <a:lstStyle>
            <a:lvl1pPr marL="0" indent="0">
              <a:buNone/>
              <a:defRPr sz="4267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44908" y="5770374"/>
            <a:ext cx="7245546" cy="49314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060-95DF-4595-B450-91B7EFB0E642}" type="datetimeFigureOut">
              <a:rPr lang="en-IE" smtClean="0"/>
              <a:pPr/>
              <a:t>19/08/22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297243" y="525743"/>
            <a:ext cx="1576434" cy="1364777"/>
          </a:xfrm>
          <a:prstGeom prst="rect">
            <a:avLst/>
          </a:prstGeom>
        </p:spPr>
        <p:txBody>
          <a:bodyPr anchor="b"/>
          <a:lstStyle>
            <a:lvl1pPr algn="ctr">
              <a:defRPr sz="4978"/>
            </a:lvl1pPr>
          </a:lstStyle>
          <a:p>
            <a:fld id="{41B07030-540F-4650-BB89-009371A2E17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061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060-95DF-4595-B450-91B7EFB0E642}" type="datetimeFigureOut">
              <a:rPr lang="en-IE" smtClean="0"/>
              <a:pPr/>
              <a:t>19/08/22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297243" y="525743"/>
            <a:ext cx="1576434" cy="1364777"/>
          </a:xfrm>
          <a:prstGeom prst="rect">
            <a:avLst/>
          </a:prstGeom>
        </p:spPr>
        <p:txBody>
          <a:bodyPr anchor="b"/>
          <a:lstStyle>
            <a:lvl1pPr algn="ctr">
              <a:defRPr sz="4978"/>
            </a:lvl1pPr>
          </a:lstStyle>
          <a:p>
            <a:fld id="{41B07030-540F-4650-BB89-009371A2E17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9359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30776" y="0"/>
            <a:ext cx="1366242" cy="1954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060-95DF-4595-B450-91B7EFB0E642}" type="datetimeFigureOut">
              <a:rPr lang="en-IE" smtClean="0"/>
              <a:pPr/>
              <a:t>19/08/22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97243" y="525743"/>
            <a:ext cx="1576434" cy="1364777"/>
          </a:xfrm>
          <a:prstGeom prst="rect">
            <a:avLst/>
          </a:prstGeom>
        </p:spPr>
        <p:txBody>
          <a:bodyPr/>
          <a:lstStyle>
            <a:lvl1pPr algn="ctr">
              <a:defRPr sz="4978"/>
            </a:lvl1pPr>
          </a:lstStyle>
          <a:p>
            <a:fld id="{41B07030-540F-4650-BB89-009371A2E17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749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3164" y="0"/>
            <a:ext cx="18219727" cy="12196974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6111" y="2573867"/>
            <a:ext cx="5403988" cy="2658823"/>
          </a:xfrm>
        </p:spPr>
        <p:txBody>
          <a:bodyPr anchor="b"/>
          <a:lstStyle>
            <a:lvl1pPr algn="l">
              <a:defRPr sz="4267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2159" y="2573867"/>
            <a:ext cx="7237319" cy="8128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726114" y="5487726"/>
            <a:ext cx="5403986" cy="5215468"/>
          </a:xfrm>
        </p:spPr>
        <p:txBody>
          <a:bodyPr/>
          <a:lstStyle>
            <a:lvl1pPr marL="0" indent="0">
              <a:buNone/>
              <a:defRPr sz="2489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060-95DF-4595-B450-91B7EFB0E642}" type="datetimeFigureOut">
              <a:rPr lang="en-IE" smtClean="0"/>
              <a:pPr/>
              <a:t>19/08/22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15430776" y="0"/>
            <a:ext cx="1366242" cy="1954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97243" y="525743"/>
            <a:ext cx="1576434" cy="1364777"/>
          </a:xfrm>
          <a:prstGeom prst="rect">
            <a:avLst/>
          </a:prstGeom>
        </p:spPr>
        <p:txBody>
          <a:bodyPr/>
          <a:lstStyle>
            <a:lvl1pPr algn="ctr">
              <a:defRPr sz="4978"/>
            </a:lvl1pPr>
          </a:lstStyle>
          <a:p>
            <a:fld id="{41B07030-540F-4650-BB89-009371A2E17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427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3164" y="0"/>
            <a:ext cx="18219727" cy="12196974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6112" y="2455804"/>
            <a:ext cx="5950842" cy="2799659"/>
          </a:xfrm>
        </p:spPr>
        <p:txBody>
          <a:bodyPr anchor="b">
            <a:normAutofit/>
          </a:bodyPr>
          <a:lstStyle>
            <a:lvl1pPr algn="l">
              <a:defRPr sz="4267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408920" y="2348089"/>
            <a:ext cx="5560399" cy="749582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810" indent="0">
              <a:buNone/>
              <a:defRPr sz="2844"/>
            </a:lvl2pPr>
            <a:lvl3pPr marL="1625620" indent="0">
              <a:buNone/>
              <a:defRPr sz="2844"/>
            </a:lvl3pPr>
            <a:lvl4pPr marL="2438430" indent="0">
              <a:buNone/>
              <a:defRPr sz="2844"/>
            </a:lvl4pPr>
            <a:lvl5pPr marL="3251241" indent="0">
              <a:buNone/>
              <a:defRPr sz="2844"/>
            </a:lvl5pPr>
            <a:lvl6pPr marL="4064051" indent="0">
              <a:buNone/>
              <a:defRPr sz="2844"/>
            </a:lvl6pPr>
            <a:lvl7pPr marL="4876861" indent="0">
              <a:buNone/>
              <a:defRPr sz="2844"/>
            </a:lvl7pPr>
            <a:lvl8pPr marL="5689671" indent="0">
              <a:buNone/>
              <a:defRPr sz="2844"/>
            </a:lvl8pPr>
            <a:lvl9pPr marL="6502481" indent="0">
              <a:buNone/>
              <a:defRPr sz="284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6112" y="5486400"/>
            <a:ext cx="5950842" cy="4357511"/>
          </a:xfrm>
        </p:spPr>
        <p:txBody>
          <a:bodyPr>
            <a:normAutofit/>
          </a:bodyPr>
          <a:lstStyle>
            <a:lvl1pPr marL="0" indent="0">
              <a:buNone/>
              <a:defRPr sz="2489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060-95DF-4595-B450-91B7EFB0E642}" type="datetimeFigureOut">
              <a:rPr lang="en-IE" smtClean="0"/>
              <a:pPr/>
              <a:t>19/08/22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15430776" y="0"/>
            <a:ext cx="1366242" cy="1954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97243" y="525743"/>
            <a:ext cx="1576434" cy="1364777"/>
          </a:xfrm>
          <a:prstGeom prst="rect">
            <a:avLst/>
          </a:prstGeom>
        </p:spPr>
        <p:txBody>
          <a:bodyPr/>
          <a:lstStyle>
            <a:lvl1pPr algn="ctr">
              <a:defRPr sz="4978"/>
            </a:lvl1pPr>
          </a:lstStyle>
          <a:p>
            <a:fld id="{41B07030-540F-4650-BB89-009371A2E17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673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3164" y="0"/>
            <a:ext cx="18219727" cy="12196974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726111" y="1648177"/>
            <a:ext cx="12640948" cy="1261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2011" y="4425245"/>
            <a:ext cx="12640948" cy="6276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9712" y="11316442"/>
            <a:ext cx="1973459" cy="4065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 b="1" i="0">
                <a:solidFill>
                  <a:schemeClr val="accent1"/>
                </a:solidFill>
              </a:defRPr>
            </a:lvl1pPr>
          </a:lstStyle>
          <a:p>
            <a:fld id="{BE76A060-95DF-4595-B450-91B7EFB0E642}" type="datetimeFigureOut">
              <a:rPr lang="en-IE" smtClean="0"/>
              <a:pPr/>
              <a:t>19/08/22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7071" y="11316439"/>
            <a:ext cx="7689436" cy="4065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600" b="1" i="0">
                <a:solidFill>
                  <a:schemeClr val="accent1"/>
                </a:solidFill>
              </a:defRPr>
            </a:lvl1pPr>
          </a:lstStyle>
          <a:p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15430776" y="0"/>
            <a:ext cx="1366242" cy="1954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5297243" y="525743"/>
            <a:ext cx="1576434" cy="1364777"/>
          </a:xfrm>
          <a:prstGeom prst="rect">
            <a:avLst/>
          </a:prstGeom>
        </p:spPr>
        <p:txBody>
          <a:bodyPr anchor="b"/>
          <a:lstStyle>
            <a:lvl1pPr algn="ctr">
              <a:defRPr sz="4978">
                <a:solidFill>
                  <a:schemeClr val="bg1"/>
                </a:solidFill>
              </a:defRPr>
            </a:lvl1pPr>
          </a:lstStyle>
          <a:p>
            <a:fld id="{41B07030-540F-4650-BB89-009371A2E17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355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812810" rtl="0" eaLnBrk="1" latinLnBrk="0" hangingPunct="1">
        <a:spcBef>
          <a:spcPct val="0"/>
        </a:spcBef>
        <a:buNone/>
        <a:defRPr sz="5689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609608" indent="-609608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219215" indent="-503942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44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706901" indent="-406405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89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194587" indent="-406405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33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682274" indent="-406405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33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225996" indent="-406405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33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683246" indent="-406405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33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016050" indent="-406405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33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419966" indent="-406405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33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8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8128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8128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8128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8128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8128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8128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8128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8128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9125" y="1472204"/>
            <a:ext cx="11789126" cy="4534892"/>
          </a:xfrm>
        </p:spPr>
        <p:txBody>
          <a:bodyPr>
            <a:normAutofit/>
          </a:bodyPr>
          <a:lstStyle/>
          <a:p>
            <a:r>
              <a:rPr lang="en-IE" dirty="0" smtClean="0"/>
              <a:t>Establishing a post COVID-19 Pulmonary Rehabilitation Class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9126" y="6810892"/>
            <a:ext cx="10219094" cy="1477560"/>
          </a:xfrm>
        </p:spPr>
        <p:txBody>
          <a:bodyPr>
            <a:noAutofit/>
          </a:bodyPr>
          <a:lstStyle/>
          <a:p>
            <a:r>
              <a:rPr lang="en-IE" sz="4000" dirty="0" smtClean="0"/>
              <a:t>Catherine Elliott &amp; Sarah </a:t>
            </a:r>
            <a:r>
              <a:rPr lang="en-IE" sz="4000" dirty="0" err="1" smtClean="0"/>
              <a:t>McCaul</a:t>
            </a:r>
            <a:endParaRPr lang="en-IE" sz="4000" dirty="0" smtClean="0"/>
          </a:p>
          <a:p>
            <a:r>
              <a:rPr lang="en-IE" sz="4000" dirty="0" smtClean="0"/>
              <a:t>Senior Respiratory Physiotherapists</a:t>
            </a:r>
          </a:p>
          <a:p>
            <a:r>
              <a:rPr lang="en-IE" sz="4000" dirty="0" smtClean="0"/>
              <a:t>Department of Physiotherapy</a:t>
            </a:r>
          </a:p>
          <a:p>
            <a:r>
              <a:rPr lang="en-IE" sz="4000" dirty="0" smtClean="0"/>
              <a:t>Cavan Monaghan Hospital</a:t>
            </a:r>
          </a:p>
        </p:txBody>
      </p:sp>
      <p:pic>
        <p:nvPicPr>
          <p:cNvPr id="22530" name="Picture 2" descr="RCSI Hospital Group Select OpenSky to Develop HR Automated Solu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72260" y="9335386"/>
            <a:ext cx="5252483" cy="19661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4566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Background and Aims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098" y="3785190"/>
            <a:ext cx="17160949" cy="801694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IE" b="1" dirty="0" smtClean="0"/>
              <a:t>Background:</a:t>
            </a:r>
          </a:p>
          <a:p>
            <a:r>
              <a:rPr lang="en-IE" dirty="0" smtClean="0"/>
              <a:t>Both Senior Respiratory Physiotherapists identified there was a need to develop a post acute pathway for follow up of COVID-19 patients on discharge from hospital.</a:t>
            </a:r>
          </a:p>
          <a:p>
            <a:r>
              <a:rPr lang="en-IE" dirty="0" smtClean="0"/>
              <a:t>Therefore both took leading roles in setting up the post COVID-19 review pathway in conjunction with colleagues in the Respiratory Department in Cavan General Hospital.</a:t>
            </a:r>
          </a:p>
          <a:p>
            <a:r>
              <a:rPr lang="en-IE" dirty="0" smtClean="0"/>
              <a:t>BTS Guidance on Respiratory Follow Up of Patients with a </a:t>
            </a:r>
            <a:r>
              <a:rPr lang="en-IE" dirty="0" err="1" smtClean="0"/>
              <a:t>Clinico</a:t>
            </a:r>
            <a:r>
              <a:rPr lang="en-IE" dirty="0" smtClean="0"/>
              <a:t>-Radiological Diagnosis of COVID-19 was used to design the pathway.</a:t>
            </a:r>
          </a:p>
          <a:p>
            <a:pPr>
              <a:buNone/>
            </a:pPr>
            <a:r>
              <a:rPr lang="en-IE" b="1" dirty="0" smtClean="0"/>
              <a:t>Aims:</a:t>
            </a:r>
          </a:p>
          <a:p>
            <a:r>
              <a:rPr lang="en-IE" dirty="0" smtClean="0"/>
              <a:t>To ensure patients were followed up in a timely fashion.</a:t>
            </a:r>
          </a:p>
          <a:p>
            <a:r>
              <a:rPr lang="en-IE" dirty="0" smtClean="0"/>
              <a:t>Patients who required early clinical review were identified.</a:t>
            </a:r>
          </a:p>
          <a:p>
            <a:r>
              <a:rPr lang="en-IE" dirty="0" smtClean="0"/>
              <a:t>To ensure that respiratory, radiology, physiotherapy and physiology resources were coordinated to prevent duplication.</a:t>
            </a:r>
          </a:p>
          <a:p>
            <a:r>
              <a:rPr lang="en-IE" dirty="0" smtClean="0"/>
              <a:t>To ensure a holistic post COVID-19 assessment.</a:t>
            </a:r>
          </a:p>
          <a:p>
            <a:pPr>
              <a:buNone/>
            </a:pPr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48186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PDSA Cycle and Outcomes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1539591" y="8648294"/>
            <a:ext cx="157114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sz="2800" dirty="0" smtClean="0"/>
          </a:p>
          <a:p>
            <a:endParaRPr lang="en-IE" sz="2800" dirty="0"/>
          </a:p>
          <a:p>
            <a:endParaRPr lang="en-IE" sz="2800" dirty="0" smtClean="0"/>
          </a:p>
          <a:p>
            <a:endParaRPr lang="en-IE" sz="2800" dirty="0"/>
          </a:p>
          <a:p>
            <a:endParaRPr lang="en-IE" sz="2800" dirty="0" smtClean="0"/>
          </a:p>
          <a:p>
            <a:endParaRPr lang="en-IE" sz="2800" dirty="0"/>
          </a:p>
          <a:p>
            <a:endParaRPr lang="en-IE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04" y="5061098"/>
            <a:ext cx="15131970" cy="652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63256" y="3976577"/>
            <a:ext cx="162040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 smtClean="0"/>
              <a:t>Plan: </a:t>
            </a:r>
            <a:r>
              <a:rPr lang="en-IE" sz="2000" dirty="0" smtClean="0"/>
              <a:t>Research BTS Guidelines and adapt to local pathway. Presented same to Respiratory Dept colleagues. Agreed cohort of patients included.  Virtual PR SOP developed outlining </a:t>
            </a:r>
            <a:r>
              <a:rPr lang="en-IE" sz="2000" dirty="0" err="1" smtClean="0"/>
              <a:t>incl</a:t>
            </a:r>
            <a:r>
              <a:rPr lang="en-IE" sz="2000" dirty="0" smtClean="0"/>
              <a:t>/exclusion criteria and appropriate outcome measures. Setting and equipment needs identified.</a:t>
            </a:r>
          </a:p>
          <a:p>
            <a:r>
              <a:rPr lang="en-IE" sz="2000" b="1" dirty="0" smtClean="0"/>
              <a:t>Do: </a:t>
            </a:r>
            <a:r>
              <a:rPr lang="en-IE" sz="2000" dirty="0" smtClean="0"/>
              <a:t>8 week pulmonary rehab programme, twice weekly commenced. Pre </a:t>
            </a:r>
            <a:r>
              <a:rPr lang="en-IE" sz="2000" dirty="0" err="1" smtClean="0"/>
              <a:t>Ax</a:t>
            </a:r>
            <a:r>
              <a:rPr lang="en-IE" sz="2000" dirty="0" smtClean="0"/>
              <a:t> completed. Specific Covid-19 education topics presented. HR/SpO2 monitoring completed. Reps and exercise diary completed by patients. Post </a:t>
            </a:r>
            <a:r>
              <a:rPr lang="en-IE" sz="2000" dirty="0" err="1" smtClean="0"/>
              <a:t>Ax</a:t>
            </a:r>
            <a:r>
              <a:rPr lang="en-IE" sz="2000" dirty="0" smtClean="0"/>
              <a:t> completed.</a:t>
            </a:r>
          </a:p>
          <a:p>
            <a:r>
              <a:rPr lang="en-IE" sz="2000" b="1" dirty="0" smtClean="0"/>
              <a:t>Study: </a:t>
            </a:r>
            <a:r>
              <a:rPr lang="en-IE" sz="2000" dirty="0" smtClean="0"/>
              <a:t>Pre and post outcome measure comparison. Patient satisfaction surveys analysed. Areas of improvement identified.</a:t>
            </a:r>
          </a:p>
          <a:p>
            <a:r>
              <a:rPr lang="en-IE" sz="2000" b="1" dirty="0" smtClean="0"/>
              <a:t>Act: </a:t>
            </a:r>
            <a:r>
              <a:rPr lang="en-IE" sz="2000" dirty="0" smtClean="0"/>
              <a:t>Respiratory Consultant input required. Clinic style approach more appropriate. Access to ordering radiology required. MDT referral pathways to be established.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2590718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Service Evaluation and Key Outcomes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745" y="3870251"/>
            <a:ext cx="15545264" cy="687414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IE" sz="3000" dirty="0" smtClean="0"/>
              <a:t>Improvements made in 6MWT and 1 Min Sit to Stand Test by all patients.</a:t>
            </a:r>
          </a:p>
          <a:p>
            <a:pPr>
              <a:buFont typeface="Wingdings" pitchFamily="2" charset="2"/>
              <a:buChar char="Ø"/>
            </a:pPr>
            <a:r>
              <a:rPr lang="en-IE" sz="3000" dirty="0" smtClean="0"/>
              <a:t>Ongoing musculoskeletal issues and anxiety issues noted for several patients.</a:t>
            </a:r>
          </a:p>
          <a:p>
            <a:pPr>
              <a:buFont typeface="Wingdings" pitchFamily="2" charset="2"/>
              <a:buChar char="Ø"/>
            </a:pPr>
            <a:r>
              <a:rPr lang="en-IE" sz="3000" dirty="0" smtClean="0"/>
              <a:t>Positive feedback received in patient satisfaction surveys.</a:t>
            </a:r>
          </a:p>
          <a:p>
            <a:pPr>
              <a:buFont typeface="Wingdings" pitchFamily="2" charset="2"/>
              <a:buChar char="Ø"/>
            </a:pPr>
            <a:r>
              <a:rPr lang="en-IE" sz="3000" dirty="0" smtClean="0"/>
              <a:t>Home exercise programs were provided to all patients which included exercise diaries.</a:t>
            </a:r>
          </a:p>
          <a:p>
            <a:pPr>
              <a:buFont typeface="Wingdings" pitchFamily="2" charset="2"/>
              <a:buChar char="Ø"/>
            </a:pPr>
            <a:r>
              <a:rPr lang="en-IE" sz="3000" dirty="0" smtClean="0"/>
              <a:t>Patients were followed up again in clinic on completion of the program.</a:t>
            </a:r>
          </a:p>
          <a:p>
            <a:pPr>
              <a:buNone/>
            </a:pPr>
            <a:endParaRPr lang="en-IE" sz="3000" b="1" u="sng" dirty="0" smtClean="0"/>
          </a:p>
          <a:p>
            <a:pPr>
              <a:buNone/>
            </a:pPr>
            <a:r>
              <a:rPr lang="en-IE" sz="3000" b="1" u="sng" dirty="0" smtClean="0"/>
              <a:t>Further development to a Post Covid-19 Follow up Clinic</a:t>
            </a:r>
          </a:p>
          <a:p>
            <a:pPr>
              <a:buFont typeface="Wingdings" pitchFamily="2" charset="2"/>
              <a:buChar char="Ø"/>
            </a:pPr>
            <a:r>
              <a:rPr lang="en-IE" sz="3000" dirty="0" smtClean="0"/>
              <a:t>Clinic has expanded with the inclusion of Respiratory ANP. This has enabled us to arrange for follow up radiology and routine bloods on the day of attendance.</a:t>
            </a:r>
          </a:p>
          <a:p>
            <a:pPr>
              <a:buFont typeface="Wingdings" pitchFamily="2" charset="2"/>
              <a:buChar char="Ø"/>
            </a:pPr>
            <a:r>
              <a:rPr lang="en-IE" sz="3000" dirty="0" smtClean="0"/>
              <a:t>Clinic now has Consultant input from Prof Hayes.</a:t>
            </a:r>
          </a:p>
          <a:p>
            <a:pPr>
              <a:buFont typeface="Wingdings" pitchFamily="2" charset="2"/>
              <a:buChar char="Ø"/>
            </a:pPr>
            <a:r>
              <a:rPr lang="en-IE" sz="3000" dirty="0" smtClean="0"/>
              <a:t>Long </a:t>
            </a:r>
            <a:r>
              <a:rPr lang="en-IE" sz="3000" dirty="0" err="1" smtClean="0"/>
              <a:t>Covid</a:t>
            </a:r>
            <a:r>
              <a:rPr lang="en-IE" sz="3000" dirty="0" smtClean="0"/>
              <a:t> OT Program was established in summer 2021 which has provided a referral pathway for patients with difficulties with fatigue both cognitive and physical.</a:t>
            </a:r>
          </a:p>
          <a:p>
            <a:pPr>
              <a:buNone/>
            </a:pPr>
            <a:endParaRPr lang="en-IE" dirty="0" smtClean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183965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</TotalTime>
  <Words>433</Words>
  <Application>Microsoft Macintosh PowerPoint</Application>
  <PresentationFormat>Custom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Ion Boardroom</vt:lpstr>
      <vt:lpstr>Establishing a post COVID-19 Pulmonary Rehabilitation Class</vt:lpstr>
      <vt:lpstr>Background and Aims</vt:lpstr>
      <vt:lpstr>PDSA Cycle and Outcomes</vt:lpstr>
      <vt:lpstr>Service Evaluation and Key Outcomes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Establishing a post COVID-19 Pulmonary Rehabilitation Class</dc:title>
  <dc:creator>CGHPhysio</dc:creator>
  <cp:lastModifiedBy>Ruth Kelleher</cp:lastModifiedBy>
  <cp:revision>46</cp:revision>
  <dcterms:created xsi:type="dcterms:W3CDTF">2020-10-13T10:51:37Z</dcterms:created>
  <dcterms:modified xsi:type="dcterms:W3CDTF">2022-08-19T10:56:14Z</dcterms:modified>
</cp:coreProperties>
</file>