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093" y="5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559992" cy="200785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5916295" cy="2007870"/>
          </a:xfrm>
          <a:custGeom>
            <a:avLst/>
            <a:gdLst/>
            <a:ahLst/>
            <a:cxnLst/>
            <a:rect l="l" t="t" r="r" b="b"/>
            <a:pathLst>
              <a:path w="5916295" h="2007870">
                <a:moveTo>
                  <a:pt x="0" y="2007857"/>
                </a:moveTo>
                <a:lnTo>
                  <a:pt x="5916002" y="2007857"/>
                </a:lnTo>
                <a:lnTo>
                  <a:pt x="5916002" y="0"/>
                </a:lnTo>
                <a:lnTo>
                  <a:pt x="0" y="0"/>
                </a:lnTo>
                <a:lnTo>
                  <a:pt x="0" y="2007857"/>
                </a:lnTo>
                <a:close/>
              </a:path>
            </a:pathLst>
          </a:custGeom>
          <a:solidFill>
            <a:srgbClr val="452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3903" y="183924"/>
            <a:ext cx="470534" cy="469900"/>
          </a:xfrm>
          <a:custGeom>
            <a:avLst/>
            <a:gdLst/>
            <a:ahLst/>
            <a:cxnLst/>
            <a:rect l="l" t="t" r="r" b="b"/>
            <a:pathLst>
              <a:path w="470534" h="469900">
                <a:moveTo>
                  <a:pt x="240830" y="408940"/>
                </a:moveTo>
                <a:lnTo>
                  <a:pt x="229013" y="412750"/>
                </a:lnTo>
                <a:lnTo>
                  <a:pt x="219725" y="419100"/>
                </a:lnTo>
                <a:lnTo>
                  <a:pt x="213891" y="430530"/>
                </a:lnTo>
                <a:lnTo>
                  <a:pt x="212432" y="441960"/>
                </a:lnTo>
                <a:lnTo>
                  <a:pt x="215804" y="453390"/>
                </a:lnTo>
                <a:lnTo>
                  <a:pt x="223200" y="463550"/>
                </a:lnTo>
                <a:lnTo>
                  <a:pt x="233548" y="468630"/>
                </a:lnTo>
                <a:lnTo>
                  <a:pt x="245770" y="469900"/>
                </a:lnTo>
                <a:lnTo>
                  <a:pt x="257594" y="467360"/>
                </a:lnTo>
                <a:lnTo>
                  <a:pt x="266887" y="459740"/>
                </a:lnTo>
                <a:lnTo>
                  <a:pt x="272727" y="449580"/>
                </a:lnTo>
                <a:lnTo>
                  <a:pt x="274192" y="436880"/>
                </a:lnTo>
                <a:lnTo>
                  <a:pt x="270808" y="425450"/>
                </a:lnTo>
                <a:lnTo>
                  <a:pt x="263407" y="416560"/>
                </a:lnTo>
                <a:lnTo>
                  <a:pt x="253058" y="410210"/>
                </a:lnTo>
                <a:lnTo>
                  <a:pt x="240830" y="408940"/>
                </a:lnTo>
                <a:close/>
              </a:path>
              <a:path w="470534" h="469900">
                <a:moveTo>
                  <a:pt x="94016" y="354330"/>
                </a:moveTo>
                <a:lnTo>
                  <a:pt x="82575" y="358140"/>
                </a:lnTo>
                <a:lnTo>
                  <a:pt x="72910" y="365760"/>
                </a:lnTo>
                <a:lnTo>
                  <a:pt x="66933" y="375920"/>
                </a:lnTo>
                <a:lnTo>
                  <a:pt x="65597" y="388620"/>
                </a:lnTo>
                <a:lnTo>
                  <a:pt x="68786" y="400050"/>
                </a:lnTo>
                <a:lnTo>
                  <a:pt x="76390" y="408940"/>
                </a:lnTo>
                <a:lnTo>
                  <a:pt x="87147" y="415290"/>
                </a:lnTo>
                <a:lnTo>
                  <a:pt x="98950" y="416560"/>
                </a:lnTo>
                <a:lnTo>
                  <a:pt x="110389" y="412750"/>
                </a:lnTo>
                <a:lnTo>
                  <a:pt x="120053" y="405130"/>
                </a:lnTo>
                <a:lnTo>
                  <a:pt x="126034" y="394970"/>
                </a:lnTo>
                <a:lnTo>
                  <a:pt x="127369" y="383540"/>
                </a:lnTo>
                <a:lnTo>
                  <a:pt x="124173" y="372110"/>
                </a:lnTo>
                <a:lnTo>
                  <a:pt x="116560" y="361950"/>
                </a:lnTo>
                <a:lnTo>
                  <a:pt x="105816" y="355600"/>
                </a:lnTo>
                <a:lnTo>
                  <a:pt x="94016" y="354330"/>
                </a:lnTo>
                <a:close/>
              </a:path>
              <a:path w="470534" h="469900">
                <a:moveTo>
                  <a:pt x="278726" y="321310"/>
                </a:moveTo>
                <a:lnTo>
                  <a:pt x="265318" y="326390"/>
                </a:lnTo>
                <a:lnTo>
                  <a:pt x="254744" y="336550"/>
                </a:lnTo>
                <a:lnTo>
                  <a:pt x="242506" y="351790"/>
                </a:lnTo>
                <a:lnTo>
                  <a:pt x="224104" y="370840"/>
                </a:lnTo>
                <a:lnTo>
                  <a:pt x="208330" y="382270"/>
                </a:lnTo>
                <a:lnTo>
                  <a:pt x="193444" y="387350"/>
                </a:lnTo>
                <a:lnTo>
                  <a:pt x="178346" y="389890"/>
                </a:lnTo>
                <a:lnTo>
                  <a:pt x="161937" y="389890"/>
                </a:lnTo>
                <a:lnTo>
                  <a:pt x="173232" y="398780"/>
                </a:lnTo>
                <a:lnTo>
                  <a:pt x="187961" y="406400"/>
                </a:lnTo>
                <a:lnTo>
                  <a:pt x="203055" y="412750"/>
                </a:lnTo>
                <a:lnTo>
                  <a:pt x="215442" y="414020"/>
                </a:lnTo>
                <a:lnTo>
                  <a:pt x="220611" y="410210"/>
                </a:lnTo>
                <a:lnTo>
                  <a:pt x="226537" y="406400"/>
                </a:lnTo>
                <a:lnTo>
                  <a:pt x="233114" y="403860"/>
                </a:lnTo>
                <a:lnTo>
                  <a:pt x="240233" y="402590"/>
                </a:lnTo>
                <a:lnTo>
                  <a:pt x="275422" y="402590"/>
                </a:lnTo>
                <a:lnTo>
                  <a:pt x="286769" y="394970"/>
                </a:lnTo>
                <a:lnTo>
                  <a:pt x="301626" y="377190"/>
                </a:lnTo>
                <a:lnTo>
                  <a:pt x="308330" y="351790"/>
                </a:lnTo>
                <a:lnTo>
                  <a:pt x="305344" y="339090"/>
                </a:lnTo>
                <a:lnTo>
                  <a:pt x="299015" y="328930"/>
                </a:lnTo>
                <a:lnTo>
                  <a:pt x="289942" y="322580"/>
                </a:lnTo>
                <a:lnTo>
                  <a:pt x="278726" y="321310"/>
                </a:lnTo>
                <a:close/>
              </a:path>
              <a:path w="470534" h="469900">
                <a:moveTo>
                  <a:pt x="275422" y="402590"/>
                </a:moveTo>
                <a:lnTo>
                  <a:pt x="248958" y="402590"/>
                </a:lnTo>
                <a:lnTo>
                  <a:pt x="257251" y="403860"/>
                </a:lnTo>
                <a:lnTo>
                  <a:pt x="264121" y="408940"/>
                </a:lnTo>
                <a:lnTo>
                  <a:pt x="271640" y="405130"/>
                </a:lnTo>
                <a:lnTo>
                  <a:pt x="275422" y="402590"/>
                </a:lnTo>
                <a:close/>
              </a:path>
              <a:path w="470534" h="469900">
                <a:moveTo>
                  <a:pt x="382874" y="342900"/>
                </a:moveTo>
                <a:lnTo>
                  <a:pt x="371434" y="346710"/>
                </a:lnTo>
                <a:lnTo>
                  <a:pt x="361759" y="354330"/>
                </a:lnTo>
                <a:lnTo>
                  <a:pt x="355790" y="364490"/>
                </a:lnTo>
                <a:lnTo>
                  <a:pt x="354457" y="375920"/>
                </a:lnTo>
                <a:lnTo>
                  <a:pt x="357648" y="387350"/>
                </a:lnTo>
                <a:lnTo>
                  <a:pt x="365252" y="397510"/>
                </a:lnTo>
                <a:lnTo>
                  <a:pt x="375994" y="403860"/>
                </a:lnTo>
                <a:lnTo>
                  <a:pt x="387794" y="405130"/>
                </a:lnTo>
                <a:lnTo>
                  <a:pt x="399241" y="401320"/>
                </a:lnTo>
                <a:lnTo>
                  <a:pt x="408927" y="393700"/>
                </a:lnTo>
                <a:lnTo>
                  <a:pt x="414886" y="383540"/>
                </a:lnTo>
                <a:lnTo>
                  <a:pt x="416221" y="372110"/>
                </a:lnTo>
                <a:lnTo>
                  <a:pt x="413040" y="360680"/>
                </a:lnTo>
                <a:lnTo>
                  <a:pt x="405447" y="350520"/>
                </a:lnTo>
                <a:lnTo>
                  <a:pt x="394679" y="344170"/>
                </a:lnTo>
                <a:lnTo>
                  <a:pt x="382874" y="342900"/>
                </a:lnTo>
                <a:close/>
              </a:path>
              <a:path w="470534" h="469900">
                <a:moveTo>
                  <a:pt x="346802" y="256540"/>
                </a:moveTo>
                <a:lnTo>
                  <a:pt x="335980" y="259080"/>
                </a:lnTo>
                <a:lnTo>
                  <a:pt x="326936" y="265430"/>
                </a:lnTo>
                <a:lnTo>
                  <a:pt x="320648" y="278130"/>
                </a:lnTo>
                <a:lnTo>
                  <a:pt x="320455" y="293370"/>
                </a:lnTo>
                <a:lnTo>
                  <a:pt x="322478" y="312420"/>
                </a:lnTo>
                <a:lnTo>
                  <a:pt x="322834" y="339090"/>
                </a:lnTo>
                <a:lnTo>
                  <a:pt x="319867" y="358140"/>
                </a:lnTo>
                <a:lnTo>
                  <a:pt x="313283" y="372110"/>
                </a:lnTo>
                <a:lnTo>
                  <a:pt x="303842" y="384810"/>
                </a:lnTo>
                <a:lnTo>
                  <a:pt x="292303" y="396240"/>
                </a:lnTo>
                <a:lnTo>
                  <a:pt x="306744" y="394970"/>
                </a:lnTo>
                <a:lnTo>
                  <a:pt x="322841" y="389890"/>
                </a:lnTo>
                <a:lnTo>
                  <a:pt x="337560" y="383540"/>
                </a:lnTo>
                <a:lnTo>
                  <a:pt x="347865" y="375920"/>
                </a:lnTo>
                <a:lnTo>
                  <a:pt x="348334" y="369570"/>
                </a:lnTo>
                <a:lnTo>
                  <a:pt x="350018" y="361950"/>
                </a:lnTo>
                <a:lnTo>
                  <a:pt x="352930" y="355600"/>
                </a:lnTo>
                <a:lnTo>
                  <a:pt x="357085" y="350520"/>
                </a:lnTo>
                <a:lnTo>
                  <a:pt x="362788" y="342900"/>
                </a:lnTo>
                <a:lnTo>
                  <a:pt x="370230" y="339090"/>
                </a:lnTo>
                <a:lnTo>
                  <a:pt x="378205" y="337820"/>
                </a:lnTo>
                <a:lnTo>
                  <a:pt x="381029" y="330200"/>
                </a:lnTo>
                <a:lnTo>
                  <a:pt x="384590" y="312420"/>
                </a:lnTo>
                <a:lnTo>
                  <a:pt x="382785" y="289560"/>
                </a:lnTo>
                <a:lnTo>
                  <a:pt x="369506" y="266700"/>
                </a:lnTo>
                <a:lnTo>
                  <a:pt x="358332" y="259080"/>
                </a:lnTo>
                <a:lnTo>
                  <a:pt x="346802" y="256540"/>
                </a:lnTo>
                <a:close/>
              </a:path>
              <a:path w="470534" h="469900">
                <a:moveTo>
                  <a:pt x="74434" y="292100"/>
                </a:moveTo>
                <a:lnTo>
                  <a:pt x="75972" y="307340"/>
                </a:lnTo>
                <a:lnTo>
                  <a:pt x="80708" y="322580"/>
                </a:lnTo>
                <a:lnTo>
                  <a:pt x="87339" y="337820"/>
                </a:lnTo>
                <a:lnTo>
                  <a:pt x="94564" y="347980"/>
                </a:lnTo>
                <a:lnTo>
                  <a:pt x="101391" y="347980"/>
                </a:lnTo>
                <a:lnTo>
                  <a:pt x="108083" y="350520"/>
                </a:lnTo>
                <a:lnTo>
                  <a:pt x="133045" y="378460"/>
                </a:lnTo>
                <a:lnTo>
                  <a:pt x="140860" y="381000"/>
                </a:lnTo>
                <a:lnTo>
                  <a:pt x="158699" y="384810"/>
                </a:lnTo>
                <a:lnTo>
                  <a:pt x="181519" y="383540"/>
                </a:lnTo>
                <a:lnTo>
                  <a:pt x="204279" y="369570"/>
                </a:lnTo>
                <a:lnTo>
                  <a:pt x="211225" y="358140"/>
                </a:lnTo>
                <a:lnTo>
                  <a:pt x="213802" y="346710"/>
                </a:lnTo>
                <a:lnTo>
                  <a:pt x="211796" y="336550"/>
                </a:lnTo>
                <a:lnTo>
                  <a:pt x="204990" y="327660"/>
                </a:lnTo>
                <a:lnTo>
                  <a:pt x="194850" y="322580"/>
                </a:lnTo>
                <a:lnTo>
                  <a:pt x="131838" y="322580"/>
                </a:lnTo>
                <a:lnTo>
                  <a:pt x="112500" y="320040"/>
                </a:lnTo>
                <a:lnTo>
                  <a:pt x="98031" y="313690"/>
                </a:lnTo>
                <a:lnTo>
                  <a:pt x="86115" y="303530"/>
                </a:lnTo>
                <a:lnTo>
                  <a:pt x="74434" y="292100"/>
                </a:lnTo>
                <a:close/>
              </a:path>
              <a:path w="470534" h="469900">
                <a:moveTo>
                  <a:pt x="192315" y="321310"/>
                </a:moveTo>
                <a:lnTo>
                  <a:pt x="177553" y="321310"/>
                </a:lnTo>
                <a:lnTo>
                  <a:pt x="158222" y="322580"/>
                </a:lnTo>
                <a:lnTo>
                  <a:pt x="194850" y="322580"/>
                </a:lnTo>
                <a:lnTo>
                  <a:pt x="192315" y="321310"/>
                </a:lnTo>
                <a:close/>
              </a:path>
              <a:path w="470534" h="469900">
                <a:moveTo>
                  <a:pt x="81076" y="162560"/>
                </a:moveTo>
                <a:lnTo>
                  <a:pt x="71953" y="173990"/>
                </a:lnTo>
                <a:lnTo>
                  <a:pt x="63919" y="187960"/>
                </a:lnTo>
                <a:lnTo>
                  <a:pt x="58198" y="203200"/>
                </a:lnTo>
                <a:lnTo>
                  <a:pt x="56019" y="215900"/>
                </a:lnTo>
                <a:lnTo>
                  <a:pt x="60517" y="220980"/>
                </a:lnTo>
                <a:lnTo>
                  <a:pt x="64058" y="227330"/>
                </a:lnTo>
                <a:lnTo>
                  <a:pt x="66513" y="233680"/>
                </a:lnTo>
                <a:lnTo>
                  <a:pt x="67754" y="240030"/>
                </a:lnTo>
                <a:lnTo>
                  <a:pt x="68440" y="248920"/>
                </a:lnTo>
                <a:lnTo>
                  <a:pt x="66192" y="257810"/>
                </a:lnTo>
                <a:lnTo>
                  <a:pt x="61785" y="264160"/>
                </a:lnTo>
                <a:lnTo>
                  <a:pt x="65311" y="271780"/>
                </a:lnTo>
                <a:lnTo>
                  <a:pt x="75403" y="287020"/>
                </a:lnTo>
                <a:lnTo>
                  <a:pt x="92814" y="302260"/>
                </a:lnTo>
                <a:lnTo>
                  <a:pt x="118300" y="308610"/>
                </a:lnTo>
                <a:lnTo>
                  <a:pt x="131115" y="306070"/>
                </a:lnTo>
                <a:lnTo>
                  <a:pt x="141090" y="299720"/>
                </a:lnTo>
                <a:lnTo>
                  <a:pt x="147321" y="290830"/>
                </a:lnTo>
                <a:lnTo>
                  <a:pt x="148907" y="279400"/>
                </a:lnTo>
                <a:lnTo>
                  <a:pt x="144390" y="265430"/>
                </a:lnTo>
                <a:lnTo>
                  <a:pt x="134088" y="255270"/>
                </a:lnTo>
                <a:lnTo>
                  <a:pt x="118987" y="242570"/>
                </a:lnTo>
                <a:lnTo>
                  <a:pt x="100075" y="224790"/>
                </a:lnTo>
                <a:lnTo>
                  <a:pt x="88502" y="208280"/>
                </a:lnTo>
                <a:lnTo>
                  <a:pt x="82927" y="194310"/>
                </a:lnTo>
                <a:lnTo>
                  <a:pt x="81177" y="179070"/>
                </a:lnTo>
                <a:lnTo>
                  <a:pt x="81076" y="162560"/>
                </a:lnTo>
                <a:close/>
              </a:path>
              <a:path w="470534" h="469900">
                <a:moveTo>
                  <a:pt x="351967" y="162560"/>
                </a:moveTo>
                <a:lnTo>
                  <a:pt x="339150" y="165100"/>
                </a:lnTo>
                <a:lnTo>
                  <a:pt x="329172" y="171450"/>
                </a:lnTo>
                <a:lnTo>
                  <a:pt x="322940" y="180340"/>
                </a:lnTo>
                <a:lnTo>
                  <a:pt x="321360" y="191770"/>
                </a:lnTo>
                <a:lnTo>
                  <a:pt x="325877" y="205740"/>
                </a:lnTo>
                <a:lnTo>
                  <a:pt x="336178" y="215900"/>
                </a:lnTo>
                <a:lnTo>
                  <a:pt x="351275" y="228600"/>
                </a:lnTo>
                <a:lnTo>
                  <a:pt x="370179" y="246380"/>
                </a:lnTo>
                <a:lnTo>
                  <a:pt x="381758" y="261620"/>
                </a:lnTo>
                <a:lnTo>
                  <a:pt x="387332" y="276860"/>
                </a:lnTo>
                <a:lnTo>
                  <a:pt x="389080" y="292100"/>
                </a:lnTo>
                <a:lnTo>
                  <a:pt x="389178" y="308610"/>
                </a:lnTo>
                <a:lnTo>
                  <a:pt x="398309" y="297180"/>
                </a:lnTo>
                <a:lnTo>
                  <a:pt x="406347" y="281940"/>
                </a:lnTo>
                <a:lnTo>
                  <a:pt x="412069" y="267970"/>
                </a:lnTo>
                <a:lnTo>
                  <a:pt x="414248" y="255270"/>
                </a:lnTo>
                <a:lnTo>
                  <a:pt x="409743" y="250190"/>
                </a:lnTo>
                <a:lnTo>
                  <a:pt x="406199" y="243840"/>
                </a:lnTo>
                <a:lnTo>
                  <a:pt x="403747" y="237490"/>
                </a:lnTo>
                <a:lnTo>
                  <a:pt x="402513" y="229870"/>
                </a:lnTo>
                <a:lnTo>
                  <a:pt x="401827" y="220980"/>
                </a:lnTo>
                <a:lnTo>
                  <a:pt x="404075" y="213360"/>
                </a:lnTo>
                <a:lnTo>
                  <a:pt x="408482" y="207010"/>
                </a:lnTo>
                <a:lnTo>
                  <a:pt x="404954" y="199390"/>
                </a:lnTo>
                <a:lnTo>
                  <a:pt x="394860" y="184150"/>
                </a:lnTo>
                <a:lnTo>
                  <a:pt x="377448" y="168910"/>
                </a:lnTo>
                <a:lnTo>
                  <a:pt x="351967" y="162560"/>
                </a:lnTo>
                <a:close/>
              </a:path>
              <a:path w="470534" h="469900">
                <a:moveTo>
                  <a:pt x="28422" y="212090"/>
                </a:moveTo>
                <a:lnTo>
                  <a:pt x="16593" y="215900"/>
                </a:lnTo>
                <a:lnTo>
                  <a:pt x="7300" y="223520"/>
                </a:lnTo>
                <a:lnTo>
                  <a:pt x="1463" y="233680"/>
                </a:lnTo>
                <a:lnTo>
                  <a:pt x="0" y="246380"/>
                </a:lnTo>
                <a:lnTo>
                  <a:pt x="3390" y="257810"/>
                </a:lnTo>
                <a:lnTo>
                  <a:pt x="10791" y="266700"/>
                </a:lnTo>
                <a:lnTo>
                  <a:pt x="21131" y="273050"/>
                </a:lnTo>
                <a:lnTo>
                  <a:pt x="33337" y="274320"/>
                </a:lnTo>
                <a:lnTo>
                  <a:pt x="45175" y="270510"/>
                </a:lnTo>
                <a:lnTo>
                  <a:pt x="54463" y="264160"/>
                </a:lnTo>
                <a:lnTo>
                  <a:pt x="60294" y="252730"/>
                </a:lnTo>
                <a:lnTo>
                  <a:pt x="61760" y="241300"/>
                </a:lnTo>
                <a:lnTo>
                  <a:pt x="58379" y="229870"/>
                </a:lnTo>
                <a:lnTo>
                  <a:pt x="50977" y="219710"/>
                </a:lnTo>
                <a:lnTo>
                  <a:pt x="40632" y="214630"/>
                </a:lnTo>
                <a:lnTo>
                  <a:pt x="28422" y="212090"/>
                </a:lnTo>
                <a:close/>
              </a:path>
              <a:path w="470534" h="469900">
                <a:moveTo>
                  <a:pt x="436930" y="196850"/>
                </a:moveTo>
                <a:lnTo>
                  <a:pt x="425090" y="199390"/>
                </a:lnTo>
                <a:lnTo>
                  <a:pt x="415799" y="207010"/>
                </a:lnTo>
                <a:lnTo>
                  <a:pt x="409968" y="217170"/>
                </a:lnTo>
                <a:lnTo>
                  <a:pt x="408508" y="229870"/>
                </a:lnTo>
                <a:lnTo>
                  <a:pt x="411883" y="241300"/>
                </a:lnTo>
                <a:lnTo>
                  <a:pt x="419285" y="250190"/>
                </a:lnTo>
                <a:lnTo>
                  <a:pt x="429634" y="256540"/>
                </a:lnTo>
                <a:lnTo>
                  <a:pt x="441845" y="257810"/>
                </a:lnTo>
                <a:lnTo>
                  <a:pt x="453675" y="255270"/>
                </a:lnTo>
                <a:lnTo>
                  <a:pt x="462967" y="247650"/>
                </a:lnTo>
                <a:lnTo>
                  <a:pt x="468804" y="237490"/>
                </a:lnTo>
                <a:lnTo>
                  <a:pt x="470268" y="224790"/>
                </a:lnTo>
                <a:lnTo>
                  <a:pt x="466877" y="213360"/>
                </a:lnTo>
                <a:lnTo>
                  <a:pt x="459476" y="203200"/>
                </a:lnTo>
                <a:lnTo>
                  <a:pt x="449137" y="198120"/>
                </a:lnTo>
                <a:lnTo>
                  <a:pt x="436930" y="196850"/>
                </a:lnTo>
                <a:close/>
              </a:path>
              <a:path w="470534" h="469900">
                <a:moveTo>
                  <a:pt x="177965" y="74930"/>
                </a:moveTo>
                <a:lnTo>
                  <a:pt x="132705" y="87630"/>
                </a:lnTo>
                <a:lnTo>
                  <a:pt x="121931" y="101600"/>
                </a:lnTo>
                <a:lnTo>
                  <a:pt x="120243" y="107950"/>
                </a:lnTo>
                <a:lnTo>
                  <a:pt x="92062" y="133350"/>
                </a:lnTo>
                <a:lnTo>
                  <a:pt x="89237" y="140970"/>
                </a:lnTo>
                <a:lnTo>
                  <a:pt x="85672" y="158750"/>
                </a:lnTo>
                <a:lnTo>
                  <a:pt x="87477" y="181610"/>
                </a:lnTo>
                <a:lnTo>
                  <a:pt x="100761" y="204470"/>
                </a:lnTo>
                <a:lnTo>
                  <a:pt x="111930" y="212090"/>
                </a:lnTo>
                <a:lnTo>
                  <a:pt x="123461" y="214630"/>
                </a:lnTo>
                <a:lnTo>
                  <a:pt x="134285" y="212090"/>
                </a:lnTo>
                <a:lnTo>
                  <a:pt x="143332" y="205740"/>
                </a:lnTo>
                <a:lnTo>
                  <a:pt x="149620" y="193040"/>
                </a:lnTo>
                <a:lnTo>
                  <a:pt x="149812" y="177800"/>
                </a:lnTo>
                <a:lnTo>
                  <a:pt x="147789" y="158750"/>
                </a:lnTo>
                <a:lnTo>
                  <a:pt x="147434" y="132080"/>
                </a:lnTo>
                <a:lnTo>
                  <a:pt x="150400" y="113030"/>
                </a:lnTo>
                <a:lnTo>
                  <a:pt x="156984" y="97790"/>
                </a:lnTo>
                <a:lnTo>
                  <a:pt x="166425" y="86360"/>
                </a:lnTo>
                <a:lnTo>
                  <a:pt x="177965" y="74930"/>
                </a:lnTo>
                <a:close/>
              </a:path>
              <a:path w="470534" h="469900">
                <a:moveTo>
                  <a:pt x="389553" y="147320"/>
                </a:moveTo>
                <a:lnTo>
                  <a:pt x="338429" y="147320"/>
                </a:lnTo>
                <a:lnTo>
                  <a:pt x="357762" y="151130"/>
                </a:lnTo>
                <a:lnTo>
                  <a:pt x="372230" y="157480"/>
                </a:lnTo>
                <a:lnTo>
                  <a:pt x="384146" y="166370"/>
                </a:lnTo>
                <a:lnTo>
                  <a:pt x="395820" y="177800"/>
                </a:lnTo>
                <a:lnTo>
                  <a:pt x="394284" y="163830"/>
                </a:lnTo>
                <a:lnTo>
                  <a:pt x="389553" y="147320"/>
                </a:lnTo>
                <a:close/>
              </a:path>
              <a:path w="470534" h="469900">
                <a:moveTo>
                  <a:pt x="311567" y="86360"/>
                </a:moveTo>
                <a:lnTo>
                  <a:pt x="288748" y="87630"/>
                </a:lnTo>
                <a:lnTo>
                  <a:pt x="265988" y="101600"/>
                </a:lnTo>
                <a:lnTo>
                  <a:pt x="259035" y="111760"/>
                </a:lnTo>
                <a:lnTo>
                  <a:pt x="256455" y="123190"/>
                </a:lnTo>
                <a:lnTo>
                  <a:pt x="258464" y="134620"/>
                </a:lnTo>
                <a:lnTo>
                  <a:pt x="265277" y="143510"/>
                </a:lnTo>
                <a:lnTo>
                  <a:pt x="277952" y="149860"/>
                </a:lnTo>
                <a:lnTo>
                  <a:pt x="292714" y="149860"/>
                </a:lnTo>
                <a:lnTo>
                  <a:pt x="312045" y="148590"/>
                </a:lnTo>
                <a:lnTo>
                  <a:pt x="338429" y="147320"/>
                </a:lnTo>
                <a:lnTo>
                  <a:pt x="389553" y="147320"/>
                </a:lnTo>
                <a:lnTo>
                  <a:pt x="382926" y="133350"/>
                </a:lnTo>
                <a:lnTo>
                  <a:pt x="375704" y="123190"/>
                </a:lnTo>
                <a:lnTo>
                  <a:pt x="362175" y="120650"/>
                </a:lnTo>
                <a:lnTo>
                  <a:pt x="355790" y="118110"/>
                </a:lnTo>
                <a:lnTo>
                  <a:pt x="349884" y="113030"/>
                </a:lnTo>
                <a:lnTo>
                  <a:pt x="343230" y="107950"/>
                </a:lnTo>
                <a:lnTo>
                  <a:pt x="338963" y="100330"/>
                </a:lnTo>
                <a:lnTo>
                  <a:pt x="337210" y="92710"/>
                </a:lnTo>
                <a:lnTo>
                  <a:pt x="329402" y="88900"/>
                </a:lnTo>
                <a:lnTo>
                  <a:pt x="311567" y="86360"/>
                </a:lnTo>
                <a:close/>
              </a:path>
              <a:path w="470534" h="469900">
                <a:moveTo>
                  <a:pt x="206146" y="62230"/>
                </a:moveTo>
                <a:lnTo>
                  <a:pt x="198627" y="66040"/>
                </a:lnTo>
                <a:lnTo>
                  <a:pt x="183499" y="76200"/>
                </a:lnTo>
                <a:lnTo>
                  <a:pt x="168641" y="92710"/>
                </a:lnTo>
                <a:lnTo>
                  <a:pt x="161937" y="118110"/>
                </a:lnTo>
                <a:lnTo>
                  <a:pt x="164918" y="130810"/>
                </a:lnTo>
                <a:lnTo>
                  <a:pt x="171246" y="140970"/>
                </a:lnTo>
                <a:lnTo>
                  <a:pt x="180318" y="147320"/>
                </a:lnTo>
                <a:lnTo>
                  <a:pt x="191528" y="148590"/>
                </a:lnTo>
                <a:lnTo>
                  <a:pt x="204937" y="144780"/>
                </a:lnTo>
                <a:lnTo>
                  <a:pt x="215512" y="134620"/>
                </a:lnTo>
                <a:lnTo>
                  <a:pt x="227754" y="119380"/>
                </a:lnTo>
                <a:lnTo>
                  <a:pt x="246164" y="100330"/>
                </a:lnTo>
                <a:lnTo>
                  <a:pt x="261930" y="88900"/>
                </a:lnTo>
                <a:lnTo>
                  <a:pt x="276813" y="83820"/>
                </a:lnTo>
                <a:lnTo>
                  <a:pt x="291914" y="81280"/>
                </a:lnTo>
                <a:lnTo>
                  <a:pt x="308330" y="81280"/>
                </a:lnTo>
                <a:lnTo>
                  <a:pt x="297036" y="72390"/>
                </a:lnTo>
                <a:lnTo>
                  <a:pt x="289671" y="68580"/>
                </a:lnTo>
                <a:lnTo>
                  <a:pt x="221297" y="68580"/>
                </a:lnTo>
                <a:lnTo>
                  <a:pt x="213017" y="66040"/>
                </a:lnTo>
                <a:lnTo>
                  <a:pt x="206146" y="62230"/>
                </a:lnTo>
                <a:close/>
              </a:path>
              <a:path w="470534" h="469900">
                <a:moveTo>
                  <a:pt x="82469" y="66040"/>
                </a:moveTo>
                <a:lnTo>
                  <a:pt x="71020" y="68580"/>
                </a:lnTo>
                <a:lnTo>
                  <a:pt x="61340" y="76200"/>
                </a:lnTo>
                <a:lnTo>
                  <a:pt x="55376" y="87630"/>
                </a:lnTo>
                <a:lnTo>
                  <a:pt x="54041" y="99060"/>
                </a:lnTo>
                <a:lnTo>
                  <a:pt x="57226" y="110490"/>
                </a:lnTo>
                <a:lnTo>
                  <a:pt x="64820" y="120650"/>
                </a:lnTo>
                <a:lnTo>
                  <a:pt x="75586" y="125730"/>
                </a:lnTo>
                <a:lnTo>
                  <a:pt x="87388" y="128270"/>
                </a:lnTo>
                <a:lnTo>
                  <a:pt x="98828" y="124460"/>
                </a:lnTo>
                <a:lnTo>
                  <a:pt x="108508" y="116840"/>
                </a:lnTo>
                <a:lnTo>
                  <a:pt x="114478" y="106680"/>
                </a:lnTo>
                <a:lnTo>
                  <a:pt x="115811" y="93980"/>
                </a:lnTo>
                <a:lnTo>
                  <a:pt x="112620" y="82550"/>
                </a:lnTo>
                <a:lnTo>
                  <a:pt x="105016" y="73660"/>
                </a:lnTo>
                <a:lnTo>
                  <a:pt x="94271" y="67310"/>
                </a:lnTo>
                <a:lnTo>
                  <a:pt x="82469" y="66040"/>
                </a:lnTo>
                <a:close/>
              </a:path>
              <a:path w="470534" h="469900">
                <a:moveTo>
                  <a:pt x="371309" y="54610"/>
                </a:moveTo>
                <a:lnTo>
                  <a:pt x="359871" y="57150"/>
                </a:lnTo>
                <a:lnTo>
                  <a:pt x="350202" y="64770"/>
                </a:lnTo>
                <a:lnTo>
                  <a:pt x="344225" y="76200"/>
                </a:lnTo>
                <a:lnTo>
                  <a:pt x="342890" y="87630"/>
                </a:lnTo>
                <a:lnTo>
                  <a:pt x="346084" y="99060"/>
                </a:lnTo>
                <a:lnTo>
                  <a:pt x="353695" y="109220"/>
                </a:lnTo>
                <a:lnTo>
                  <a:pt x="364440" y="114300"/>
                </a:lnTo>
                <a:lnTo>
                  <a:pt x="376245" y="115570"/>
                </a:lnTo>
                <a:lnTo>
                  <a:pt x="387690" y="113030"/>
                </a:lnTo>
                <a:lnTo>
                  <a:pt x="397357" y="105410"/>
                </a:lnTo>
                <a:lnTo>
                  <a:pt x="403334" y="93980"/>
                </a:lnTo>
                <a:lnTo>
                  <a:pt x="404669" y="82550"/>
                </a:lnTo>
                <a:lnTo>
                  <a:pt x="401475" y="71120"/>
                </a:lnTo>
                <a:lnTo>
                  <a:pt x="393865" y="62230"/>
                </a:lnTo>
                <a:lnTo>
                  <a:pt x="383110" y="55880"/>
                </a:lnTo>
                <a:lnTo>
                  <a:pt x="371309" y="54610"/>
                </a:lnTo>
                <a:close/>
              </a:path>
              <a:path w="470534" h="469900">
                <a:moveTo>
                  <a:pt x="254825" y="55880"/>
                </a:moveTo>
                <a:lnTo>
                  <a:pt x="249657" y="60960"/>
                </a:lnTo>
                <a:lnTo>
                  <a:pt x="243730" y="64770"/>
                </a:lnTo>
                <a:lnTo>
                  <a:pt x="237153" y="67310"/>
                </a:lnTo>
                <a:lnTo>
                  <a:pt x="230035" y="68580"/>
                </a:lnTo>
                <a:lnTo>
                  <a:pt x="289671" y="68580"/>
                </a:lnTo>
                <a:lnTo>
                  <a:pt x="282306" y="64770"/>
                </a:lnTo>
                <a:lnTo>
                  <a:pt x="267212" y="58420"/>
                </a:lnTo>
                <a:lnTo>
                  <a:pt x="254825" y="55880"/>
                </a:lnTo>
                <a:close/>
              </a:path>
              <a:path w="470534" h="469900">
                <a:moveTo>
                  <a:pt x="224485" y="0"/>
                </a:moveTo>
                <a:lnTo>
                  <a:pt x="212663" y="3810"/>
                </a:lnTo>
                <a:lnTo>
                  <a:pt x="203374" y="11430"/>
                </a:lnTo>
                <a:lnTo>
                  <a:pt x="197538" y="21590"/>
                </a:lnTo>
                <a:lnTo>
                  <a:pt x="196075" y="33020"/>
                </a:lnTo>
                <a:lnTo>
                  <a:pt x="199459" y="45720"/>
                </a:lnTo>
                <a:lnTo>
                  <a:pt x="206860" y="54610"/>
                </a:lnTo>
                <a:lnTo>
                  <a:pt x="217210" y="60960"/>
                </a:lnTo>
                <a:lnTo>
                  <a:pt x="229438" y="62230"/>
                </a:lnTo>
                <a:lnTo>
                  <a:pt x="241252" y="58420"/>
                </a:lnTo>
                <a:lnTo>
                  <a:pt x="250537" y="50800"/>
                </a:lnTo>
                <a:lnTo>
                  <a:pt x="256371" y="40640"/>
                </a:lnTo>
                <a:lnTo>
                  <a:pt x="257835" y="29210"/>
                </a:lnTo>
                <a:lnTo>
                  <a:pt x="254462" y="16510"/>
                </a:lnTo>
                <a:lnTo>
                  <a:pt x="247061" y="7620"/>
                </a:lnTo>
                <a:lnTo>
                  <a:pt x="236709" y="1270"/>
                </a:lnTo>
                <a:lnTo>
                  <a:pt x="2244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30543" y="302228"/>
            <a:ext cx="1861800" cy="27664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0" y="628675"/>
            <a:ext cx="4446905" cy="1225550"/>
          </a:xfrm>
          <a:custGeom>
            <a:avLst/>
            <a:gdLst/>
            <a:ahLst/>
            <a:cxnLst/>
            <a:rect l="l" t="t" r="r" b="b"/>
            <a:pathLst>
              <a:path w="4446905" h="1225550">
                <a:moveTo>
                  <a:pt x="4446790" y="0"/>
                </a:moveTo>
                <a:lnTo>
                  <a:pt x="0" y="0"/>
                </a:lnTo>
                <a:lnTo>
                  <a:pt x="0" y="1225296"/>
                </a:lnTo>
                <a:lnTo>
                  <a:pt x="4446790" y="1225296"/>
                </a:lnTo>
                <a:lnTo>
                  <a:pt x="4446790" y="0"/>
                </a:lnTo>
                <a:close/>
              </a:path>
            </a:pathLst>
          </a:custGeom>
          <a:solidFill>
            <a:srgbClr val="45206F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42"/>
            <a:ext cx="7556500" cy="2005379"/>
          </a:xfrm>
          <a:prstGeom prst="rect">
            <a:avLst/>
          </a:prstGeom>
        </p:spPr>
      </p:pic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0650" y="10183707"/>
          <a:ext cx="6948803" cy="259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53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2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52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9715">
                <a:tc>
                  <a:txBody>
                    <a:bodyPr/>
                    <a:lstStyle/>
                    <a:p>
                      <a:pPr marL="31750">
                        <a:lnSpc>
                          <a:spcPts val="819"/>
                        </a:lnSpc>
                        <a:spcBef>
                          <a:spcPts val="225"/>
                        </a:spcBef>
                      </a:pPr>
                      <a:r>
                        <a:rPr sz="700" b="1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RCSI</a:t>
                      </a:r>
                      <a:r>
                        <a:rPr sz="700" b="1" spc="-15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r>
                        <a:rPr sz="700" b="1" spc="-15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819"/>
                        </a:lnSpc>
                      </a:pPr>
                      <a:r>
                        <a:rPr sz="700" spc="-10" dirty="0">
                          <a:solidFill>
                            <a:srgbClr val="45206F"/>
                          </a:solidFill>
                          <a:latin typeface="Trebuchet MS"/>
                          <a:cs typeface="Trebuchet MS"/>
                        </a:rPr>
                        <a:t>Advancing</a:t>
                      </a:r>
                      <a:r>
                        <a:rPr sz="700" spc="-40" dirty="0">
                          <a:solidFill>
                            <a:srgbClr val="45206F"/>
                          </a:solidFill>
                          <a:latin typeface="Trebuchet MS"/>
                          <a:cs typeface="Trebuchet MS"/>
                        </a:rPr>
                        <a:t> Patient</a:t>
                      </a:r>
                      <a:r>
                        <a:rPr sz="700" spc="-35" dirty="0">
                          <a:solidFill>
                            <a:srgbClr val="45206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spc="-20" dirty="0">
                          <a:solidFill>
                            <a:srgbClr val="45206F"/>
                          </a:solidFill>
                          <a:latin typeface="Trebuchet MS"/>
                          <a:cs typeface="Trebuchet MS"/>
                        </a:rPr>
                        <a:t>Care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28575" marB="0">
                    <a:lnR w="3175">
                      <a:solidFill>
                        <a:srgbClr val="45206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9705" marR="188595">
                        <a:lnSpc>
                          <a:spcPts val="800"/>
                        </a:lnSpc>
                        <a:spcBef>
                          <a:spcPts val="310"/>
                        </a:spcBef>
                      </a:pPr>
                      <a:r>
                        <a:rPr sz="700" spc="-25" dirty="0">
                          <a:solidFill>
                            <a:srgbClr val="45206F"/>
                          </a:solidFill>
                          <a:latin typeface="Trebuchet MS"/>
                          <a:cs typeface="Trebuchet MS"/>
                        </a:rPr>
                        <a:t>Beaumont</a:t>
                      </a:r>
                      <a:r>
                        <a:rPr sz="700" spc="500" dirty="0">
                          <a:solidFill>
                            <a:srgbClr val="45206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spc="-10" dirty="0">
                          <a:solidFill>
                            <a:srgbClr val="45206F"/>
                          </a:solidFill>
                          <a:latin typeface="Trebuchet MS"/>
                          <a:cs typeface="Trebuchet MS"/>
                        </a:rPr>
                        <a:t>Hospital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3175">
                      <a:solidFill>
                        <a:srgbClr val="45206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96215" marR="86995">
                        <a:lnSpc>
                          <a:spcPts val="800"/>
                        </a:lnSpc>
                        <a:spcBef>
                          <a:spcPts val="284"/>
                        </a:spcBef>
                      </a:pPr>
                      <a:r>
                        <a:rPr sz="70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Cavan</a:t>
                      </a:r>
                      <a:r>
                        <a:rPr sz="700" spc="-35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700" spc="-35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Monaghan</a:t>
                      </a:r>
                      <a:r>
                        <a:rPr sz="700" spc="50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6194" marB="0"/>
                </a:tc>
                <a:tc>
                  <a:txBody>
                    <a:bodyPr/>
                    <a:lstStyle/>
                    <a:p>
                      <a:pPr marL="94615" marR="123825">
                        <a:lnSpc>
                          <a:spcPts val="800"/>
                        </a:lnSpc>
                        <a:spcBef>
                          <a:spcPts val="284"/>
                        </a:spcBef>
                      </a:pPr>
                      <a:r>
                        <a:rPr sz="700" spc="-1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Connolly</a:t>
                      </a:r>
                      <a:r>
                        <a:rPr sz="700" spc="50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6194" marB="0"/>
                </a:tc>
                <a:tc>
                  <a:txBody>
                    <a:bodyPr/>
                    <a:lstStyle/>
                    <a:p>
                      <a:pPr marL="131445" marR="154940">
                        <a:lnSpc>
                          <a:spcPts val="800"/>
                        </a:lnSpc>
                        <a:spcBef>
                          <a:spcPts val="284"/>
                        </a:spcBef>
                      </a:pPr>
                      <a:r>
                        <a:rPr sz="70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Louth</a:t>
                      </a:r>
                      <a:r>
                        <a:rPr sz="700" spc="35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County</a:t>
                      </a:r>
                      <a:r>
                        <a:rPr sz="700" spc="50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6194" marB="0"/>
                </a:tc>
                <a:tc>
                  <a:txBody>
                    <a:bodyPr/>
                    <a:lstStyle/>
                    <a:p>
                      <a:pPr marL="162560" marR="99695">
                        <a:lnSpc>
                          <a:spcPts val="800"/>
                        </a:lnSpc>
                        <a:spcBef>
                          <a:spcPts val="284"/>
                        </a:spcBef>
                      </a:pPr>
                      <a:r>
                        <a:rPr sz="70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Our Lady of </a:t>
                      </a:r>
                      <a:r>
                        <a:rPr sz="700" spc="-1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Lourdes</a:t>
                      </a:r>
                      <a:r>
                        <a:rPr sz="700" spc="50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r>
                        <a:rPr sz="700" spc="25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Drogheda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6194" marB="0"/>
                </a:tc>
                <a:tc>
                  <a:txBody>
                    <a:bodyPr/>
                    <a:lstStyle/>
                    <a:p>
                      <a:pPr marL="107314" marR="164465">
                        <a:lnSpc>
                          <a:spcPts val="800"/>
                        </a:lnSpc>
                        <a:spcBef>
                          <a:spcPts val="284"/>
                        </a:spcBef>
                      </a:pPr>
                      <a:r>
                        <a:rPr sz="700" spc="-1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Rotunda</a:t>
                      </a:r>
                      <a:r>
                        <a:rPr sz="700" spc="50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6194" marB="0"/>
                </a:tc>
                <a:tc>
                  <a:txBody>
                    <a:bodyPr/>
                    <a:lstStyle/>
                    <a:p>
                      <a:pPr marL="172085" marR="24130">
                        <a:lnSpc>
                          <a:spcPts val="800"/>
                        </a:lnSpc>
                        <a:spcBef>
                          <a:spcPts val="284"/>
                        </a:spcBef>
                      </a:pPr>
                      <a:r>
                        <a:rPr sz="700" spc="-1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RCSI</a:t>
                      </a:r>
                      <a:r>
                        <a:rPr sz="700" spc="-3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(Academic</a:t>
                      </a:r>
                      <a:r>
                        <a:rPr sz="700" spc="50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45206F"/>
                          </a:solidFill>
                          <a:latin typeface="Arial"/>
                          <a:cs typeface="Arial"/>
                        </a:rPr>
                        <a:t>Partner)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6194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49900" y="4155553"/>
            <a:ext cx="3322954" cy="20504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00AEEF"/>
                </a:solidFill>
                <a:latin typeface="Arial"/>
                <a:cs typeface="Arial"/>
              </a:rPr>
              <a:t>ABSTRACT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950" b="1" spc="-10" dirty="0">
                <a:solidFill>
                  <a:srgbClr val="45206F"/>
                </a:solidFill>
                <a:latin typeface="Arial"/>
                <a:cs typeface="Arial"/>
              </a:rPr>
              <a:t>INTRODUCTION</a:t>
            </a:r>
            <a:endParaRPr sz="950">
              <a:latin typeface="Arial"/>
              <a:cs typeface="Arial"/>
            </a:endParaRPr>
          </a:p>
          <a:p>
            <a:pPr marL="12700" marR="22225">
              <a:lnSpc>
                <a:spcPct val="100899"/>
              </a:lnSpc>
            </a:pP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Caesarean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sections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are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the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most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common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surgical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procedure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performed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worldwide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with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rates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continuing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to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75" dirty="0">
                <a:solidFill>
                  <a:srgbClr val="45206F"/>
                </a:solidFill>
                <a:latin typeface="Trebuchet MS"/>
                <a:cs typeface="Trebuchet MS"/>
              </a:rPr>
              <a:t>rise.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Caesarean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section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(CS)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patients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5" dirty="0">
                <a:solidFill>
                  <a:srgbClr val="45206F"/>
                </a:solidFill>
                <a:latin typeface="Trebuchet MS"/>
                <a:cs typeface="Trebuchet MS"/>
              </a:rPr>
              <a:t>face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the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dual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challenge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of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being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postpartum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and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post-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operative;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therefore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5" dirty="0">
                <a:solidFill>
                  <a:srgbClr val="45206F"/>
                </a:solidFill>
                <a:latin typeface="Trebuchet MS"/>
                <a:cs typeface="Trebuchet MS"/>
              </a:rPr>
              <a:t>it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is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crucial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we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provide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the</a:t>
            </a:r>
            <a:endParaRPr sz="950">
              <a:latin typeface="Trebuchet MS"/>
              <a:cs typeface="Trebuchet MS"/>
            </a:endParaRPr>
          </a:p>
          <a:p>
            <a:pPr marL="12700" marR="122555">
              <a:lnSpc>
                <a:spcPct val="100899"/>
              </a:lnSpc>
            </a:pP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highest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standards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of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perioperative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care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to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ensure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improved 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recovery.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Enhanced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recovery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5" dirty="0">
                <a:solidFill>
                  <a:srgbClr val="45206F"/>
                </a:solidFill>
                <a:latin typeface="Trebuchet MS"/>
                <a:cs typeface="Trebuchet MS"/>
              </a:rPr>
              <a:t>after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surgery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(ERAS)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involves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a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series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of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evidence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based,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patient-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centred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protocols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that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aims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to</a:t>
            </a:r>
            <a:endParaRPr sz="950">
              <a:latin typeface="Trebuchet MS"/>
              <a:cs typeface="Trebuchet MS"/>
            </a:endParaRPr>
          </a:p>
          <a:p>
            <a:pPr marL="12700" marR="5080">
              <a:lnSpc>
                <a:spcPct val="100899"/>
              </a:lnSpc>
            </a:pP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standardise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the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perioperative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care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of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the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patient,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helping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patients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return</a:t>
            </a:r>
            <a:r>
              <a:rPr sz="950" spc="-6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to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their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baseline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level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of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function</a:t>
            </a:r>
            <a:r>
              <a:rPr sz="950" spc="-6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as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dirty="0">
                <a:solidFill>
                  <a:srgbClr val="45206F"/>
                </a:solidFill>
                <a:latin typeface="Trebuchet MS"/>
                <a:cs typeface="Trebuchet MS"/>
              </a:rPr>
              <a:t>soon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as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possible.</a:t>
            </a:r>
            <a:r>
              <a:rPr sz="950" spc="1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ERAS has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been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shown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to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address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the</a:t>
            </a:r>
            <a:r>
              <a:rPr sz="950" spc="-1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70" dirty="0">
                <a:solidFill>
                  <a:srgbClr val="45206F"/>
                </a:solidFill>
                <a:latin typeface="Trebuchet MS"/>
                <a:cs typeface="Trebuchet MS"/>
              </a:rPr>
              <a:t>“triple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0" dirty="0">
                <a:solidFill>
                  <a:srgbClr val="45206F"/>
                </a:solidFill>
                <a:latin typeface="Trebuchet MS"/>
                <a:cs typeface="Trebuchet MS"/>
              </a:rPr>
              <a:t>aim”;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improving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quality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of 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care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while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reducing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cost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and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increasing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patient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satisfaction.(1)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900" y="6325253"/>
            <a:ext cx="2901950" cy="316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10" dirty="0">
                <a:solidFill>
                  <a:srgbClr val="45206F"/>
                </a:solidFill>
                <a:latin typeface="Arial"/>
                <a:cs typeface="Arial"/>
              </a:rPr>
              <a:t>METHODOLOGY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Implementation</a:t>
            </a:r>
            <a:r>
              <a:rPr sz="950" spc="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involved</a:t>
            </a:r>
            <a:r>
              <a:rPr sz="950" spc="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a</a:t>
            </a:r>
            <a:r>
              <a:rPr sz="950" spc="-11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‘Plan-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Do-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Study-</a:t>
            </a:r>
            <a:r>
              <a:rPr sz="950" spc="-65" dirty="0">
                <a:solidFill>
                  <a:srgbClr val="45206F"/>
                </a:solidFill>
                <a:latin typeface="Trebuchet MS"/>
                <a:cs typeface="Trebuchet MS"/>
              </a:rPr>
              <a:t>Act’</a:t>
            </a:r>
            <a:r>
              <a:rPr sz="950" spc="-12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approach.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9900" y="6761353"/>
            <a:ext cx="3028950" cy="46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25" dirty="0">
                <a:solidFill>
                  <a:srgbClr val="45206F"/>
                </a:solidFill>
                <a:latin typeface="Arial"/>
                <a:cs typeface="Arial"/>
              </a:rPr>
              <a:t>AIM</a:t>
            </a:r>
            <a:endParaRPr sz="950">
              <a:latin typeface="Arial"/>
              <a:cs typeface="Arial"/>
            </a:endParaRPr>
          </a:p>
          <a:p>
            <a:pPr marL="12700" marR="5080">
              <a:lnSpc>
                <a:spcPct val="100899"/>
              </a:lnSpc>
            </a:pP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Develop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and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implement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Irelands's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first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ERAS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programme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for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Caesarean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Sections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 by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September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2021.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9900" y="7343503"/>
            <a:ext cx="14732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dirty="0">
                <a:solidFill>
                  <a:srgbClr val="45206F"/>
                </a:solidFill>
                <a:latin typeface="Arial"/>
                <a:cs typeface="Arial"/>
              </a:rPr>
              <a:t>CHANGE</a:t>
            </a:r>
            <a:r>
              <a:rPr sz="950" b="1" spc="-45" dirty="0">
                <a:solidFill>
                  <a:srgbClr val="45206F"/>
                </a:solidFill>
                <a:latin typeface="Arial"/>
                <a:cs typeface="Arial"/>
              </a:rPr>
              <a:t> </a:t>
            </a:r>
            <a:r>
              <a:rPr sz="950" b="1" spc="-10" dirty="0">
                <a:solidFill>
                  <a:srgbClr val="45206F"/>
                </a:solidFill>
                <a:latin typeface="Arial"/>
                <a:cs typeface="Arial"/>
              </a:rPr>
              <a:t>IMPLEMENTED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9900" y="7489553"/>
            <a:ext cx="3335020" cy="972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Protocols to optimize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maternal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anaemia,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limit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fasting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times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pre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and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post-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op,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earlier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resumption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of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oral </a:t>
            </a:r>
            <a:r>
              <a:rPr sz="950" spc="-70" dirty="0">
                <a:solidFill>
                  <a:srgbClr val="45206F"/>
                </a:solidFill>
                <a:latin typeface="Trebuchet MS"/>
                <a:cs typeface="Trebuchet MS"/>
              </a:rPr>
              <a:t>diet,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manage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pain,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nausea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and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vomiting.</a:t>
            </a:r>
            <a:endParaRPr sz="950">
              <a:latin typeface="Trebuchet MS"/>
              <a:cs typeface="Trebuchet MS"/>
            </a:endParaRPr>
          </a:p>
          <a:p>
            <a:pPr marL="241300" marR="73660" indent="-228600">
              <a:lnSpc>
                <a:spcPct val="100000"/>
              </a:lnSpc>
              <a:spcBef>
                <a:spcPts val="31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50" dirty="0">
                <a:solidFill>
                  <a:srgbClr val="45206F"/>
                </a:solidFill>
                <a:latin typeface="Trebuchet MS"/>
                <a:cs typeface="Trebuchet MS"/>
              </a:rPr>
              <a:t>A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six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hour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post-</a:t>
            </a:r>
            <a:r>
              <a:rPr sz="950" dirty="0">
                <a:solidFill>
                  <a:srgbClr val="45206F"/>
                </a:solidFill>
                <a:latin typeface="Trebuchet MS"/>
                <a:cs typeface="Trebuchet MS"/>
              </a:rPr>
              <a:t>op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care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bundle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including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earlier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ambulation,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removal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of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urinary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catheter.</a:t>
            </a:r>
            <a:endParaRPr sz="95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305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Early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discharge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5" dirty="0">
                <a:solidFill>
                  <a:srgbClr val="45206F"/>
                </a:solidFill>
                <a:latin typeface="Trebuchet MS"/>
                <a:cs typeface="Trebuchet MS"/>
              </a:rPr>
              <a:t>at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48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hours.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9900" y="8581853"/>
            <a:ext cx="3336290" cy="608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10" dirty="0">
                <a:solidFill>
                  <a:srgbClr val="45206F"/>
                </a:solidFill>
                <a:latin typeface="Arial"/>
                <a:cs typeface="Arial"/>
              </a:rPr>
              <a:t>MEASUREMENT</a:t>
            </a:r>
            <a:endParaRPr sz="9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Baseline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data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was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collected </a:t>
            </a:r>
            <a:r>
              <a:rPr sz="950" dirty="0">
                <a:solidFill>
                  <a:srgbClr val="45206F"/>
                </a:solidFill>
                <a:latin typeface="Trebuchet MS"/>
                <a:cs typeface="Trebuchet MS"/>
              </a:rPr>
              <a:t>on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100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patients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dirty="0">
                <a:solidFill>
                  <a:srgbClr val="45206F"/>
                </a:solidFill>
                <a:latin typeface="Trebuchet MS"/>
                <a:cs typeface="Trebuchet MS"/>
              </a:rPr>
              <a:t>who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had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undergone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an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EL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LSCS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which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was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compared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with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outcomes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for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ERAS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patients. 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Patient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satisfaction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survey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is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sent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6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weeks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postnatally.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21899" y="4410020"/>
            <a:ext cx="3181350" cy="1338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10" dirty="0">
                <a:solidFill>
                  <a:srgbClr val="45206F"/>
                </a:solidFill>
                <a:latin typeface="Arial"/>
                <a:cs typeface="Arial"/>
              </a:rPr>
              <a:t>RESULTS</a:t>
            </a:r>
            <a:endParaRPr sz="950">
              <a:latin typeface="Arial"/>
              <a:cs typeface="Arial"/>
            </a:endParaRPr>
          </a:p>
          <a:p>
            <a:pPr marL="12700" marR="5080">
              <a:lnSpc>
                <a:spcPct val="100899"/>
              </a:lnSpc>
            </a:pP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Over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200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patients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have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dirty="0">
                <a:solidFill>
                  <a:srgbClr val="45206F"/>
                </a:solidFill>
                <a:latin typeface="Trebuchet MS"/>
                <a:cs typeface="Trebuchet MS"/>
              </a:rPr>
              <a:t>gone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through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the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programme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to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date. 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Overall,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we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have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seen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tremendous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improvements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in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reaching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some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of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our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90" dirty="0">
                <a:solidFill>
                  <a:srgbClr val="45206F"/>
                </a:solidFill>
                <a:latin typeface="Trebuchet MS"/>
                <a:cs typeface="Trebuchet MS"/>
              </a:rPr>
              <a:t>KPI’s.</a:t>
            </a:r>
            <a:r>
              <a:rPr sz="950" spc="-9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These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include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reduced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fasting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time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pre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and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post-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operatively,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earlier</a:t>
            </a:r>
            <a:r>
              <a:rPr sz="950" spc="-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mobilisation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and</a:t>
            </a:r>
            <a:r>
              <a:rPr sz="950" spc="-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catheter</a:t>
            </a:r>
            <a:r>
              <a:rPr sz="950" spc="-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removal,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improved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pain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scores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and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reduced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length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of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75" dirty="0">
                <a:solidFill>
                  <a:srgbClr val="45206F"/>
                </a:solidFill>
                <a:latin typeface="Trebuchet MS"/>
                <a:cs typeface="Trebuchet MS"/>
              </a:rPr>
              <a:t>stay.</a:t>
            </a:r>
            <a:r>
              <a:rPr sz="950" spc="-9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There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have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been</a:t>
            </a:r>
            <a:r>
              <a:rPr sz="950" spc="-7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dirty="0">
                <a:solidFill>
                  <a:srgbClr val="45206F"/>
                </a:solidFill>
                <a:latin typeface="Trebuchet MS"/>
                <a:cs typeface="Trebuchet MS"/>
              </a:rPr>
              <a:t>no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cases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of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Ileus,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and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dirty="0">
                <a:solidFill>
                  <a:srgbClr val="45206F"/>
                </a:solidFill>
                <a:latin typeface="Trebuchet MS"/>
                <a:cs typeface="Trebuchet MS"/>
              </a:rPr>
              <a:t>no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readmissions.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50" dirty="0">
                <a:solidFill>
                  <a:srgbClr val="45206F"/>
                </a:solidFill>
                <a:latin typeface="Trebuchet MS"/>
                <a:cs typeface="Trebuchet MS"/>
              </a:rPr>
              <a:t>60%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of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patients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availed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of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early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discharge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home.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50" dirty="0">
                <a:solidFill>
                  <a:srgbClr val="45206F"/>
                </a:solidFill>
                <a:latin typeface="Trebuchet MS"/>
                <a:cs typeface="Trebuchet MS"/>
              </a:rPr>
              <a:t>89%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of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patients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were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followed </a:t>
            </a:r>
            <a:r>
              <a:rPr sz="950" dirty="0">
                <a:solidFill>
                  <a:srgbClr val="45206F"/>
                </a:solidFill>
                <a:latin typeface="Trebuchet MS"/>
                <a:cs typeface="Trebuchet MS"/>
              </a:rPr>
              <a:t>up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with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the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Community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Midwifery</a:t>
            </a:r>
            <a:r>
              <a:rPr sz="950" spc="-9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Team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21899" y="5868470"/>
            <a:ext cx="4178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25" dirty="0">
                <a:solidFill>
                  <a:srgbClr val="45206F"/>
                </a:solidFill>
                <a:latin typeface="Arial"/>
                <a:cs typeface="Arial"/>
              </a:rPr>
              <a:t>VALUE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21899" y="6014520"/>
            <a:ext cx="3233420" cy="1118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marR="99695" indent="-228600">
              <a:lnSpc>
                <a:spcPct val="100899"/>
              </a:lnSpc>
              <a:spcBef>
                <a:spcPts val="9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Reduced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fasting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5" dirty="0">
                <a:solidFill>
                  <a:srgbClr val="45206F"/>
                </a:solidFill>
                <a:latin typeface="Trebuchet MS"/>
                <a:cs typeface="Trebuchet MS"/>
              </a:rPr>
              <a:t>times,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earlier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mobilisation,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catheter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removal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and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reduced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pain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scores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allow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patients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5" dirty="0">
                <a:solidFill>
                  <a:srgbClr val="45206F"/>
                </a:solidFill>
                <a:latin typeface="Trebuchet MS"/>
                <a:cs typeface="Trebuchet MS"/>
              </a:rPr>
              <a:t>feel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more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independent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sooner.</a:t>
            </a:r>
            <a:endParaRPr sz="950">
              <a:latin typeface="Trebuchet MS"/>
              <a:cs typeface="Trebuchet MS"/>
            </a:endParaRPr>
          </a:p>
          <a:p>
            <a:pPr marL="241300" marR="210185" indent="-228600">
              <a:lnSpc>
                <a:spcPct val="100899"/>
              </a:lnSpc>
              <a:spcBef>
                <a:spcPts val="2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950" dirty="0">
                <a:solidFill>
                  <a:srgbClr val="45206F"/>
                </a:solidFill>
                <a:latin typeface="Trebuchet MS"/>
                <a:cs typeface="Trebuchet MS"/>
              </a:rPr>
              <a:t>A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standardised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approach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to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ERAS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patients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helps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staff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to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improve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the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quality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of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care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provided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5" dirty="0">
                <a:solidFill>
                  <a:srgbClr val="45206F"/>
                </a:solidFill>
                <a:latin typeface="Trebuchet MS"/>
                <a:cs typeface="Trebuchet MS"/>
              </a:rPr>
              <a:t>at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ward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level.</a:t>
            </a:r>
            <a:endParaRPr sz="950">
              <a:latin typeface="Trebuchet MS"/>
              <a:cs typeface="Trebuchet MS"/>
            </a:endParaRPr>
          </a:p>
          <a:p>
            <a:pPr marL="241300" marR="5080" indent="-228600">
              <a:lnSpc>
                <a:spcPct val="100899"/>
              </a:lnSpc>
              <a:spcBef>
                <a:spcPts val="28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Earlier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discharge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reduces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hospital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costs,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and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allows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patients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to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recover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in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the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comfort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of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their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home.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21899" y="7290920"/>
            <a:ext cx="8947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10" dirty="0">
                <a:solidFill>
                  <a:srgbClr val="45206F"/>
                </a:solidFill>
                <a:latin typeface="Arial"/>
                <a:cs typeface="Arial"/>
              </a:rPr>
              <a:t>SUSTAINMENT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21899" y="7436971"/>
            <a:ext cx="3142615" cy="1155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21920" indent="-228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Robust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audit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of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data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continues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as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the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ERAS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programme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progresses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and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improves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within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the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hospital.</a:t>
            </a:r>
            <a:endParaRPr sz="950">
              <a:latin typeface="Trebuchet MS"/>
              <a:cs typeface="Trebuchet MS"/>
            </a:endParaRPr>
          </a:p>
          <a:p>
            <a:pPr marL="241300" marR="180340" indent="-228600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Education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of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staff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and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feedback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is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ongoing,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ensuring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a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standardised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approach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is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taken.</a:t>
            </a:r>
            <a:endParaRPr sz="950">
              <a:latin typeface="Trebuchet MS"/>
              <a:cs typeface="Trebuchet MS"/>
            </a:endParaRPr>
          </a:p>
          <a:p>
            <a:pPr marL="241300" marR="5080" indent="-228600">
              <a:lnSpc>
                <a:spcPct val="100000"/>
              </a:lnSpc>
              <a:spcBef>
                <a:spcPts val="305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Guidelines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and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supporting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documents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have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been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created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and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distributed.</a:t>
            </a:r>
            <a:endParaRPr sz="95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305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Plan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to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expand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ERAS.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21899" y="8711320"/>
            <a:ext cx="3188335" cy="608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dirty="0">
                <a:solidFill>
                  <a:srgbClr val="45206F"/>
                </a:solidFill>
                <a:latin typeface="Arial"/>
                <a:cs typeface="Arial"/>
              </a:rPr>
              <a:t>ADDITIONAL</a:t>
            </a:r>
            <a:r>
              <a:rPr sz="950" b="1" spc="-60" dirty="0">
                <a:solidFill>
                  <a:srgbClr val="45206F"/>
                </a:solidFill>
                <a:latin typeface="Arial"/>
                <a:cs typeface="Arial"/>
              </a:rPr>
              <a:t> </a:t>
            </a:r>
            <a:r>
              <a:rPr sz="950" b="1" spc="-10" dirty="0">
                <a:solidFill>
                  <a:srgbClr val="45206F"/>
                </a:solidFill>
                <a:latin typeface="Arial"/>
                <a:cs typeface="Arial"/>
              </a:rPr>
              <a:t>INFORMATION</a:t>
            </a:r>
            <a:endParaRPr sz="9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Expand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ERAS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programme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to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elective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Gynecology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procedures.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Data</a:t>
            </a:r>
            <a:r>
              <a:rPr sz="950" spc="-5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will </a:t>
            </a:r>
            <a:r>
              <a:rPr sz="950" spc="-25" dirty="0">
                <a:solidFill>
                  <a:srgbClr val="45206F"/>
                </a:solidFill>
                <a:latin typeface="Trebuchet MS"/>
                <a:cs typeface="Trebuchet MS"/>
              </a:rPr>
              <a:t>be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used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0" dirty="0">
                <a:solidFill>
                  <a:srgbClr val="45206F"/>
                </a:solidFill>
                <a:latin typeface="Trebuchet MS"/>
                <a:cs typeface="Trebuchet MS"/>
              </a:rPr>
              <a:t>to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improve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patient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outcomes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and</a:t>
            </a:r>
            <a:r>
              <a:rPr sz="950" spc="-5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5" dirty="0">
                <a:solidFill>
                  <a:srgbClr val="45206F"/>
                </a:solidFill>
                <a:latin typeface="Trebuchet MS"/>
                <a:cs typeface="Trebuchet MS"/>
              </a:rPr>
              <a:t>satisfaction </a:t>
            </a:r>
            <a:r>
              <a:rPr sz="950" spc="-20" dirty="0">
                <a:solidFill>
                  <a:srgbClr val="45206F"/>
                </a:solidFill>
                <a:latin typeface="Trebuchet MS"/>
                <a:cs typeface="Trebuchet MS"/>
              </a:rPr>
              <a:t>and</a:t>
            </a:r>
            <a:r>
              <a:rPr sz="950" spc="-60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30" dirty="0">
                <a:solidFill>
                  <a:srgbClr val="45206F"/>
                </a:solidFill>
                <a:latin typeface="Trebuchet MS"/>
                <a:cs typeface="Trebuchet MS"/>
              </a:rPr>
              <a:t>empower</a:t>
            </a:r>
            <a:r>
              <a:rPr sz="950" spc="-45" dirty="0">
                <a:solidFill>
                  <a:srgbClr val="45206F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45206F"/>
                </a:solidFill>
                <a:latin typeface="Trebuchet MS"/>
                <a:cs typeface="Trebuchet MS"/>
              </a:rPr>
              <a:t>staff.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9299" y="2128804"/>
            <a:ext cx="4683760" cy="131064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100" b="1" spc="-10" dirty="0">
                <a:solidFill>
                  <a:srgbClr val="00AEEF"/>
                </a:solidFill>
                <a:latin typeface="Arial"/>
                <a:cs typeface="Arial"/>
              </a:rPr>
              <a:t>TITLE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1400" dirty="0">
                <a:solidFill>
                  <a:srgbClr val="45206F"/>
                </a:solidFill>
                <a:latin typeface="Arial"/>
                <a:cs typeface="Arial"/>
              </a:rPr>
              <a:t>Enhanced</a:t>
            </a:r>
            <a:r>
              <a:rPr sz="1400" spc="95" dirty="0">
                <a:solidFill>
                  <a:srgbClr val="45206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5206F"/>
                </a:solidFill>
                <a:latin typeface="Arial"/>
                <a:cs typeface="Arial"/>
              </a:rPr>
              <a:t>Recovery</a:t>
            </a:r>
            <a:r>
              <a:rPr sz="1400" spc="100" dirty="0">
                <a:solidFill>
                  <a:srgbClr val="45206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5206F"/>
                </a:solidFill>
                <a:latin typeface="Arial"/>
                <a:cs typeface="Arial"/>
              </a:rPr>
              <a:t>After</a:t>
            </a:r>
            <a:r>
              <a:rPr sz="1400" spc="100" dirty="0">
                <a:solidFill>
                  <a:srgbClr val="45206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5206F"/>
                </a:solidFill>
                <a:latin typeface="Arial"/>
                <a:cs typeface="Arial"/>
              </a:rPr>
              <a:t>Surgery</a:t>
            </a:r>
            <a:r>
              <a:rPr sz="1400" spc="95" dirty="0">
                <a:solidFill>
                  <a:srgbClr val="45206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5206F"/>
                </a:solidFill>
                <a:latin typeface="Arial"/>
                <a:cs typeface="Arial"/>
              </a:rPr>
              <a:t>(Caesarean</a:t>
            </a:r>
            <a:r>
              <a:rPr sz="1400" spc="100" dirty="0">
                <a:solidFill>
                  <a:srgbClr val="45206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5206F"/>
                </a:solidFill>
                <a:latin typeface="Arial"/>
                <a:cs typeface="Arial"/>
              </a:rPr>
              <a:t>Section)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ts val="1315"/>
              </a:lnSpc>
            </a:pPr>
            <a:r>
              <a:rPr sz="1100" b="1" dirty="0">
                <a:solidFill>
                  <a:srgbClr val="00AEEF"/>
                </a:solidFill>
                <a:latin typeface="Arial"/>
                <a:cs typeface="Arial"/>
              </a:rPr>
              <a:t>SUBMITTED</a:t>
            </a:r>
            <a:r>
              <a:rPr sz="1100" b="1" spc="6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100" b="1" spc="-25" dirty="0">
                <a:solidFill>
                  <a:srgbClr val="00AEEF"/>
                </a:solidFill>
                <a:latin typeface="Arial"/>
                <a:cs typeface="Arial"/>
              </a:rPr>
              <a:t>BY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105"/>
              </a:spcBef>
            </a:pPr>
            <a:r>
              <a:rPr sz="1400" dirty="0">
                <a:solidFill>
                  <a:srgbClr val="45206F"/>
                </a:solidFill>
                <a:latin typeface="Arial"/>
                <a:cs typeface="Arial"/>
              </a:rPr>
              <a:t>Eimear</a:t>
            </a:r>
            <a:r>
              <a:rPr sz="1400" spc="105" dirty="0">
                <a:solidFill>
                  <a:srgbClr val="45206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5206F"/>
                </a:solidFill>
                <a:latin typeface="Arial"/>
                <a:cs typeface="Arial"/>
              </a:rPr>
              <a:t>Lawlor,</a:t>
            </a:r>
            <a:r>
              <a:rPr sz="1400" spc="110" dirty="0">
                <a:solidFill>
                  <a:srgbClr val="45206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5206F"/>
                </a:solidFill>
                <a:latin typeface="Arial"/>
                <a:cs typeface="Arial"/>
              </a:rPr>
              <a:t>CMM2</a:t>
            </a:r>
            <a:r>
              <a:rPr sz="1400" spc="110" dirty="0">
                <a:solidFill>
                  <a:srgbClr val="45206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5206F"/>
                </a:solidFill>
                <a:latin typeface="Arial"/>
                <a:cs typeface="Arial"/>
              </a:rPr>
              <a:t>Enhanced</a:t>
            </a:r>
            <a:r>
              <a:rPr sz="1400" spc="110" dirty="0">
                <a:solidFill>
                  <a:srgbClr val="45206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5206F"/>
                </a:solidFill>
                <a:latin typeface="Arial"/>
                <a:cs typeface="Arial"/>
              </a:rPr>
              <a:t>Recovery</a:t>
            </a:r>
            <a:r>
              <a:rPr sz="1400" spc="110" dirty="0">
                <a:solidFill>
                  <a:srgbClr val="45206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5206F"/>
                </a:solidFill>
                <a:latin typeface="Arial"/>
                <a:cs typeface="Arial"/>
              </a:rPr>
              <a:t>After</a:t>
            </a:r>
            <a:r>
              <a:rPr sz="1400" spc="110" dirty="0">
                <a:solidFill>
                  <a:srgbClr val="45206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5206F"/>
                </a:solidFill>
                <a:latin typeface="Arial"/>
                <a:cs typeface="Arial"/>
              </a:rPr>
              <a:t>Surgery, </a:t>
            </a:r>
            <a:r>
              <a:rPr sz="1400" dirty="0">
                <a:solidFill>
                  <a:srgbClr val="45206F"/>
                </a:solidFill>
                <a:latin typeface="Arial"/>
                <a:cs typeface="Arial"/>
              </a:rPr>
              <a:t>Rotunda</a:t>
            </a:r>
            <a:r>
              <a:rPr sz="1400" spc="210" dirty="0">
                <a:solidFill>
                  <a:srgbClr val="45206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5206F"/>
                </a:solidFill>
                <a:latin typeface="Arial"/>
                <a:cs typeface="Arial"/>
              </a:rPr>
              <a:t>Hospital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1999" y="3984353"/>
            <a:ext cx="6984365" cy="0"/>
          </a:xfrm>
          <a:custGeom>
            <a:avLst/>
            <a:gdLst/>
            <a:ahLst/>
            <a:cxnLst/>
            <a:rect l="l" t="t" r="r" b="b"/>
            <a:pathLst>
              <a:path w="6984365">
                <a:moveTo>
                  <a:pt x="0" y="0"/>
                </a:moveTo>
                <a:lnTo>
                  <a:pt x="6983996" y="0"/>
                </a:lnTo>
              </a:path>
            </a:pathLst>
          </a:custGeom>
          <a:ln w="25400">
            <a:solidFill>
              <a:srgbClr val="4520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7399" y="10074002"/>
            <a:ext cx="6912609" cy="0"/>
          </a:xfrm>
          <a:custGeom>
            <a:avLst/>
            <a:gdLst/>
            <a:ahLst/>
            <a:cxnLst/>
            <a:rect l="l" t="t" r="r" b="b"/>
            <a:pathLst>
              <a:path w="6912609">
                <a:moveTo>
                  <a:pt x="0" y="0"/>
                </a:moveTo>
                <a:lnTo>
                  <a:pt x="6912000" y="0"/>
                </a:lnTo>
              </a:path>
            </a:pathLst>
          </a:custGeom>
          <a:ln w="25400">
            <a:solidFill>
              <a:srgbClr val="4520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3899" y="845869"/>
            <a:ext cx="3991610" cy="745490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9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200" b="1" baseline="31250" dirty="0">
                <a:solidFill>
                  <a:srgbClr val="FFFFFF"/>
                </a:solidFill>
                <a:latin typeface="Arial"/>
                <a:cs typeface="Arial"/>
              </a:rPr>
              <a:t>rd</a:t>
            </a:r>
            <a:r>
              <a:rPr sz="1200" b="1" spc="165" baseline="31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Annual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Quality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Patient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Safety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Conference</a:t>
            </a:r>
            <a:endParaRPr sz="1400" dirty="0">
              <a:latin typeface="Arial"/>
              <a:cs typeface="Arial"/>
            </a:endParaRPr>
          </a:p>
          <a:p>
            <a:pPr marL="38100" marR="1036955">
              <a:lnSpc>
                <a:spcPct val="112500"/>
              </a:lnSpc>
            </a:pP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Improving</a:t>
            </a:r>
            <a:r>
              <a:rPr sz="1400" spc="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spc="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Healthcare</a:t>
            </a:r>
            <a:r>
              <a:rPr sz="1400" spc="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Journey 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Staff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502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Zinc</dc:creator>
  <cp:lastModifiedBy>Zinc</cp:lastModifiedBy>
  <cp:revision>1</cp:revision>
  <dcterms:created xsi:type="dcterms:W3CDTF">2022-09-01T11:02:02Z</dcterms:created>
  <dcterms:modified xsi:type="dcterms:W3CDTF">2022-09-01T11:56:33Z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2022-03-15T00:00:00Z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2022-09-01T00:00:00Z</vt:filetime>
  </property>
</Properties>
</file>