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7556500" cy="10693400"/>
  <p:embeddedFontLst>
    <p:embeddedFont>
      <p:font typeface="Trebuchet MS" panose="020B0603020202020204" pitchFamily="34" charset="0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3093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9992" cy="200785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5916295" cy="2007870"/>
          </a:xfrm>
          <a:custGeom>
            <a:avLst/>
            <a:gdLst/>
            <a:ahLst/>
            <a:cxnLst/>
            <a:rect l="l" t="t" r="r" b="b"/>
            <a:pathLst>
              <a:path w="5916295" h="2007870">
                <a:moveTo>
                  <a:pt x="0" y="2007857"/>
                </a:moveTo>
                <a:lnTo>
                  <a:pt x="5916002" y="2007857"/>
                </a:lnTo>
                <a:lnTo>
                  <a:pt x="5916002" y="0"/>
                </a:lnTo>
                <a:lnTo>
                  <a:pt x="0" y="0"/>
                </a:lnTo>
                <a:lnTo>
                  <a:pt x="0" y="2007857"/>
                </a:lnTo>
                <a:close/>
              </a:path>
            </a:pathLst>
          </a:custGeom>
          <a:solidFill>
            <a:srgbClr val="452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83903" y="183924"/>
            <a:ext cx="470534" cy="469900"/>
          </a:xfrm>
          <a:custGeom>
            <a:avLst/>
            <a:gdLst/>
            <a:ahLst/>
            <a:cxnLst/>
            <a:rect l="l" t="t" r="r" b="b"/>
            <a:pathLst>
              <a:path w="470534" h="469900">
                <a:moveTo>
                  <a:pt x="240830" y="408940"/>
                </a:moveTo>
                <a:lnTo>
                  <a:pt x="229013" y="412750"/>
                </a:lnTo>
                <a:lnTo>
                  <a:pt x="219725" y="419100"/>
                </a:lnTo>
                <a:lnTo>
                  <a:pt x="213891" y="430530"/>
                </a:lnTo>
                <a:lnTo>
                  <a:pt x="212432" y="441960"/>
                </a:lnTo>
                <a:lnTo>
                  <a:pt x="215804" y="453390"/>
                </a:lnTo>
                <a:lnTo>
                  <a:pt x="223200" y="463550"/>
                </a:lnTo>
                <a:lnTo>
                  <a:pt x="233548" y="468630"/>
                </a:lnTo>
                <a:lnTo>
                  <a:pt x="245770" y="469900"/>
                </a:lnTo>
                <a:lnTo>
                  <a:pt x="257594" y="467360"/>
                </a:lnTo>
                <a:lnTo>
                  <a:pt x="266887" y="459740"/>
                </a:lnTo>
                <a:lnTo>
                  <a:pt x="272727" y="449580"/>
                </a:lnTo>
                <a:lnTo>
                  <a:pt x="274192" y="436880"/>
                </a:lnTo>
                <a:lnTo>
                  <a:pt x="270808" y="425450"/>
                </a:lnTo>
                <a:lnTo>
                  <a:pt x="263407" y="416560"/>
                </a:lnTo>
                <a:lnTo>
                  <a:pt x="253058" y="410210"/>
                </a:lnTo>
                <a:lnTo>
                  <a:pt x="240830" y="408940"/>
                </a:lnTo>
                <a:close/>
              </a:path>
              <a:path w="470534" h="469900">
                <a:moveTo>
                  <a:pt x="94016" y="354330"/>
                </a:moveTo>
                <a:lnTo>
                  <a:pt x="82575" y="358140"/>
                </a:lnTo>
                <a:lnTo>
                  <a:pt x="72910" y="365760"/>
                </a:lnTo>
                <a:lnTo>
                  <a:pt x="66933" y="375920"/>
                </a:lnTo>
                <a:lnTo>
                  <a:pt x="65597" y="388620"/>
                </a:lnTo>
                <a:lnTo>
                  <a:pt x="68786" y="400050"/>
                </a:lnTo>
                <a:lnTo>
                  <a:pt x="76390" y="408940"/>
                </a:lnTo>
                <a:lnTo>
                  <a:pt x="87147" y="415290"/>
                </a:lnTo>
                <a:lnTo>
                  <a:pt x="98950" y="416560"/>
                </a:lnTo>
                <a:lnTo>
                  <a:pt x="110389" y="412750"/>
                </a:lnTo>
                <a:lnTo>
                  <a:pt x="120053" y="405130"/>
                </a:lnTo>
                <a:lnTo>
                  <a:pt x="126034" y="394970"/>
                </a:lnTo>
                <a:lnTo>
                  <a:pt x="127369" y="383540"/>
                </a:lnTo>
                <a:lnTo>
                  <a:pt x="124173" y="372110"/>
                </a:lnTo>
                <a:lnTo>
                  <a:pt x="116560" y="361950"/>
                </a:lnTo>
                <a:lnTo>
                  <a:pt x="105816" y="355600"/>
                </a:lnTo>
                <a:lnTo>
                  <a:pt x="94016" y="354330"/>
                </a:lnTo>
                <a:close/>
              </a:path>
              <a:path w="470534" h="469900">
                <a:moveTo>
                  <a:pt x="278726" y="321310"/>
                </a:moveTo>
                <a:lnTo>
                  <a:pt x="265318" y="326390"/>
                </a:lnTo>
                <a:lnTo>
                  <a:pt x="254744" y="336550"/>
                </a:lnTo>
                <a:lnTo>
                  <a:pt x="242506" y="351790"/>
                </a:lnTo>
                <a:lnTo>
                  <a:pt x="224104" y="370840"/>
                </a:lnTo>
                <a:lnTo>
                  <a:pt x="208330" y="382270"/>
                </a:lnTo>
                <a:lnTo>
                  <a:pt x="193444" y="387350"/>
                </a:lnTo>
                <a:lnTo>
                  <a:pt x="178346" y="389890"/>
                </a:lnTo>
                <a:lnTo>
                  <a:pt x="161937" y="389890"/>
                </a:lnTo>
                <a:lnTo>
                  <a:pt x="173232" y="398780"/>
                </a:lnTo>
                <a:lnTo>
                  <a:pt x="187961" y="406400"/>
                </a:lnTo>
                <a:lnTo>
                  <a:pt x="203055" y="412750"/>
                </a:lnTo>
                <a:lnTo>
                  <a:pt x="215442" y="414020"/>
                </a:lnTo>
                <a:lnTo>
                  <a:pt x="220611" y="410210"/>
                </a:lnTo>
                <a:lnTo>
                  <a:pt x="226537" y="406400"/>
                </a:lnTo>
                <a:lnTo>
                  <a:pt x="233114" y="403860"/>
                </a:lnTo>
                <a:lnTo>
                  <a:pt x="240233" y="402590"/>
                </a:lnTo>
                <a:lnTo>
                  <a:pt x="275422" y="402590"/>
                </a:lnTo>
                <a:lnTo>
                  <a:pt x="286769" y="394970"/>
                </a:lnTo>
                <a:lnTo>
                  <a:pt x="301626" y="377190"/>
                </a:lnTo>
                <a:lnTo>
                  <a:pt x="308330" y="351790"/>
                </a:lnTo>
                <a:lnTo>
                  <a:pt x="305344" y="339090"/>
                </a:lnTo>
                <a:lnTo>
                  <a:pt x="299015" y="328930"/>
                </a:lnTo>
                <a:lnTo>
                  <a:pt x="289942" y="322580"/>
                </a:lnTo>
                <a:lnTo>
                  <a:pt x="278726" y="321310"/>
                </a:lnTo>
                <a:close/>
              </a:path>
              <a:path w="470534" h="469900">
                <a:moveTo>
                  <a:pt x="275422" y="402590"/>
                </a:moveTo>
                <a:lnTo>
                  <a:pt x="248958" y="402590"/>
                </a:lnTo>
                <a:lnTo>
                  <a:pt x="257251" y="403860"/>
                </a:lnTo>
                <a:lnTo>
                  <a:pt x="264121" y="408940"/>
                </a:lnTo>
                <a:lnTo>
                  <a:pt x="271640" y="405130"/>
                </a:lnTo>
                <a:lnTo>
                  <a:pt x="275422" y="402590"/>
                </a:lnTo>
                <a:close/>
              </a:path>
              <a:path w="470534" h="469900">
                <a:moveTo>
                  <a:pt x="382874" y="342900"/>
                </a:moveTo>
                <a:lnTo>
                  <a:pt x="371434" y="346710"/>
                </a:lnTo>
                <a:lnTo>
                  <a:pt x="361759" y="354330"/>
                </a:lnTo>
                <a:lnTo>
                  <a:pt x="355790" y="364490"/>
                </a:lnTo>
                <a:lnTo>
                  <a:pt x="354457" y="375920"/>
                </a:lnTo>
                <a:lnTo>
                  <a:pt x="357648" y="387350"/>
                </a:lnTo>
                <a:lnTo>
                  <a:pt x="365252" y="397510"/>
                </a:lnTo>
                <a:lnTo>
                  <a:pt x="375994" y="403860"/>
                </a:lnTo>
                <a:lnTo>
                  <a:pt x="387794" y="405130"/>
                </a:lnTo>
                <a:lnTo>
                  <a:pt x="399241" y="401320"/>
                </a:lnTo>
                <a:lnTo>
                  <a:pt x="408927" y="393700"/>
                </a:lnTo>
                <a:lnTo>
                  <a:pt x="414886" y="383540"/>
                </a:lnTo>
                <a:lnTo>
                  <a:pt x="416221" y="372110"/>
                </a:lnTo>
                <a:lnTo>
                  <a:pt x="413040" y="360680"/>
                </a:lnTo>
                <a:lnTo>
                  <a:pt x="405447" y="350520"/>
                </a:lnTo>
                <a:lnTo>
                  <a:pt x="394679" y="344170"/>
                </a:lnTo>
                <a:lnTo>
                  <a:pt x="382874" y="342900"/>
                </a:lnTo>
                <a:close/>
              </a:path>
              <a:path w="470534" h="469900">
                <a:moveTo>
                  <a:pt x="346802" y="256540"/>
                </a:moveTo>
                <a:lnTo>
                  <a:pt x="335980" y="259080"/>
                </a:lnTo>
                <a:lnTo>
                  <a:pt x="326936" y="265430"/>
                </a:lnTo>
                <a:lnTo>
                  <a:pt x="320648" y="278130"/>
                </a:lnTo>
                <a:lnTo>
                  <a:pt x="320455" y="293370"/>
                </a:lnTo>
                <a:lnTo>
                  <a:pt x="322478" y="312420"/>
                </a:lnTo>
                <a:lnTo>
                  <a:pt x="322834" y="339090"/>
                </a:lnTo>
                <a:lnTo>
                  <a:pt x="319867" y="358140"/>
                </a:lnTo>
                <a:lnTo>
                  <a:pt x="313283" y="372110"/>
                </a:lnTo>
                <a:lnTo>
                  <a:pt x="303842" y="384810"/>
                </a:lnTo>
                <a:lnTo>
                  <a:pt x="292303" y="396240"/>
                </a:lnTo>
                <a:lnTo>
                  <a:pt x="306744" y="394970"/>
                </a:lnTo>
                <a:lnTo>
                  <a:pt x="322841" y="389890"/>
                </a:lnTo>
                <a:lnTo>
                  <a:pt x="337560" y="383540"/>
                </a:lnTo>
                <a:lnTo>
                  <a:pt x="347865" y="375920"/>
                </a:lnTo>
                <a:lnTo>
                  <a:pt x="348334" y="369570"/>
                </a:lnTo>
                <a:lnTo>
                  <a:pt x="350018" y="361950"/>
                </a:lnTo>
                <a:lnTo>
                  <a:pt x="352930" y="355600"/>
                </a:lnTo>
                <a:lnTo>
                  <a:pt x="357085" y="350520"/>
                </a:lnTo>
                <a:lnTo>
                  <a:pt x="362788" y="342900"/>
                </a:lnTo>
                <a:lnTo>
                  <a:pt x="370230" y="339090"/>
                </a:lnTo>
                <a:lnTo>
                  <a:pt x="378205" y="337820"/>
                </a:lnTo>
                <a:lnTo>
                  <a:pt x="381029" y="330200"/>
                </a:lnTo>
                <a:lnTo>
                  <a:pt x="384590" y="312420"/>
                </a:lnTo>
                <a:lnTo>
                  <a:pt x="382785" y="289560"/>
                </a:lnTo>
                <a:lnTo>
                  <a:pt x="369506" y="266700"/>
                </a:lnTo>
                <a:lnTo>
                  <a:pt x="358332" y="259080"/>
                </a:lnTo>
                <a:lnTo>
                  <a:pt x="346802" y="256540"/>
                </a:lnTo>
                <a:close/>
              </a:path>
              <a:path w="470534" h="469900">
                <a:moveTo>
                  <a:pt x="74434" y="292100"/>
                </a:moveTo>
                <a:lnTo>
                  <a:pt x="75972" y="307340"/>
                </a:lnTo>
                <a:lnTo>
                  <a:pt x="80708" y="322580"/>
                </a:lnTo>
                <a:lnTo>
                  <a:pt x="87339" y="337820"/>
                </a:lnTo>
                <a:lnTo>
                  <a:pt x="94564" y="347980"/>
                </a:lnTo>
                <a:lnTo>
                  <a:pt x="101391" y="347980"/>
                </a:lnTo>
                <a:lnTo>
                  <a:pt x="108083" y="350520"/>
                </a:lnTo>
                <a:lnTo>
                  <a:pt x="133045" y="378460"/>
                </a:lnTo>
                <a:lnTo>
                  <a:pt x="140860" y="381000"/>
                </a:lnTo>
                <a:lnTo>
                  <a:pt x="158699" y="384810"/>
                </a:lnTo>
                <a:lnTo>
                  <a:pt x="181519" y="383540"/>
                </a:lnTo>
                <a:lnTo>
                  <a:pt x="204279" y="369570"/>
                </a:lnTo>
                <a:lnTo>
                  <a:pt x="211225" y="358140"/>
                </a:lnTo>
                <a:lnTo>
                  <a:pt x="213802" y="346710"/>
                </a:lnTo>
                <a:lnTo>
                  <a:pt x="211796" y="336550"/>
                </a:lnTo>
                <a:lnTo>
                  <a:pt x="204990" y="327660"/>
                </a:lnTo>
                <a:lnTo>
                  <a:pt x="194850" y="322580"/>
                </a:lnTo>
                <a:lnTo>
                  <a:pt x="131838" y="322580"/>
                </a:lnTo>
                <a:lnTo>
                  <a:pt x="112500" y="320040"/>
                </a:lnTo>
                <a:lnTo>
                  <a:pt x="98031" y="313690"/>
                </a:lnTo>
                <a:lnTo>
                  <a:pt x="86115" y="303530"/>
                </a:lnTo>
                <a:lnTo>
                  <a:pt x="74434" y="292100"/>
                </a:lnTo>
                <a:close/>
              </a:path>
              <a:path w="470534" h="469900">
                <a:moveTo>
                  <a:pt x="192315" y="321310"/>
                </a:moveTo>
                <a:lnTo>
                  <a:pt x="177553" y="321310"/>
                </a:lnTo>
                <a:lnTo>
                  <a:pt x="158222" y="322580"/>
                </a:lnTo>
                <a:lnTo>
                  <a:pt x="194850" y="322580"/>
                </a:lnTo>
                <a:lnTo>
                  <a:pt x="192315" y="321310"/>
                </a:lnTo>
                <a:close/>
              </a:path>
              <a:path w="470534" h="469900">
                <a:moveTo>
                  <a:pt x="81076" y="162560"/>
                </a:moveTo>
                <a:lnTo>
                  <a:pt x="71953" y="173990"/>
                </a:lnTo>
                <a:lnTo>
                  <a:pt x="63919" y="187960"/>
                </a:lnTo>
                <a:lnTo>
                  <a:pt x="58198" y="203200"/>
                </a:lnTo>
                <a:lnTo>
                  <a:pt x="56019" y="215900"/>
                </a:lnTo>
                <a:lnTo>
                  <a:pt x="60517" y="220980"/>
                </a:lnTo>
                <a:lnTo>
                  <a:pt x="64058" y="227330"/>
                </a:lnTo>
                <a:lnTo>
                  <a:pt x="66513" y="233680"/>
                </a:lnTo>
                <a:lnTo>
                  <a:pt x="67754" y="240030"/>
                </a:lnTo>
                <a:lnTo>
                  <a:pt x="68440" y="248920"/>
                </a:lnTo>
                <a:lnTo>
                  <a:pt x="66192" y="257810"/>
                </a:lnTo>
                <a:lnTo>
                  <a:pt x="61785" y="264160"/>
                </a:lnTo>
                <a:lnTo>
                  <a:pt x="65311" y="271780"/>
                </a:lnTo>
                <a:lnTo>
                  <a:pt x="75403" y="287020"/>
                </a:lnTo>
                <a:lnTo>
                  <a:pt x="92814" y="302260"/>
                </a:lnTo>
                <a:lnTo>
                  <a:pt x="118300" y="308610"/>
                </a:lnTo>
                <a:lnTo>
                  <a:pt x="131115" y="306070"/>
                </a:lnTo>
                <a:lnTo>
                  <a:pt x="141090" y="299720"/>
                </a:lnTo>
                <a:lnTo>
                  <a:pt x="147321" y="290830"/>
                </a:lnTo>
                <a:lnTo>
                  <a:pt x="148907" y="279400"/>
                </a:lnTo>
                <a:lnTo>
                  <a:pt x="144390" y="265430"/>
                </a:lnTo>
                <a:lnTo>
                  <a:pt x="134088" y="255270"/>
                </a:lnTo>
                <a:lnTo>
                  <a:pt x="118987" y="242570"/>
                </a:lnTo>
                <a:lnTo>
                  <a:pt x="100075" y="224790"/>
                </a:lnTo>
                <a:lnTo>
                  <a:pt x="88502" y="208280"/>
                </a:lnTo>
                <a:lnTo>
                  <a:pt x="82927" y="194310"/>
                </a:lnTo>
                <a:lnTo>
                  <a:pt x="81177" y="179070"/>
                </a:lnTo>
                <a:lnTo>
                  <a:pt x="81076" y="162560"/>
                </a:lnTo>
                <a:close/>
              </a:path>
              <a:path w="470534" h="469900">
                <a:moveTo>
                  <a:pt x="351967" y="162560"/>
                </a:moveTo>
                <a:lnTo>
                  <a:pt x="339150" y="165100"/>
                </a:lnTo>
                <a:lnTo>
                  <a:pt x="329172" y="171450"/>
                </a:lnTo>
                <a:lnTo>
                  <a:pt x="322940" y="180340"/>
                </a:lnTo>
                <a:lnTo>
                  <a:pt x="321360" y="191770"/>
                </a:lnTo>
                <a:lnTo>
                  <a:pt x="325877" y="205740"/>
                </a:lnTo>
                <a:lnTo>
                  <a:pt x="336178" y="215900"/>
                </a:lnTo>
                <a:lnTo>
                  <a:pt x="351275" y="228600"/>
                </a:lnTo>
                <a:lnTo>
                  <a:pt x="370179" y="246380"/>
                </a:lnTo>
                <a:lnTo>
                  <a:pt x="381758" y="261620"/>
                </a:lnTo>
                <a:lnTo>
                  <a:pt x="387332" y="276860"/>
                </a:lnTo>
                <a:lnTo>
                  <a:pt x="389080" y="292100"/>
                </a:lnTo>
                <a:lnTo>
                  <a:pt x="389178" y="308610"/>
                </a:lnTo>
                <a:lnTo>
                  <a:pt x="398309" y="297180"/>
                </a:lnTo>
                <a:lnTo>
                  <a:pt x="406347" y="281940"/>
                </a:lnTo>
                <a:lnTo>
                  <a:pt x="412069" y="267970"/>
                </a:lnTo>
                <a:lnTo>
                  <a:pt x="414248" y="255270"/>
                </a:lnTo>
                <a:lnTo>
                  <a:pt x="409743" y="250190"/>
                </a:lnTo>
                <a:lnTo>
                  <a:pt x="406199" y="243840"/>
                </a:lnTo>
                <a:lnTo>
                  <a:pt x="403747" y="237490"/>
                </a:lnTo>
                <a:lnTo>
                  <a:pt x="402513" y="229870"/>
                </a:lnTo>
                <a:lnTo>
                  <a:pt x="401827" y="220980"/>
                </a:lnTo>
                <a:lnTo>
                  <a:pt x="404075" y="213360"/>
                </a:lnTo>
                <a:lnTo>
                  <a:pt x="408482" y="207010"/>
                </a:lnTo>
                <a:lnTo>
                  <a:pt x="404954" y="199390"/>
                </a:lnTo>
                <a:lnTo>
                  <a:pt x="394860" y="184150"/>
                </a:lnTo>
                <a:lnTo>
                  <a:pt x="377448" y="168910"/>
                </a:lnTo>
                <a:lnTo>
                  <a:pt x="351967" y="162560"/>
                </a:lnTo>
                <a:close/>
              </a:path>
              <a:path w="470534" h="469900">
                <a:moveTo>
                  <a:pt x="28422" y="212090"/>
                </a:moveTo>
                <a:lnTo>
                  <a:pt x="16593" y="215900"/>
                </a:lnTo>
                <a:lnTo>
                  <a:pt x="7300" y="223520"/>
                </a:lnTo>
                <a:lnTo>
                  <a:pt x="1463" y="233680"/>
                </a:lnTo>
                <a:lnTo>
                  <a:pt x="0" y="246380"/>
                </a:lnTo>
                <a:lnTo>
                  <a:pt x="3390" y="257810"/>
                </a:lnTo>
                <a:lnTo>
                  <a:pt x="10791" y="266700"/>
                </a:lnTo>
                <a:lnTo>
                  <a:pt x="21131" y="273050"/>
                </a:lnTo>
                <a:lnTo>
                  <a:pt x="33337" y="274320"/>
                </a:lnTo>
                <a:lnTo>
                  <a:pt x="45175" y="270510"/>
                </a:lnTo>
                <a:lnTo>
                  <a:pt x="54463" y="264160"/>
                </a:lnTo>
                <a:lnTo>
                  <a:pt x="60294" y="252730"/>
                </a:lnTo>
                <a:lnTo>
                  <a:pt x="61760" y="241300"/>
                </a:lnTo>
                <a:lnTo>
                  <a:pt x="58379" y="229870"/>
                </a:lnTo>
                <a:lnTo>
                  <a:pt x="50977" y="219710"/>
                </a:lnTo>
                <a:lnTo>
                  <a:pt x="40632" y="214630"/>
                </a:lnTo>
                <a:lnTo>
                  <a:pt x="28422" y="212090"/>
                </a:lnTo>
                <a:close/>
              </a:path>
              <a:path w="470534" h="469900">
                <a:moveTo>
                  <a:pt x="436930" y="196850"/>
                </a:moveTo>
                <a:lnTo>
                  <a:pt x="425090" y="199390"/>
                </a:lnTo>
                <a:lnTo>
                  <a:pt x="415799" y="207010"/>
                </a:lnTo>
                <a:lnTo>
                  <a:pt x="409968" y="217170"/>
                </a:lnTo>
                <a:lnTo>
                  <a:pt x="408508" y="229870"/>
                </a:lnTo>
                <a:lnTo>
                  <a:pt x="411883" y="241300"/>
                </a:lnTo>
                <a:lnTo>
                  <a:pt x="419285" y="250190"/>
                </a:lnTo>
                <a:lnTo>
                  <a:pt x="429634" y="256540"/>
                </a:lnTo>
                <a:lnTo>
                  <a:pt x="441845" y="257810"/>
                </a:lnTo>
                <a:lnTo>
                  <a:pt x="453675" y="255270"/>
                </a:lnTo>
                <a:lnTo>
                  <a:pt x="462967" y="247650"/>
                </a:lnTo>
                <a:lnTo>
                  <a:pt x="468804" y="237490"/>
                </a:lnTo>
                <a:lnTo>
                  <a:pt x="470268" y="224790"/>
                </a:lnTo>
                <a:lnTo>
                  <a:pt x="466877" y="213360"/>
                </a:lnTo>
                <a:lnTo>
                  <a:pt x="459476" y="203200"/>
                </a:lnTo>
                <a:lnTo>
                  <a:pt x="449137" y="198120"/>
                </a:lnTo>
                <a:lnTo>
                  <a:pt x="436930" y="196850"/>
                </a:lnTo>
                <a:close/>
              </a:path>
              <a:path w="470534" h="469900">
                <a:moveTo>
                  <a:pt x="177965" y="74930"/>
                </a:moveTo>
                <a:lnTo>
                  <a:pt x="132705" y="87630"/>
                </a:lnTo>
                <a:lnTo>
                  <a:pt x="121931" y="101600"/>
                </a:lnTo>
                <a:lnTo>
                  <a:pt x="120243" y="107950"/>
                </a:lnTo>
                <a:lnTo>
                  <a:pt x="92062" y="133350"/>
                </a:lnTo>
                <a:lnTo>
                  <a:pt x="89237" y="140970"/>
                </a:lnTo>
                <a:lnTo>
                  <a:pt x="85672" y="158750"/>
                </a:lnTo>
                <a:lnTo>
                  <a:pt x="87477" y="181610"/>
                </a:lnTo>
                <a:lnTo>
                  <a:pt x="100761" y="204470"/>
                </a:lnTo>
                <a:lnTo>
                  <a:pt x="111930" y="212090"/>
                </a:lnTo>
                <a:lnTo>
                  <a:pt x="123461" y="214630"/>
                </a:lnTo>
                <a:lnTo>
                  <a:pt x="134285" y="212090"/>
                </a:lnTo>
                <a:lnTo>
                  <a:pt x="143332" y="205740"/>
                </a:lnTo>
                <a:lnTo>
                  <a:pt x="149620" y="193040"/>
                </a:lnTo>
                <a:lnTo>
                  <a:pt x="149812" y="177800"/>
                </a:lnTo>
                <a:lnTo>
                  <a:pt x="147789" y="158750"/>
                </a:lnTo>
                <a:lnTo>
                  <a:pt x="147434" y="132080"/>
                </a:lnTo>
                <a:lnTo>
                  <a:pt x="150400" y="113030"/>
                </a:lnTo>
                <a:lnTo>
                  <a:pt x="156984" y="97790"/>
                </a:lnTo>
                <a:lnTo>
                  <a:pt x="166425" y="86360"/>
                </a:lnTo>
                <a:lnTo>
                  <a:pt x="177965" y="74930"/>
                </a:lnTo>
                <a:close/>
              </a:path>
              <a:path w="470534" h="469900">
                <a:moveTo>
                  <a:pt x="389553" y="147320"/>
                </a:moveTo>
                <a:lnTo>
                  <a:pt x="338429" y="147320"/>
                </a:lnTo>
                <a:lnTo>
                  <a:pt x="357762" y="151130"/>
                </a:lnTo>
                <a:lnTo>
                  <a:pt x="372230" y="157480"/>
                </a:lnTo>
                <a:lnTo>
                  <a:pt x="384146" y="166370"/>
                </a:lnTo>
                <a:lnTo>
                  <a:pt x="395820" y="177800"/>
                </a:lnTo>
                <a:lnTo>
                  <a:pt x="394284" y="163830"/>
                </a:lnTo>
                <a:lnTo>
                  <a:pt x="389553" y="147320"/>
                </a:lnTo>
                <a:close/>
              </a:path>
              <a:path w="470534" h="469900">
                <a:moveTo>
                  <a:pt x="311567" y="86360"/>
                </a:moveTo>
                <a:lnTo>
                  <a:pt x="288748" y="87630"/>
                </a:lnTo>
                <a:lnTo>
                  <a:pt x="265988" y="101600"/>
                </a:lnTo>
                <a:lnTo>
                  <a:pt x="259035" y="111760"/>
                </a:lnTo>
                <a:lnTo>
                  <a:pt x="256455" y="123190"/>
                </a:lnTo>
                <a:lnTo>
                  <a:pt x="258464" y="134620"/>
                </a:lnTo>
                <a:lnTo>
                  <a:pt x="265277" y="143510"/>
                </a:lnTo>
                <a:lnTo>
                  <a:pt x="277952" y="149860"/>
                </a:lnTo>
                <a:lnTo>
                  <a:pt x="292714" y="149860"/>
                </a:lnTo>
                <a:lnTo>
                  <a:pt x="312045" y="148590"/>
                </a:lnTo>
                <a:lnTo>
                  <a:pt x="338429" y="147320"/>
                </a:lnTo>
                <a:lnTo>
                  <a:pt x="389553" y="147320"/>
                </a:lnTo>
                <a:lnTo>
                  <a:pt x="382926" y="133350"/>
                </a:lnTo>
                <a:lnTo>
                  <a:pt x="375704" y="123190"/>
                </a:lnTo>
                <a:lnTo>
                  <a:pt x="362175" y="120650"/>
                </a:lnTo>
                <a:lnTo>
                  <a:pt x="355790" y="118110"/>
                </a:lnTo>
                <a:lnTo>
                  <a:pt x="349884" y="113030"/>
                </a:lnTo>
                <a:lnTo>
                  <a:pt x="343230" y="107950"/>
                </a:lnTo>
                <a:lnTo>
                  <a:pt x="338963" y="100330"/>
                </a:lnTo>
                <a:lnTo>
                  <a:pt x="337210" y="92710"/>
                </a:lnTo>
                <a:lnTo>
                  <a:pt x="329402" y="88900"/>
                </a:lnTo>
                <a:lnTo>
                  <a:pt x="311567" y="86360"/>
                </a:lnTo>
                <a:close/>
              </a:path>
              <a:path w="470534" h="469900">
                <a:moveTo>
                  <a:pt x="206146" y="62230"/>
                </a:moveTo>
                <a:lnTo>
                  <a:pt x="198627" y="66040"/>
                </a:lnTo>
                <a:lnTo>
                  <a:pt x="183499" y="76200"/>
                </a:lnTo>
                <a:lnTo>
                  <a:pt x="168641" y="92710"/>
                </a:lnTo>
                <a:lnTo>
                  <a:pt x="161937" y="118110"/>
                </a:lnTo>
                <a:lnTo>
                  <a:pt x="164918" y="130810"/>
                </a:lnTo>
                <a:lnTo>
                  <a:pt x="171246" y="140970"/>
                </a:lnTo>
                <a:lnTo>
                  <a:pt x="180318" y="147320"/>
                </a:lnTo>
                <a:lnTo>
                  <a:pt x="191528" y="148590"/>
                </a:lnTo>
                <a:lnTo>
                  <a:pt x="204937" y="144780"/>
                </a:lnTo>
                <a:lnTo>
                  <a:pt x="215512" y="134620"/>
                </a:lnTo>
                <a:lnTo>
                  <a:pt x="227754" y="119380"/>
                </a:lnTo>
                <a:lnTo>
                  <a:pt x="246164" y="100330"/>
                </a:lnTo>
                <a:lnTo>
                  <a:pt x="261930" y="88900"/>
                </a:lnTo>
                <a:lnTo>
                  <a:pt x="276813" y="83820"/>
                </a:lnTo>
                <a:lnTo>
                  <a:pt x="291914" y="81280"/>
                </a:lnTo>
                <a:lnTo>
                  <a:pt x="308330" y="81280"/>
                </a:lnTo>
                <a:lnTo>
                  <a:pt x="297036" y="72390"/>
                </a:lnTo>
                <a:lnTo>
                  <a:pt x="289671" y="68580"/>
                </a:lnTo>
                <a:lnTo>
                  <a:pt x="221297" y="68580"/>
                </a:lnTo>
                <a:lnTo>
                  <a:pt x="213017" y="66040"/>
                </a:lnTo>
                <a:lnTo>
                  <a:pt x="206146" y="62230"/>
                </a:lnTo>
                <a:close/>
              </a:path>
              <a:path w="470534" h="469900">
                <a:moveTo>
                  <a:pt x="82469" y="66040"/>
                </a:moveTo>
                <a:lnTo>
                  <a:pt x="71020" y="68580"/>
                </a:lnTo>
                <a:lnTo>
                  <a:pt x="61340" y="76200"/>
                </a:lnTo>
                <a:lnTo>
                  <a:pt x="55376" y="87630"/>
                </a:lnTo>
                <a:lnTo>
                  <a:pt x="54041" y="99060"/>
                </a:lnTo>
                <a:lnTo>
                  <a:pt x="57226" y="110490"/>
                </a:lnTo>
                <a:lnTo>
                  <a:pt x="64820" y="120650"/>
                </a:lnTo>
                <a:lnTo>
                  <a:pt x="75586" y="125730"/>
                </a:lnTo>
                <a:lnTo>
                  <a:pt x="87388" y="128270"/>
                </a:lnTo>
                <a:lnTo>
                  <a:pt x="98828" y="124460"/>
                </a:lnTo>
                <a:lnTo>
                  <a:pt x="108508" y="116840"/>
                </a:lnTo>
                <a:lnTo>
                  <a:pt x="114478" y="106680"/>
                </a:lnTo>
                <a:lnTo>
                  <a:pt x="115811" y="93980"/>
                </a:lnTo>
                <a:lnTo>
                  <a:pt x="112620" y="82550"/>
                </a:lnTo>
                <a:lnTo>
                  <a:pt x="105016" y="73660"/>
                </a:lnTo>
                <a:lnTo>
                  <a:pt x="94271" y="67310"/>
                </a:lnTo>
                <a:lnTo>
                  <a:pt x="82469" y="66040"/>
                </a:lnTo>
                <a:close/>
              </a:path>
              <a:path w="470534" h="469900">
                <a:moveTo>
                  <a:pt x="371309" y="54610"/>
                </a:moveTo>
                <a:lnTo>
                  <a:pt x="359871" y="57150"/>
                </a:lnTo>
                <a:lnTo>
                  <a:pt x="350202" y="64770"/>
                </a:lnTo>
                <a:lnTo>
                  <a:pt x="344225" y="76200"/>
                </a:lnTo>
                <a:lnTo>
                  <a:pt x="342890" y="87630"/>
                </a:lnTo>
                <a:lnTo>
                  <a:pt x="346084" y="99060"/>
                </a:lnTo>
                <a:lnTo>
                  <a:pt x="353695" y="109220"/>
                </a:lnTo>
                <a:lnTo>
                  <a:pt x="364440" y="114300"/>
                </a:lnTo>
                <a:lnTo>
                  <a:pt x="376245" y="115570"/>
                </a:lnTo>
                <a:lnTo>
                  <a:pt x="387690" y="113030"/>
                </a:lnTo>
                <a:lnTo>
                  <a:pt x="397357" y="105410"/>
                </a:lnTo>
                <a:lnTo>
                  <a:pt x="403334" y="93980"/>
                </a:lnTo>
                <a:lnTo>
                  <a:pt x="404669" y="82550"/>
                </a:lnTo>
                <a:lnTo>
                  <a:pt x="401475" y="71120"/>
                </a:lnTo>
                <a:lnTo>
                  <a:pt x="393865" y="62230"/>
                </a:lnTo>
                <a:lnTo>
                  <a:pt x="383110" y="55880"/>
                </a:lnTo>
                <a:lnTo>
                  <a:pt x="371309" y="54610"/>
                </a:lnTo>
                <a:close/>
              </a:path>
              <a:path w="470534" h="469900">
                <a:moveTo>
                  <a:pt x="254825" y="55880"/>
                </a:moveTo>
                <a:lnTo>
                  <a:pt x="249657" y="60960"/>
                </a:lnTo>
                <a:lnTo>
                  <a:pt x="243730" y="64770"/>
                </a:lnTo>
                <a:lnTo>
                  <a:pt x="237153" y="67310"/>
                </a:lnTo>
                <a:lnTo>
                  <a:pt x="230035" y="68580"/>
                </a:lnTo>
                <a:lnTo>
                  <a:pt x="289671" y="68580"/>
                </a:lnTo>
                <a:lnTo>
                  <a:pt x="282306" y="64770"/>
                </a:lnTo>
                <a:lnTo>
                  <a:pt x="267212" y="58420"/>
                </a:lnTo>
                <a:lnTo>
                  <a:pt x="254825" y="55880"/>
                </a:lnTo>
                <a:close/>
              </a:path>
              <a:path w="470534" h="469900">
                <a:moveTo>
                  <a:pt x="224485" y="0"/>
                </a:moveTo>
                <a:lnTo>
                  <a:pt x="212663" y="3810"/>
                </a:lnTo>
                <a:lnTo>
                  <a:pt x="203374" y="11430"/>
                </a:lnTo>
                <a:lnTo>
                  <a:pt x="197538" y="21590"/>
                </a:lnTo>
                <a:lnTo>
                  <a:pt x="196075" y="33020"/>
                </a:lnTo>
                <a:lnTo>
                  <a:pt x="199459" y="45720"/>
                </a:lnTo>
                <a:lnTo>
                  <a:pt x="206860" y="54610"/>
                </a:lnTo>
                <a:lnTo>
                  <a:pt x="217210" y="60960"/>
                </a:lnTo>
                <a:lnTo>
                  <a:pt x="229438" y="62230"/>
                </a:lnTo>
                <a:lnTo>
                  <a:pt x="241252" y="58420"/>
                </a:lnTo>
                <a:lnTo>
                  <a:pt x="250537" y="50800"/>
                </a:lnTo>
                <a:lnTo>
                  <a:pt x="256371" y="40640"/>
                </a:lnTo>
                <a:lnTo>
                  <a:pt x="257835" y="29210"/>
                </a:lnTo>
                <a:lnTo>
                  <a:pt x="254462" y="16510"/>
                </a:lnTo>
                <a:lnTo>
                  <a:pt x="247061" y="7620"/>
                </a:lnTo>
                <a:lnTo>
                  <a:pt x="236709" y="1270"/>
                </a:lnTo>
                <a:lnTo>
                  <a:pt x="2244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0543" y="302228"/>
            <a:ext cx="1861800" cy="27664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628675"/>
            <a:ext cx="4446905" cy="1225550"/>
          </a:xfrm>
          <a:custGeom>
            <a:avLst/>
            <a:gdLst/>
            <a:ahLst/>
            <a:cxnLst/>
            <a:rect l="l" t="t" r="r" b="b"/>
            <a:pathLst>
              <a:path w="4446905" h="1225550">
                <a:moveTo>
                  <a:pt x="4446790" y="0"/>
                </a:moveTo>
                <a:lnTo>
                  <a:pt x="0" y="0"/>
                </a:lnTo>
                <a:lnTo>
                  <a:pt x="0" y="1225296"/>
                </a:lnTo>
                <a:lnTo>
                  <a:pt x="4446790" y="1225296"/>
                </a:lnTo>
                <a:lnTo>
                  <a:pt x="4446790" y="0"/>
                </a:lnTo>
                <a:close/>
              </a:path>
            </a:pathLst>
          </a:custGeom>
          <a:solidFill>
            <a:srgbClr val="45206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42"/>
            <a:ext cx="7556500" cy="2005379"/>
          </a:xfrm>
          <a:prstGeom prst="rect">
            <a:avLst/>
          </a:prstGeom>
        </p:spPr>
      </p:pic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70649" y="10183707"/>
          <a:ext cx="6948803" cy="259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7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9715">
                <a:tc>
                  <a:txBody>
                    <a:bodyPr/>
                    <a:lstStyle/>
                    <a:p>
                      <a:pPr marL="31750">
                        <a:lnSpc>
                          <a:spcPts val="819"/>
                        </a:lnSpc>
                        <a:spcBef>
                          <a:spcPts val="225"/>
                        </a:spcBef>
                      </a:pPr>
                      <a:r>
                        <a:rPr sz="700" b="1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RCSI</a:t>
                      </a:r>
                      <a:r>
                        <a:rPr sz="700" b="1" spc="-1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700" b="1" spc="-1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819"/>
                        </a:lnSpc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Advancing</a:t>
                      </a:r>
                      <a:r>
                        <a:rPr sz="700" spc="-4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Patient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2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Care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28575" marB="0">
                    <a:lnR w="3175">
                      <a:solidFill>
                        <a:srgbClr val="45206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9705" marR="188595">
                        <a:lnSpc>
                          <a:spcPts val="800"/>
                        </a:lnSpc>
                        <a:spcBef>
                          <a:spcPts val="310"/>
                        </a:spcBef>
                      </a:pPr>
                      <a:r>
                        <a:rPr sz="700" spc="-25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Beaumont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Hospital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3175">
                      <a:solidFill>
                        <a:srgbClr val="45206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6215" marR="8699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Cavan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Monaghan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94615" marR="12382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Connolly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31445" marR="154940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Louth</a:t>
                      </a:r>
                      <a:r>
                        <a:rPr sz="700" spc="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County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62560" marR="9969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Our Lady of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Lourdes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700" spc="2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Drogheda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07314" marR="16446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Rotunda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72085" marR="24130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RCSI</a:t>
                      </a:r>
                      <a:r>
                        <a:rPr sz="700" spc="-3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(Academic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Partner)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13899" y="845869"/>
            <a:ext cx="3991610" cy="74549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9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b="1" baseline="31250" dirty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r>
              <a:rPr sz="1200" b="1" spc="165" baseline="31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Annual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Conference</a:t>
            </a:r>
            <a:endParaRPr sz="1400">
              <a:latin typeface="Arial"/>
              <a:cs typeface="Arial"/>
            </a:endParaRPr>
          </a:p>
          <a:p>
            <a:pPr marL="38100" marR="1036955">
              <a:lnSpc>
                <a:spcPct val="112500"/>
              </a:lnSpc>
            </a:pP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Improving</a:t>
            </a:r>
            <a:r>
              <a:rPr sz="14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Healthcare</a:t>
            </a:r>
            <a:r>
              <a:rPr sz="14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Journey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900" y="4155553"/>
            <a:ext cx="3324225" cy="2196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AEEF"/>
                </a:solidFill>
                <a:latin typeface="Arial"/>
                <a:cs typeface="Arial"/>
              </a:rPr>
              <a:t>ABSTRACT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INTRODUCTION</a:t>
            </a:r>
            <a:endParaRPr sz="950">
              <a:latin typeface="Arial"/>
              <a:cs typeface="Arial"/>
            </a:endParaRPr>
          </a:p>
          <a:p>
            <a:pPr marL="12700" marR="224154">
              <a:lnSpc>
                <a:spcPct val="100899"/>
              </a:lnSpc>
            </a:pP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Postmenopausal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bleeding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90" dirty="0">
                <a:solidFill>
                  <a:srgbClr val="45206F"/>
                </a:solidFill>
                <a:latin typeface="Trebuchet MS"/>
                <a:cs typeface="Trebuchet MS"/>
              </a:rPr>
              <a:t>(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PMB)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a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red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flag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symptom.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It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can be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associated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Endometrial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Cancer </a:t>
            </a:r>
            <a:r>
              <a:rPr sz="950" spc="125" dirty="0">
                <a:solidFill>
                  <a:srgbClr val="45206F"/>
                </a:solidFill>
                <a:latin typeface="Trebuchet MS"/>
                <a:cs typeface="Trebuchet MS"/>
              </a:rPr>
              <a:t>–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most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common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Gynaecological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Malignancy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worldwide.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Ambulatory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Gynaecology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clinic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Rotunda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has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been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operation</a:t>
            </a:r>
            <a:endParaRPr sz="950">
              <a:latin typeface="Trebuchet MS"/>
              <a:cs typeface="Trebuchet MS"/>
            </a:endParaRPr>
          </a:p>
          <a:p>
            <a:pPr marL="12700" marR="332740">
              <a:lnSpc>
                <a:spcPct val="100899"/>
              </a:lnSpc>
            </a:pP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6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years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ability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offer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ultrasound,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hysteroscopy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treatment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procedures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same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appointment.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This has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revolutionised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 pathway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women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presenting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endParaRPr sz="950">
              <a:latin typeface="Trebuchet MS"/>
              <a:cs typeface="Trebuchet MS"/>
            </a:endParaRPr>
          </a:p>
          <a:p>
            <a:pPr marL="12700" marR="5080">
              <a:lnSpc>
                <a:spcPct val="100899"/>
              </a:lnSpc>
            </a:pP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postmenopausal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bleeding.</a:t>
            </a:r>
            <a:r>
              <a:rPr sz="950" spc="-9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Price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report from the Saolta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Group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highlighted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need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for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clear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pathway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care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for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women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with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PMB.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Our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project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aimed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assess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timeframe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consultation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considering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the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National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Women’s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Health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Infants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Health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(NWHIP)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directorate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2021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PMB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management.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900" y="6471303"/>
            <a:ext cx="2938780" cy="46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METHODOLOGY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plan-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do-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study-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act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model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improvement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used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in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this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study.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9900" y="7053453"/>
            <a:ext cx="3044190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5" dirty="0">
                <a:solidFill>
                  <a:srgbClr val="45206F"/>
                </a:solidFill>
                <a:latin typeface="Arial"/>
                <a:cs typeface="Arial"/>
              </a:rPr>
              <a:t>AIM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Analyse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compliance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with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NWHIP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guideline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the management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PMB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AG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clinic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between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June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and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August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2021.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Identify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areas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improvement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which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can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help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achieve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this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target.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9900" y="7927703"/>
            <a:ext cx="3063875" cy="90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45206F"/>
                </a:solidFill>
                <a:latin typeface="Arial"/>
                <a:cs typeface="Arial"/>
              </a:rPr>
              <a:t>CHANGE</a:t>
            </a:r>
            <a:r>
              <a:rPr sz="950" b="1" spc="-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IMPLEMENTED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Trans-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vaginal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sonography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plays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an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important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role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in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assessment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PMB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context.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Our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study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concluded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this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tool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not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being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effectively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implemented.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Direct Result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of our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project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installation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a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new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ultrasound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machine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connected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an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image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archiving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system.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900" y="9056003"/>
            <a:ext cx="3284220" cy="60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MEASUREMENT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long-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term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impact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our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project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measured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by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speed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delivery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of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our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recommendations.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new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ultrasound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with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archive-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imaging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has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been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installed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within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2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weeks of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final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report.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21899" y="4410020"/>
            <a:ext cx="56896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0" dirty="0">
                <a:solidFill>
                  <a:srgbClr val="45206F"/>
                </a:solidFill>
                <a:latin typeface="Arial"/>
                <a:cs typeface="Arial"/>
              </a:rPr>
              <a:t>RESULTS</a:t>
            </a:r>
            <a:endParaRPr sz="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21899" y="4556070"/>
            <a:ext cx="3336925" cy="18110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marR="111125" indent="-228600">
              <a:lnSpc>
                <a:spcPct val="100899"/>
              </a:lnSpc>
              <a:spcBef>
                <a:spcPts val="90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70%(42)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women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were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seen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Ambulatory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Gynaecology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(AG)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clinic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within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4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weeks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referral.</a:t>
            </a:r>
            <a:endParaRPr sz="950">
              <a:latin typeface="Trebuchet MS"/>
              <a:cs typeface="Trebuchet MS"/>
            </a:endParaRPr>
          </a:p>
          <a:p>
            <a:pPr marL="241300" marR="129539" indent="-228600">
              <a:lnSpc>
                <a:spcPct val="100899"/>
              </a:lnSpc>
              <a:spcBef>
                <a:spcPts val="280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950" spc="50" dirty="0">
                <a:solidFill>
                  <a:srgbClr val="45206F"/>
                </a:solidFill>
                <a:latin typeface="Trebuchet MS"/>
                <a:cs typeface="Trebuchet MS"/>
              </a:rPr>
              <a:t>90%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(54)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women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had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histology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available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diagnosis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within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12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weeks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as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set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out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NWHIP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PMB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management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guidance.</a:t>
            </a:r>
            <a:endParaRPr sz="95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95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950" spc="50" dirty="0">
                <a:solidFill>
                  <a:srgbClr val="45206F"/>
                </a:solidFill>
                <a:latin typeface="Trebuchet MS"/>
                <a:cs typeface="Trebuchet MS"/>
              </a:rPr>
              <a:t>70%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women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(42)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received a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benign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histological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diagnosis.</a:t>
            </a:r>
            <a:endParaRPr sz="95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95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2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women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(4%)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were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diagnosed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Endometrial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Cancer.</a:t>
            </a:r>
            <a:endParaRPr sz="950">
              <a:latin typeface="Trebuchet MS"/>
              <a:cs typeface="Trebuchet MS"/>
            </a:endParaRPr>
          </a:p>
          <a:p>
            <a:pPr marL="241300" marR="299085" indent="-228600">
              <a:lnSpc>
                <a:spcPct val="100899"/>
              </a:lnSpc>
              <a:spcBef>
                <a:spcPts val="280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Ambulatory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Gynaecology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Clinic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Rotunda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was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largely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compliant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NWHIP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guideline.</a:t>
            </a:r>
            <a:endParaRPr sz="950">
              <a:latin typeface="Trebuchet MS"/>
              <a:cs typeface="Trebuchet MS"/>
            </a:endParaRPr>
          </a:p>
          <a:p>
            <a:pPr marL="241300" marR="5080" indent="-228600">
              <a:lnSpc>
                <a:spcPct val="100899"/>
              </a:lnSpc>
              <a:spcBef>
                <a:spcPts val="285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use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Trans-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vaginal Ultrasonography was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identified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as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an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area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improvement.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21899" y="6486621"/>
            <a:ext cx="3158490" cy="1046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VALUE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Transvaginal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sonography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plays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vital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role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assessing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women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PMB.</a:t>
            </a:r>
            <a:r>
              <a:rPr sz="950" spc="-9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installation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new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ultrasound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machine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with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image-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archiving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capability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will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benefit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both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practitioners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who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can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improve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their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standard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care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increased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level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of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assessment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patients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by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decreasing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number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invasive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procedures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carried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out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unnecessarily.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21899" y="7652970"/>
            <a:ext cx="3337560" cy="90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SUSTAINMENT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Our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project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has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highlighted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delivered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need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for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enhanced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use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ultrasonography in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Ambulatory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Gynaecology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Setting.</a:t>
            </a:r>
            <a:r>
              <a:rPr sz="950" spc="-8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new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ultrasound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machine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image-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archiving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capabilities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will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deliver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sustained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long-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term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increased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availability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ultrasound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assessment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women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presenting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PMB.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21899" y="8673270"/>
            <a:ext cx="3155315" cy="60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45206F"/>
                </a:solidFill>
                <a:latin typeface="Arial"/>
                <a:cs typeface="Arial"/>
              </a:rPr>
              <a:t>ADDITIONAL</a:t>
            </a:r>
            <a:r>
              <a:rPr sz="950" b="1" spc="-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INFORMATION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The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implementation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this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improvement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will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also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be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beneficial to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pre-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menopausal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patients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presenting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with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various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other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gynaecological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complaints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ex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menorrhagia.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9299" y="2128804"/>
            <a:ext cx="5421630" cy="138239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100" b="1" spc="-10" dirty="0">
                <a:solidFill>
                  <a:srgbClr val="00AEEF"/>
                </a:solidFill>
                <a:latin typeface="Arial"/>
                <a:cs typeface="Arial"/>
              </a:rPr>
              <a:t>TITLE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Postmenopausal</a:t>
            </a:r>
            <a:r>
              <a:rPr sz="1400" spc="25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Bleeding</a:t>
            </a:r>
            <a:r>
              <a:rPr sz="1400" spc="2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in</a:t>
            </a:r>
            <a:r>
              <a:rPr sz="1400" spc="25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Ambulatory</a:t>
            </a:r>
            <a:r>
              <a:rPr sz="1400" spc="2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Gynaecology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00AEEF"/>
                </a:solidFill>
                <a:latin typeface="Arial"/>
                <a:cs typeface="Arial"/>
              </a:rPr>
              <a:t>SUBMITTED</a:t>
            </a:r>
            <a:r>
              <a:rPr sz="1100" b="1" spc="60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00AEEF"/>
                </a:solidFill>
                <a:latin typeface="Arial"/>
                <a:cs typeface="Arial"/>
              </a:rPr>
              <a:t>BY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610"/>
              </a:lnSpc>
              <a:spcBef>
                <a:spcPts val="670"/>
              </a:spcBef>
            </a:pP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Elizabeth</a:t>
            </a:r>
            <a:r>
              <a:rPr sz="1400" spc="11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45206F"/>
                </a:solidFill>
                <a:latin typeface="Arial"/>
                <a:cs typeface="Arial"/>
              </a:rPr>
              <a:t>Tunney,</a:t>
            </a:r>
            <a:r>
              <a:rPr sz="1400" spc="11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Senior</a:t>
            </a:r>
            <a:r>
              <a:rPr sz="1400" spc="11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House</a:t>
            </a:r>
            <a:r>
              <a:rPr sz="1400" spc="11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Officer</a:t>
            </a:r>
            <a:r>
              <a:rPr sz="1400" spc="11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Obstetrics</a:t>
            </a:r>
            <a:r>
              <a:rPr sz="1400" spc="11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&amp;</a:t>
            </a:r>
            <a:r>
              <a:rPr sz="1400" spc="11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Gynaecology,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Rotunda</a:t>
            </a:r>
            <a:r>
              <a:rPr sz="1400" spc="21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Hospital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2599" y="4056702"/>
            <a:ext cx="6984365" cy="0"/>
          </a:xfrm>
          <a:custGeom>
            <a:avLst/>
            <a:gdLst/>
            <a:ahLst/>
            <a:cxnLst/>
            <a:rect l="l" t="t" r="r" b="b"/>
            <a:pathLst>
              <a:path w="6984365">
                <a:moveTo>
                  <a:pt x="0" y="0"/>
                </a:moveTo>
                <a:lnTo>
                  <a:pt x="6983996" y="0"/>
                </a:lnTo>
              </a:path>
            </a:pathLst>
          </a:custGeom>
          <a:ln w="25400">
            <a:solidFill>
              <a:srgbClr val="45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7399" y="10074002"/>
            <a:ext cx="6912609" cy="0"/>
          </a:xfrm>
          <a:custGeom>
            <a:avLst/>
            <a:gdLst/>
            <a:ahLst/>
            <a:cxnLst/>
            <a:rect l="l" t="t" r="r" b="b"/>
            <a:pathLst>
              <a:path w="6912609">
                <a:moveTo>
                  <a:pt x="0" y="0"/>
                </a:moveTo>
                <a:lnTo>
                  <a:pt x="6912000" y="0"/>
                </a:lnTo>
              </a:path>
            </a:pathLst>
          </a:custGeom>
          <a:ln w="25400">
            <a:solidFill>
              <a:srgbClr val="45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524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Trebuchet MS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Zinc</cp:lastModifiedBy>
  <cp:revision>1</cp:revision>
  <dcterms:created xsi:type="dcterms:W3CDTF">2022-07-29T06:44:00Z</dcterms:created>
  <dcterms:modified xsi:type="dcterms:W3CDTF">2022-09-01T16:15:27Z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2022-03-16T00:00:00Z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2022-07-29T00:00:00Z</vt:filetime>
  </property>
</Properties>
</file>