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Trebuchet MS" panose="020B0603020202020204" pitchFamily="34" charset="0"/>
      <p:regular r:id="rId3"/>
      <p:bold r:id="rId4"/>
      <p:italic r:id="rId5"/>
      <p:bold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49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Advancing</a:t>
                      </a:r>
                      <a:r>
                        <a:rPr sz="700" spc="-4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Patient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Care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25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Beaumont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Trebuchet MS"/>
                          <a:cs typeface="Trebuchet MS"/>
                        </a:rPr>
                        <a:t>Hospital</a:t>
                      </a:r>
                      <a:endParaRPr sz="70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99" y="845869"/>
            <a:ext cx="3991610" cy="745490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9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5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092378"/>
            <a:ext cx="2941955" cy="2050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radiation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oncology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inpatient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consult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service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Beaumont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busy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time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pressurised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service.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Prior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project,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patients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were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not</a:t>
            </a:r>
            <a:r>
              <a:rPr sz="950" spc="2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being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tracked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there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no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record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workload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or</a:t>
            </a:r>
            <a:r>
              <a:rPr sz="950" spc="20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staff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resources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used.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Furthermore,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Luke’s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building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uses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"ARIA"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online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records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only,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unlike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main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Beaumont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which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a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paper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chart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system,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creating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significant challenges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handover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between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teams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80" dirty="0">
                <a:solidFill>
                  <a:srgbClr val="45206F"/>
                </a:solidFill>
                <a:latin typeface="Trebuchet MS"/>
                <a:cs typeface="Trebuchet MS"/>
              </a:rPr>
              <a:t>/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or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team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members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potentially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unsafe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care.</a:t>
            </a:r>
            <a:r>
              <a:rPr sz="950" spc="1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ability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monitor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progress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complex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cases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ensure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all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team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members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involved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were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up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date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unreliable.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6262078"/>
            <a:ext cx="277749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All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stakeholders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consulted.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online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process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was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defined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10" dirty="0">
                <a:solidFill>
                  <a:srgbClr val="45206F"/>
                </a:solidFill>
                <a:latin typeface="Trebuchet MS"/>
                <a:cs typeface="Trebuchet MS"/>
              </a:rPr>
              <a:t>&amp;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tested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create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inpatient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referral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task.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844228"/>
            <a:ext cx="290576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behind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project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record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consults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ARIA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first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time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ever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also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create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safer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handover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system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follow-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up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consults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finalise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treatment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plans.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572428"/>
            <a:ext cx="2962910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  <a:spcBef>
                <a:spcPts val="10"/>
              </a:spcBef>
            </a:pP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T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he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QIP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w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run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plan,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d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o</a:t>
            </a:r>
            <a:r>
              <a:rPr sz="950" spc="-155" dirty="0">
                <a:solidFill>
                  <a:srgbClr val="45206F"/>
                </a:solidFill>
                <a:latin typeface="Trebuchet MS"/>
                <a:cs typeface="Trebuchet MS"/>
              </a:rPr>
              <a:t>,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study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t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" dirty="0">
                <a:solidFill>
                  <a:srgbClr val="45206F"/>
                </a:solidFill>
                <a:latin typeface="Trebuchet MS"/>
                <a:cs typeface="Trebuchet MS"/>
              </a:rPr>
              <a:t>(PDS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80" dirty="0">
                <a:solidFill>
                  <a:srgbClr val="45206F"/>
                </a:solidFill>
                <a:latin typeface="Trebuchet MS"/>
                <a:cs typeface="Trebuchet MS"/>
              </a:rPr>
              <a:t>)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cle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</a:t>
            </a:r>
            <a:r>
              <a:rPr sz="950" spc="-155" dirty="0">
                <a:solidFill>
                  <a:srgbClr val="45206F"/>
                </a:solidFill>
                <a:latin typeface="Trebuchet MS"/>
                <a:cs typeface="Trebuchet MS"/>
              </a:rPr>
              <a:t>.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 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w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ev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alu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t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ed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2mo</a:t>
            </a:r>
            <a:r>
              <a:rPr sz="950" spc="-5" dirty="0">
                <a:solidFill>
                  <a:srgbClr val="45206F"/>
                </a:solidFill>
                <a:latin typeface="Trebuchet MS"/>
                <a:cs typeface="Trebuchet MS"/>
              </a:rPr>
              <a:t>n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ths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l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e</a:t>
            </a:r>
            <a:r>
              <a:rPr sz="950" spc="-100" dirty="0">
                <a:solidFill>
                  <a:srgbClr val="45206F"/>
                </a:solidFill>
                <a:latin typeface="Trebuchet MS"/>
                <a:cs typeface="Trebuchet MS"/>
              </a:rPr>
              <a:t>r</a:t>
            </a:r>
            <a:r>
              <a:rPr sz="950" spc="-155" dirty="0">
                <a:solidFill>
                  <a:srgbClr val="45206F"/>
                </a:solidFill>
                <a:latin typeface="Trebuchet MS"/>
                <a:cs typeface="Trebuchet MS"/>
              </a:rPr>
              <a:t>.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1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t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time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w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5" dirty="0">
                <a:solidFill>
                  <a:srgbClr val="45206F"/>
                </a:solidFill>
                <a:latin typeface="Trebuchet MS"/>
                <a:cs typeface="Trebuchet MS"/>
              </a:rPr>
              <a:t>amended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online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desi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g</a:t>
            </a:r>
            <a:r>
              <a:rPr sz="950" spc="-75" dirty="0">
                <a:solidFill>
                  <a:srgbClr val="45206F"/>
                </a:solidFill>
                <a:latin typeface="Trebuchet MS"/>
                <a:cs typeface="Trebuchet MS"/>
              </a:rPr>
              <a:t>n.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15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ll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inp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tie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n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t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c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onsults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logged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metr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ic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included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QIP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final</a:t>
            </a:r>
            <a:r>
              <a:rPr sz="950" spc="-8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r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epo</a:t>
            </a:r>
            <a:r>
              <a:rPr sz="950" spc="5" dirty="0">
                <a:solidFill>
                  <a:srgbClr val="45206F"/>
                </a:solidFill>
                <a:latin typeface="Trebuchet MS"/>
                <a:cs typeface="Trebuchet MS"/>
              </a:rPr>
              <a:t>r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t</a:t>
            </a:r>
            <a:r>
              <a:rPr sz="950" spc="-155" dirty="0">
                <a:solidFill>
                  <a:srgbClr val="45206F"/>
                </a:solidFill>
                <a:latin typeface="Trebuchet MS"/>
                <a:cs typeface="Trebuchet MS"/>
              </a:rPr>
              <a:t>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8446678"/>
            <a:ext cx="3049905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measured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consults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70" dirty="0">
                <a:solidFill>
                  <a:srgbClr val="45206F"/>
                </a:solidFill>
                <a:latin typeface="Trebuchet MS"/>
                <a:cs typeface="Trebuchet MS"/>
              </a:rPr>
              <a:t>team,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intent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of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consult,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quantity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radiation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provided,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number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pts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treated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site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treatment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target.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1899" y="4346845"/>
            <a:ext cx="2903220" cy="1046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 marR="67945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total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91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consults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received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5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month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period: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13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cases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radical,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45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cases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were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palliative,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33</a:t>
            </a:r>
            <a:endParaRPr sz="950">
              <a:latin typeface="Trebuchet MS"/>
              <a:cs typeface="Trebuchet MS"/>
            </a:endParaRPr>
          </a:p>
          <a:p>
            <a:pPr marL="12700" marR="5080">
              <a:lnSpc>
                <a:spcPct val="100899"/>
              </a:lnSpc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cases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did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not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receive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any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radiation.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most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common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dosing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palliative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cases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8gy/1fr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(n=14).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Palliative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Radiation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bone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most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common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site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radiation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treatment.</a:t>
            </a:r>
            <a:r>
              <a:rPr sz="950" spc="-9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The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aim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our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project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certainly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achieved.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5513196"/>
            <a:ext cx="2813685" cy="316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result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findings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an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action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plan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developed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recommendations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5949296"/>
            <a:ext cx="303276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All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stakeholders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involved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process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found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new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pathway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easy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5" dirty="0">
                <a:solidFill>
                  <a:srgbClr val="45206F"/>
                </a:solidFill>
                <a:latin typeface="Trebuchet MS"/>
                <a:cs typeface="Trebuchet MS"/>
              </a:rPr>
              <a:t>use.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Feedback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suggests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risks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associated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clinical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handover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are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much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reduced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by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this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process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6677496"/>
            <a:ext cx="3150235" cy="4622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Data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regarding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workload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service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now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easily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accessible.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Better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patient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care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provided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more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efficient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and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safer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service.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21899" y="7259646"/>
            <a:ext cx="2887345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205104">
              <a:lnSpc>
                <a:spcPct val="100000"/>
              </a:lnSpc>
              <a:spcBef>
                <a:spcPts val="10"/>
              </a:spcBef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At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doctor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changeover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every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6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months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within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St Luke's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Network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in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Beaumont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there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is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a tutorial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for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all new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team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members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learn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the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consult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pathway.</a:t>
            </a:r>
            <a:r>
              <a:rPr sz="950" spc="-9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endParaRPr sz="95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continue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perform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dirty="0">
                <a:solidFill>
                  <a:srgbClr val="45206F"/>
                </a:solidFill>
                <a:latin typeface="Trebuchet MS"/>
                <a:cs typeface="Trebuchet MS"/>
              </a:rPr>
              <a:t>PSDA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cycles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get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user</a:t>
            </a: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Trebuchet MS"/>
                <a:cs typeface="Trebuchet MS"/>
              </a:rPr>
              <a:t>feedback </a:t>
            </a:r>
            <a:r>
              <a:rPr sz="950" spc="-25" dirty="0">
                <a:solidFill>
                  <a:srgbClr val="45206F"/>
                </a:solidFill>
                <a:latin typeface="Trebuchet MS"/>
                <a:cs typeface="Trebuchet MS"/>
              </a:rPr>
              <a:t>for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improvement.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21899" y="8317996"/>
            <a:ext cx="2977515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50" spc="-50" dirty="0">
                <a:solidFill>
                  <a:srgbClr val="45206F"/>
                </a:solidFill>
                <a:latin typeface="Trebuchet MS"/>
                <a:cs typeface="Trebuchet MS"/>
              </a:rPr>
              <a:t>We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hope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to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include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other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forms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of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consults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Trebuchet MS"/>
                <a:cs typeface="Trebuchet MS"/>
              </a:rPr>
              <a:t>such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as</a:t>
            </a:r>
            <a:r>
              <a:rPr sz="950" spc="-6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outside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hospital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phone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Trebuchet MS"/>
                <a:cs typeface="Trebuchet MS"/>
              </a:rPr>
              <a:t>consults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to </a:t>
            </a:r>
            <a:r>
              <a:rPr sz="950" spc="-35" dirty="0">
                <a:solidFill>
                  <a:srgbClr val="45206F"/>
                </a:solidFill>
                <a:latin typeface="Trebuchet MS"/>
                <a:cs typeface="Trebuchet MS"/>
              </a:rPr>
              <a:t>also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55" dirty="0">
                <a:solidFill>
                  <a:srgbClr val="45206F"/>
                </a:solidFill>
                <a:latin typeface="Trebuchet MS"/>
                <a:cs typeface="Trebuchet MS"/>
              </a:rPr>
              <a:t>better</a:t>
            </a:r>
            <a:r>
              <a:rPr sz="950" spc="-40" dirty="0">
                <a:solidFill>
                  <a:srgbClr val="45206F"/>
                </a:solidFill>
                <a:latin typeface="Trebuchet MS"/>
                <a:cs typeface="Trebuchet MS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Trebuchet MS"/>
                <a:cs typeface="Trebuchet MS"/>
              </a:rPr>
              <a:t>record.</a:t>
            </a:r>
            <a:endParaRPr sz="9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9299" y="2128804"/>
            <a:ext cx="6297295" cy="117792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Inpatient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Consultation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Service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SLRON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Beaumont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Orla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Monaghan,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SPR,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St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Lukes</a:t>
            </a:r>
            <a:r>
              <a:rPr sz="1400" spc="12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Radiation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ONcology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network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5206F"/>
                </a:solidFill>
                <a:latin typeface="Arial"/>
                <a:cs typeface="Arial"/>
              </a:rPr>
              <a:t>(SLRON)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Dublin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2599" y="4056702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506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Trebuchet MS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2022-07-29T06:11:29Z</dcterms:created>
  <dcterms:modified xsi:type="dcterms:W3CDTF">2022-09-02T09:33:34Z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2022-03-16T00:00:00Z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