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Trebuchet MS" panose="020B0603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50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Advancing</a:t>
                      </a:r>
                      <a:r>
                        <a:rPr sz="700" spc="-4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Patient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2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Beaumont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650" y="3660377"/>
            <a:ext cx="3312160" cy="219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432434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Currently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no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outpatient therapy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service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for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Connolly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Hospital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being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discharged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who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require</a:t>
            </a:r>
            <a:endParaRPr sz="950">
              <a:latin typeface="Trebuchet MS"/>
              <a:cs typeface="Trebuchet MS"/>
            </a:endParaRPr>
          </a:p>
          <a:p>
            <a:pPr marL="12700" marR="22860">
              <a:lnSpc>
                <a:spcPct val="100899"/>
              </a:lnSpc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neurorehabilitation.</a:t>
            </a:r>
            <a:r>
              <a:rPr sz="950" spc="-1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Young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have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no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80" dirty="0">
                <a:solidFill>
                  <a:srgbClr val="45206F"/>
                </a:solidFill>
                <a:latin typeface="Trebuchet MS"/>
                <a:cs typeface="Trebuchet MS"/>
              </a:rPr>
              <a:t>/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extremely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limited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access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meet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their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neurorehabilitation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needs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community.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contributes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longer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length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stay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for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who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are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otherwise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medically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fit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discharge,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delayed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incomplete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neurology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recovery,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reduced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quality of 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life,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increased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care</a:t>
            </a:r>
            <a:endParaRPr sz="950">
              <a:latin typeface="Trebuchet MS"/>
              <a:cs typeface="Trebuchet MS"/>
            </a:endParaRPr>
          </a:p>
          <a:p>
            <a:pPr marL="12700" marR="5080">
              <a:lnSpc>
                <a:spcPct val="100899"/>
              </a:lnSpc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giver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burden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negative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financial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impact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society.</a:t>
            </a:r>
            <a:r>
              <a:rPr sz="950" spc="1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 Innovation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Project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identified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 opportunity,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using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limited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resources,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establish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an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occupational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therapy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outpatient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service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provide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neurorehabilitation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intervention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within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2-4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weeks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post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discharge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under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65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years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age.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650" y="5958127"/>
            <a:ext cx="3269615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analysed HIPE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data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incorporated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client/carer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feedback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modify/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improve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each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PDSA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cycle.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650" y="6522277"/>
            <a:ext cx="3203575" cy="1026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0">
              <a:lnSpc>
                <a:spcPct val="100899"/>
              </a:lnSpc>
            </a:pP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establish,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June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2021,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occupational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therapy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outpatient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service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provide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neurorehabilitation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intervention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within</a:t>
            </a:r>
            <a:endParaRPr sz="950">
              <a:latin typeface="Trebuchet MS"/>
              <a:cs typeface="Trebuchet MS"/>
            </a:endParaRPr>
          </a:p>
          <a:p>
            <a:pPr marL="12700" marR="5080">
              <a:lnSpc>
                <a:spcPct val="100899"/>
              </a:lnSpc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2-4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weeks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post-discharge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CHB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presenting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with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neurological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conditions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improve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their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neurological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outcome.</a:t>
            </a:r>
            <a:endParaRPr sz="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650" y="7505309"/>
            <a:ext cx="3293745" cy="95631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5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project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aim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achieved</a:t>
            </a:r>
            <a:endParaRPr sz="950">
              <a:latin typeface="Trebuchet MS"/>
              <a:cs typeface="Trebuchet MS"/>
            </a:endParaRPr>
          </a:p>
          <a:p>
            <a:pPr marL="240665" marR="117475" indent="-228600">
              <a:lnSpc>
                <a:spcPct val="100000"/>
              </a:lnSpc>
              <a:spcBef>
                <a:spcPts val="15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All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discharged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sooner,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received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their</a:t>
            </a:r>
            <a:r>
              <a:rPr sz="950" spc="2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therapy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at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home,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demonstrated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improvements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in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function 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cognition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very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satisfied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blended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occupational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therapy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approach</a:t>
            </a:r>
            <a:endParaRPr sz="9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Patient’s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80" dirty="0">
                <a:solidFill>
                  <a:srgbClr val="45206F"/>
                </a:solidFill>
                <a:latin typeface="Trebuchet MS"/>
                <a:cs typeface="Trebuchet MS"/>
              </a:rPr>
              <a:t>/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therapist’s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need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travel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reduced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80" dirty="0">
                <a:solidFill>
                  <a:srgbClr val="45206F"/>
                </a:solidFill>
                <a:latin typeface="Trebuchet MS"/>
                <a:cs typeface="Trebuchet MS"/>
              </a:rPr>
              <a:t>/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eliminated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650" y="8580878"/>
            <a:ext cx="979805" cy="316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We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used: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650" y="8889707"/>
            <a:ext cx="3199765" cy="95631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Quantitative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Process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 Measures</a:t>
            </a:r>
            <a:endParaRPr sz="950">
              <a:latin typeface="Trebuchet MS"/>
              <a:cs typeface="Trebuchet MS"/>
            </a:endParaRPr>
          </a:p>
          <a:p>
            <a:pPr marL="240665" marR="5080" indent="-22860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Quantitative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qualitative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primary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10" dirty="0">
                <a:solidFill>
                  <a:srgbClr val="45206F"/>
                </a:solidFill>
                <a:latin typeface="Trebuchet MS"/>
                <a:cs typeface="Trebuchet MS"/>
              </a:rPr>
              <a:t>&amp;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secondary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outcome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measures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(neurological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outcome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(cognitive/functional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independence),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quality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life,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fatigue,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anxiety,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depression,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Patient/Family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Satisfaction</a:t>
            </a:r>
            <a:endParaRPr sz="9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Quantitative</a:t>
            </a:r>
            <a:r>
              <a:rPr sz="950" spc="-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balancing</a:t>
            </a:r>
            <a:r>
              <a:rPr sz="950" spc="-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measures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8649" y="3896845"/>
            <a:ext cx="3282315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results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pilot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project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extremely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positive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all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four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demonstrating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improved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neurological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cognitive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outcomes.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We: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08649" y="4479775"/>
            <a:ext cx="2383155" cy="3898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Met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stated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aim</a:t>
            </a:r>
            <a:endParaRPr sz="9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9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Discharged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3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earlier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from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hospital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2595" y="4825877"/>
            <a:ext cx="2990215" cy="81026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45415" indent="-133350">
              <a:lnSpc>
                <a:spcPct val="100000"/>
              </a:lnSpc>
              <a:spcBef>
                <a:spcPts val="250"/>
              </a:spcBef>
              <a:buChar char="-"/>
              <a:tabLst>
                <a:tab pos="146050" algn="l"/>
              </a:tabLst>
            </a:pP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avoiding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one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being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admitted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Long</a:t>
            </a:r>
            <a:r>
              <a:rPr sz="950" spc="-1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Term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Care</a:t>
            </a:r>
            <a:endParaRPr sz="950">
              <a:latin typeface="Trebuchet MS"/>
              <a:cs typeface="Trebuchet MS"/>
            </a:endParaRPr>
          </a:p>
          <a:p>
            <a:pPr marL="145415" marR="57150" indent="-133350">
              <a:lnSpc>
                <a:spcPct val="100899"/>
              </a:lnSpc>
              <a:spcBef>
                <a:spcPts val="140"/>
              </a:spcBef>
              <a:buChar char="-"/>
              <a:tabLst>
                <a:tab pos="146050" algn="l"/>
              </a:tabLst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facilitating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one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(with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cognitive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impairment)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return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care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her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baby</a:t>
            </a:r>
            <a:endParaRPr sz="950">
              <a:latin typeface="Trebuchet MS"/>
              <a:cs typeface="Trebuchet MS"/>
            </a:endParaRPr>
          </a:p>
          <a:p>
            <a:pPr marL="145415" marR="5080" indent="-133350">
              <a:lnSpc>
                <a:spcPct val="100899"/>
              </a:lnSpc>
              <a:spcBef>
                <a:spcPts val="145"/>
              </a:spcBef>
              <a:buChar char="-"/>
              <a:tabLst>
                <a:tab pos="146050" algn="l"/>
              </a:tabLst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facilitating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another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(with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cognitive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impairment)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return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paid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employment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08649" y="5629395"/>
            <a:ext cx="3164205" cy="498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>
              <a:lnSpc>
                <a:spcPct val="100899"/>
              </a:lnSpc>
              <a:spcBef>
                <a:spcPts val="90"/>
              </a:spcBef>
              <a:buAutoNum type="arabicPeriod" startAt="3"/>
              <a:tabLst>
                <a:tab pos="240665" algn="l"/>
                <a:tab pos="241300" algn="l"/>
              </a:tabLst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facilitating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one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return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his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study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subsequent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paid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employment</a:t>
            </a:r>
            <a:endParaRPr sz="950">
              <a:latin typeface="Trebuchet MS"/>
              <a:cs typeface="Trebuchet MS"/>
            </a:endParaRPr>
          </a:p>
          <a:p>
            <a:pPr marL="266700" indent="-254635">
              <a:lnSpc>
                <a:spcPct val="100000"/>
              </a:lnSpc>
              <a:spcBef>
                <a:spcPts val="290"/>
              </a:spcBef>
              <a:buAutoNum type="arabicPeriod" startAt="3"/>
              <a:tabLst>
                <a:tab pos="266700" algn="l"/>
                <a:tab pos="267335" algn="l"/>
              </a:tabLst>
            </a:pP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Improved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80" dirty="0">
                <a:solidFill>
                  <a:srgbClr val="45206F"/>
                </a:solidFill>
                <a:latin typeface="Trebuchet MS"/>
                <a:cs typeface="Trebuchet MS"/>
              </a:rPr>
              <a:t>/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carer </a:t>
            </a:r>
            <a:r>
              <a:rPr sz="950" spc="-180" dirty="0">
                <a:solidFill>
                  <a:srgbClr val="45206F"/>
                </a:solidFill>
                <a:latin typeface="Trebuchet MS"/>
                <a:cs typeface="Trebuchet MS"/>
              </a:rPr>
              <a:t>/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satisfaction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08649" y="6247545"/>
            <a:ext cx="41783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08649" y="6374324"/>
            <a:ext cx="3284854" cy="16122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5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Earlier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discharge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from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hospital</a:t>
            </a:r>
            <a:endParaRPr sz="950">
              <a:latin typeface="Trebuchet MS"/>
              <a:cs typeface="Trebuchet MS"/>
            </a:endParaRPr>
          </a:p>
          <a:p>
            <a:pPr marL="241300" marR="245745" indent="-228600">
              <a:lnSpc>
                <a:spcPct val="100899"/>
              </a:lnSpc>
              <a:spcBef>
                <a:spcPts val="14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Client-centered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care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preferences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informing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PDSAs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cycles</a:t>
            </a:r>
            <a:endParaRPr sz="9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Improved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80" dirty="0">
                <a:solidFill>
                  <a:srgbClr val="45206F"/>
                </a:solidFill>
                <a:latin typeface="Trebuchet MS"/>
                <a:cs typeface="Trebuchet MS"/>
              </a:rPr>
              <a:t>/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carer </a:t>
            </a:r>
            <a:r>
              <a:rPr sz="950" spc="-180" dirty="0">
                <a:solidFill>
                  <a:srgbClr val="45206F"/>
                </a:solidFill>
                <a:latin typeface="Trebuchet MS"/>
                <a:cs typeface="Trebuchet MS"/>
              </a:rPr>
              <a:t>/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satisfaction</a:t>
            </a:r>
            <a:endParaRPr sz="9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5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Coproduced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service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feedback</a:t>
            </a:r>
            <a:endParaRPr sz="950">
              <a:latin typeface="Trebuchet MS"/>
              <a:cs typeface="Trebuchet MS"/>
            </a:endParaRPr>
          </a:p>
          <a:p>
            <a:pPr marL="241300" marR="5080" indent="-228600">
              <a:lnSpc>
                <a:spcPct val="100899"/>
              </a:lnSpc>
              <a:spcBef>
                <a:spcPts val="14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Data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demonstrates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that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saving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generated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from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Client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alone,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would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fund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occupational</a:t>
            </a:r>
            <a:r>
              <a:rPr sz="950" spc="3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therapy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service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post-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acute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neurorehabilitation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104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annually.</a:t>
            </a:r>
            <a:endParaRPr sz="9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No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readmissions</a:t>
            </a:r>
            <a:endParaRPr sz="9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5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Supports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Sláintecare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principles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08649" y="8126145"/>
            <a:ext cx="89471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08649" y="8272195"/>
            <a:ext cx="3164205" cy="100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73025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Long-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term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sustained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can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be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achieved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with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funding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full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MDT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team.</a:t>
            </a:r>
            <a:endParaRPr sz="950">
              <a:latin typeface="Trebuchet MS"/>
              <a:cs typeface="Trebuchet MS"/>
            </a:endParaRPr>
          </a:p>
          <a:p>
            <a:pPr marL="241300" marR="191135" indent="-22860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Greater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benefits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clients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cost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savings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hospital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would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occur.</a:t>
            </a:r>
            <a:endParaRPr sz="9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30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There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no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readmissions</a:t>
            </a:r>
            <a:endParaRPr sz="9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9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Telehealth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reduced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carbon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footprint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33.6kg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CO2.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08649" y="9400495"/>
            <a:ext cx="3277235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ADDITIONAL</a:t>
            </a:r>
            <a:r>
              <a:rPr sz="950" b="1" spc="-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opportunity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co-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design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very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impactful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encourages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us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continue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promote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ESD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them.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9299" y="2128804"/>
            <a:ext cx="5664835" cy="131064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Improving</a:t>
            </a:r>
            <a:r>
              <a:rPr sz="1400" spc="18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the</a:t>
            </a:r>
            <a:r>
              <a:rPr sz="1400" spc="18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Neurological</a:t>
            </a:r>
            <a:r>
              <a:rPr sz="1400" spc="18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Outcome</a:t>
            </a:r>
            <a:r>
              <a:rPr sz="1400" spc="18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8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Patients</a:t>
            </a:r>
            <a:r>
              <a:rPr sz="1400" spc="18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in</a:t>
            </a:r>
            <a:r>
              <a:rPr sz="1400" spc="18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Connolly</a:t>
            </a:r>
            <a:r>
              <a:rPr sz="1400" spc="18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ts val="1315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 marR="271780">
              <a:lnSpc>
                <a:spcPts val="1610"/>
              </a:lnSpc>
              <a:spcBef>
                <a:spcPts val="105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Helen</a:t>
            </a:r>
            <a:r>
              <a:rPr sz="1400" spc="15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Cornelissen,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Occupational</a:t>
            </a:r>
            <a:r>
              <a:rPr sz="1400" spc="15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Therapist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Manager</a:t>
            </a:r>
            <a:r>
              <a:rPr sz="1400" spc="15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In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Charge</a:t>
            </a:r>
            <a:r>
              <a:rPr sz="1400" spc="15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5206F"/>
                </a:solidFill>
                <a:latin typeface="Arial"/>
                <a:cs typeface="Arial"/>
              </a:rPr>
              <a:t>III,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Connolly</a:t>
            </a:r>
            <a:r>
              <a:rPr sz="1400" spc="21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6700" y="3612703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524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Trebuchet MS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2022-07-29T05:02:29Z</dcterms:created>
  <dcterms:modified xsi:type="dcterms:W3CDTF">2022-09-02T09:34:41Z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