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70" r:id="rId4"/>
    <p:sldId id="257" r:id="rId5"/>
    <p:sldId id="274" r:id="rId6"/>
    <p:sldId id="275" r:id="rId7"/>
    <p:sldId id="271" r:id="rId8"/>
    <p:sldId id="259" r:id="rId9"/>
    <p:sldId id="260" r:id="rId10"/>
    <p:sldId id="261" r:id="rId11"/>
    <p:sldId id="269" r:id="rId12"/>
    <p:sldId id="272" r:id="rId13"/>
    <p:sldId id="266" r:id="rId14"/>
    <p:sldId id="267" r:id="rId15"/>
    <p:sldId id="268" r:id="rId16"/>
    <p:sldId id="265" r:id="rId17"/>
    <p:sldId id="273" r:id="rId18"/>
    <p:sldId id="277" r:id="rId19"/>
    <p:sldId id="279" r:id="rId20"/>
    <p:sldId id="278"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0E66"/>
    <a:srgbClr val="490E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190" autoAdjust="0"/>
    <p:restoredTop sz="94660"/>
  </p:normalViewPr>
  <p:slideViewPr>
    <p:cSldViewPr snapToGrid="0">
      <p:cViewPr varScale="1">
        <p:scale>
          <a:sx n="106" d="100"/>
          <a:sy n="106" d="100"/>
        </p:scale>
        <p:origin x="-104" y="-3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rcsi.com\departments\RCSI%20Hospitals\Quality%20and%20Safety\Quality%20Improvement\QI%20Initiatives\Cavan\Communications\Process%20measures\Data.xlsx" TargetMode="External"/><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3.xml"/><Relationship Id="rId3" Type="http://schemas.microsoft.com/office/2011/relationships/chartColorStyle" Target="colors3.xm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4.xml"/><Relationship Id="rId3" Type="http://schemas.microsoft.com/office/2011/relationships/chartColorStyle" Target="colors4.xm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5.xml"/><Relationship Id="rId3" Type="http://schemas.microsoft.com/office/2011/relationships/chartColorStyle" Target="colors5.xm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4" Type="http://schemas.microsoft.com/office/2011/relationships/chartColorStyle" Target="colors6.xml"/><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Style" Target="style7.xml"/><Relationship Id="rId3" Type="http://schemas.microsoft.com/office/2011/relationships/chartColorStyle" Target="colors7.xml"/></Relationships>
</file>

<file path=ppt/charts/_rels/chart8.xml.rels><?xml version="1.0" encoding="UTF-8" standalone="yes"?>
<Relationships xmlns="http://schemas.openxmlformats.org/package/2006/relationships"><Relationship Id="rId1" Type="http://schemas.openxmlformats.org/officeDocument/2006/relationships/oleObject" Target="file:///\\PNDCFPRDFS019.healthirl.net\JCMH$\RMDEPT\Q%20&amp;%20S%20Department\Eric%20Capecinio\Projects%20Tasks\Quality&amp;Safety\NIES\Reporting%20Template%20QIP\Discharge%20Project\Discharge%202021%20excel.xlsx" TargetMode="External"/><Relationship Id="rId2" Type="http://schemas.microsoft.com/office/2011/relationships/chartStyle" Target="style8.xml"/><Relationship Id="rId3" Type="http://schemas.microsoft.com/office/2011/relationships/chartColorStyle" Target="colors8.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microsoft.com/office/2011/relationships/chartStyle" Target="style9.xml"/><Relationship Id="rId3" Type="http://schemas.microsoft.com/office/2011/relationships/chartColorStyle" Target="colors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sz="1100" dirty="0"/>
              <a:t>% of Relatives</a:t>
            </a:r>
            <a:r>
              <a:rPr lang="en-IE" sz="1100" baseline="0" dirty="0"/>
              <a:t> who received a phone call within </a:t>
            </a:r>
            <a:r>
              <a:rPr lang="en-IE" sz="1100" baseline="0" dirty="0" smtClean="0"/>
              <a:t>24 </a:t>
            </a:r>
            <a:r>
              <a:rPr lang="en-IE" sz="1100" baseline="0" dirty="0"/>
              <a:t>hours of </a:t>
            </a:r>
            <a:r>
              <a:rPr lang="en-IE" sz="1100" baseline="0" dirty="0" smtClean="0"/>
              <a:t>admission</a:t>
            </a:r>
            <a:endParaRPr lang="en-IE" sz="1100" baseline="0" dirty="0"/>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1B67-425D-A45A-9D7DDB1EF7B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Ward 1</c:v>
                </c:pt>
                <c:pt idx="1">
                  <c:v>Ward 2</c:v>
                </c:pt>
                <c:pt idx="2">
                  <c:v>Ward 3</c:v>
                </c:pt>
                <c:pt idx="3">
                  <c:v>Ward 4</c:v>
                </c:pt>
              </c:strCache>
            </c:strRef>
          </c:cat>
          <c:val>
            <c:numRef>
              <c:f>Sheet1!$C$3:$C$6</c:f>
              <c:numCache>
                <c:formatCode>0%</c:formatCode>
                <c:ptCount val="4"/>
                <c:pt idx="0">
                  <c:v>0.67</c:v>
                </c:pt>
                <c:pt idx="1">
                  <c:v>0.73</c:v>
                </c:pt>
                <c:pt idx="2">
                  <c:v>0.29</c:v>
                </c:pt>
                <c:pt idx="3">
                  <c:v>0.29</c:v>
                </c:pt>
              </c:numCache>
            </c:numRef>
          </c:val>
          <c:extLst xmlns:c16r2="http://schemas.microsoft.com/office/drawing/2015/06/chart">
            <c:ext xmlns:c16="http://schemas.microsoft.com/office/drawing/2014/chart" uri="{C3380CC4-5D6E-409C-BE32-E72D297353CC}">
              <c16:uniqueId val="{00000002-1B67-425D-A45A-9D7DDB1EF7B9}"/>
            </c:ext>
          </c:extLst>
        </c:ser>
        <c:dLbls>
          <c:dLblPos val="inEnd"/>
          <c:showLegendKey val="0"/>
          <c:showVal val="1"/>
          <c:showCatName val="0"/>
          <c:showSerName val="0"/>
          <c:showPercent val="0"/>
          <c:showBubbleSize val="0"/>
        </c:dLbls>
        <c:gapWidth val="219"/>
        <c:overlap val="-27"/>
        <c:axId val="2082288888"/>
        <c:axId val="2082294488"/>
      </c:barChart>
      <c:catAx>
        <c:axId val="2082288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2294488"/>
        <c:crosses val="autoZero"/>
        <c:auto val="1"/>
        <c:lblAlgn val="ctr"/>
        <c:lblOffset val="100"/>
        <c:noMultiLvlLbl val="0"/>
      </c:catAx>
      <c:valAx>
        <c:axId val="20822944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2288888"/>
        <c:crosses val="autoZero"/>
        <c:crossBetween val="between"/>
      </c:valAx>
      <c:spPr>
        <a:noFill/>
        <a:ln>
          <a:noFill/>
        </a:ln>
        <a:effectLst/>
      </c:spPr>
    </c:plotArea>
    <c:plotVisOnly val="1"/>
    <c:dispBlanksAs val="gap"/>
    <c:showDLblsOverMax val="0"/>
  </c:chart>
  <c:spPr>
    <a:noFill/>
    <a:ln w="9525" cap="flat" cmpd="sng" algn="ctr">
      <a:solidFill>
        <a:sysClr val="windowText" lastClr="000000"/>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 patients with a PDD within 24 hours</a:t>
            </a:r>
          </a:p>
        </c:rich>
      </c:tx>
      <c:layout/>
      <c:overlay val="0"/>
      <c:spPr>
        <a:noFill/>
        <a:ln>
          <a:noFill/>
        </a:ln>
        <a:effectLst/>
      </c:spPr>
    </c:title>
    <c:autoTitleDeleted val="0"/>
    <c:plotArea>
      <c:layout/>
      <c:lineChart>
        <c:grouping val="standard"/>
        <c:varyColors val="0"/>
        <c:ser>
          <c:idx val="0"/>
          <c:order val="0"/>
          <c:tx>
            <c:strRef>
              <c:f>Sheet1!$D$2</c:f>
              <c:strCache>
                <c:ptCount val="1"/>
                <c:pt idx="0">
                  <c:v>%</c:v>
                </c:pt>
              </c:strCache>
            </c:strRef>
          </c:tx>
          <c:spPr>
            <a:ln w="28575" cap="rnd">
              <a:solidFill>
                <a:schemeClr val="accent1"/>
              </a:solidFill>
              <a:round/>
            </a:ln>
            <a:effectLst/>
          </c:spPr>
          <c:marker>
            <c:symbol val="none"/>
          </c:marker>
          <c:cat>
            <c:strRef>
              <c:f>Sheet1!$C$3:$C$5</c:f>
              <c:strCache>
                <c:ptCount val="3"/>
                <c:pt idx="0">
                  <c:v>May</c:v>
                </c:pt>
                <c:pt idx="1">
                  <c:v>July</c:v>
                </c:pt>
                <c:pt idx="2">
                  <c:v>Aug</c:v>
                </c:pt>
              </c:strCache>
            </c:strRef>
          </c:cat>
          <c:val>
            <c:numRef>
              <c:f>Sheet1!$D$3:$D$5</c:f>
              <c:numCache>
                <c:formatCode>0%</c:formatCode>
                <c:ptCount val="3"/>
                <c:pt idx="0">
                  <c:v>0.2</c:v>
                </c:pt>
                <c:pt idx="1">
                  <c:v>0.75</c:v>
                </c:pt>
                <c:pt idx="2">
                  <c:v>1.0</c:v>
                </c:pt>
              </c:numCache>
            </c:numRef>
          </c:val>
          <c:smooth val="0"/>
          <c:extLst xmlns:c16r2="http://schemas.microsoft.com/office/drawing/2015/06/chart">
            <c:ext xmlns:c16="http://schemas.microsoft.com/office/drawing/2014/chart" uri="{C3380CC4-5D6E-409C-BE32-E72D297353CC}">
              <c16:uniqueId val="{00000000-1B1A-4E6B-9C2E-CA3AC8FB76A3}"/>
            </c:ext>
          </c:extLst>
        </c:ser>
        <c:dLbls>
          <c:showLegendKey val="0"/>
          <c:showVal val="0"/>
          <c:showCatName val="0"/>
          <c:showSerName val="0"/>
          <c:showPercent val="0"/>
          <c:showBubbleSize val="0"/>
        </c:dLbls>
        <c:marker val="1"/>
        <c:smooth val="0"/>
        <c:axId val="2047155464"/>
        <c:axId val="2047158984"/>
      </c:lineChart>
      <c:catAx>
        <c:axId val="2047155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7158984"/>
        <c:crosses val="autoZero"/>
        <c:auto val="1"/>
        <c:lblAlgn val="ctr"/>
        <c:lblOffset val="100"/>
        <c:noMultiLvlLbl val="0"/>
      </c:catAx>
      <c:valAx>
        <c:axId val="2047158984"/>
        <c:scaling>
          <c:orientation val="minMax"/>
          <c:max val="1.0"/>
        </c:scaling>
        <c:delete val="0"/>
        <c:axPos val="l"/>
        <c:majorGridlines>
          <c:spPr>
            <a:ln w="9525" cap="flat" cmpd="sng" algn="ctr">
              <a:solidFill>
                <a:schemeClr val="tx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7155464"/>
        <c:crosses val="autoZero"/>
        <c:crossBetween val="between"/>
        <c:majorUnit val="0.2"/>
      </c:valAx>
      <c:spPr>
        <a:noFill/>
        <a:ln>
          <a:noFill/>
        </a:ln>
        <a:effectLst/>
      </c:spPr>
    </c:plotArea>
    <c:plotVisOnly val="1"/>
    <c:dispBlanksAs val="gap"/>
    <c:showDLblsOverMax val="0"/>
  </c:chart>
  <c:spPr>
    <a:noFill/>
    <a:ln w="6350">
      <a:solidFill>
        <a:schemeClr val="tx1"/>
      </a:solid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dirty="0"/>
              <a:t>2022 Overall Rating</a:t>
            </a:r>
          </a:p>
        </c:rich>
      </c:tx>
      <c:layout/>
      <c:overlay val="0"/>
      <c:spPr>
        <a:noFill/>
        <a:ln>
          <a:noFill/>
        </a:ln>
        <a:effectLst/>
      </c:spPr>
    </c:title>
    <c:autoTitleDeleted val="0"/>
    <c:plotArea>
      <c:layout/>
      <c:barChart>
        <c:barDir val="col"/>
        <c:grouping val="clustered"/>
        <c:varyColors val="0"/>
        <c:ser>
          <c:idx val="0"/>
          <c:order val="0"/>
          <c:tx>
            <c:strRef>
              <c:f>Sheet1!$C$8</c:f>
              <c:strCache>
                <c:ptCount val="1"/>
                <c:pt idx="0">
                  <c:v>Poor  </c:v>
                </c:pt>
              </c:strCache>
            </c:strRef>
          </c:tx>
          <c:spPr>
            <a:solidFill>
              <a:schemeClr val="accent1"/>
            </a:solidFill>
            <a:ln>
              <a:noFill/>
            </a:ln>
            <a:effectLst/>
          </c:spPr>
          <c:invertIfNegative val="0"/>
          <c:cat>
            <c:strRef>
              <c:f>Sheet1!$B$9:$B$13</c:f>
              <c:strCache>
                <c:ptCount val="5"/>
                <c:pt idx="0">
                  <c:v>Taste</c:v>
                </c:pt>
                <c:pt idx="1">
                  <c:v>Texture</c:v>
                </c:pt>
                <c:pt idx="2">
                  <c:v>Smell</c:v>
                </c:pt>
                <c:pt idx="3">
                  <c:v>Appearance</c:v>
                </c:pt>
                <c:pt idx="4">
                  <c:v>Temperature</c:v>
                </c:pt>
              </c:strCache>
            </c:strRef>
          </c:cat>
          <c:val>
            <c:numRef>
              <c:f>Sheet1!$C$9:$C$13</c:f>
              <c:numCache>
                <c:formatCode>General</c:formatCode>
                <c:ptCount val="5"/>
                <c:pt idx="0">
                  <c:v>3.0</c:v>
                </c:pt>
                <c:pt idx="1">
                  <c:v>2.0</c:v>
                </c:pt>
                <c:pt idx="2">
                  <c:v>1.0</c:v>
                </c:pt>
                <c:pt idx="3">
                  <c:v>1.0</c:v>
                </c:pt>
                <c:pt idx="4">
                  <c:v>1.0</c:v>
                </c:pt>
              </c:numCache>
            </c:numRef>
          </c:val>
          <c:extLst xmlns:c16r2="http://schemas.microsoft.com/office/drawing/2015/06/chart">
            <c:ext xmlns:c16="http://schemas.microsoft.com/office/drawing/2014/chart" uri="{C3380CC4-5D6E-409C-BE32-E72D297353CC}">
              <c16:uniqueId val="{00000000-1AA5-48F6-B374-0FB96EFAFB56}"/>
            </c:ext>
          </c:extLst>
        </c:ser>
        <c:ser>
          <c:idx val="1"/>
          <c:order val="1"/>
          <c:tx>
            <c:strRef>
              <c:f>Sheet1!$D$8</c:f>
              <c:strCache>
                <c:ptCount val="1"/>
                <c:pt idx="0">
                  <c:v>Average</c:v>
                </c:pt>
              </c:strCache>
            </c:strRef>
          </c:tx>
          <c:spPr>
            <a:solidFill>
              <a:schemeClr val="accent2"/>
            </a:solidFill>
            <a:ln>
              <a:noFill/>
            </a:ln>
            <a:effectLst/>
          </c:spPr>
          <c:invertIfNegative val="0"/>
          <c:cat>
            <c:strRef>
              <c:f>Sheet1!$B$9:$B$13</c:f>
              <c:strCache>
                <c:ptCount val="5"/>
                <c:pt idx="0">
                  <c:v>Taste</c:v>
                </c:pt>
                <c:pt idx="1">
                  <c:v>Texture</c:v>
                </c:pt>
                <c:pt idx="2">
                  <c:v>Smell</c:v>
                </c:pt>
                <c:pt idx="3">
                  <c:v>Appearance</c:v>
                </c:pt>
                <c:pt idx="4">
                  <c:v>Temperature</c:v>
                </c:pt>
              </c:strCache>
            </c:strRef>
          </c:cat>
          <c:val>
            <c:numRef>
              <c:f>Sheet1!$D$9:$D$13</c:f>
              <c:numCache>
                <c:formatCode>General</c:formatCode>
                <c:ptCount val="5"/>
                <c:pt idx="0">
                  <c:v>5.0</c:v>
                </c:pt>
                <c:pt idx="1">
                  <c:v>4.0</c:v>
                </c:pt>
                <c:pt idx="2">
                  <c:v>2.0</c:v>
                </c:pt>
                <c:pt idx="3">
                  <c:v>5.0</c:v>
                </c:pt>
                <c:pt idx="4">
                  <c:v>4.0</c:v>
                </c:pt>
              </c:numCache>
            </c:numRef>
          </c:val>
          <c:extLst xmlns:c16r2="http://schemas.microsoft.com/office/drawing/2015/06/chart">
            <c:ext xmlns:c16="http://schemas.microsoft.com/office/drawing/2014/chart" uri="{C3380CC4-5D6E-409C-BE32-E72D297353CC}">
              <c16:uniqueId val="{00000001-1AA5-48F6-B374-0FB96EFAFB56}"/>
            </c:ext>
          </c:extLst>
        </c:ser>
        <c:ser>
          <c:idx val="2"/>
          <c:order val="2"/>
          <c:tx>
            <c:strRef>
              <c:f>Sheet1!$E$8</c:f>
              <c:strCache>
                <c:ptCount val="1"/>
                <c:pt idx="0">
                  <c:v>Good</c:v>
                </c:pt>
              </c:strCache>
            </c:strRef>
          </c:tx>
          <c:spPr>
            <a:solidFill>
              <a:schemeClr val="accent3"/>
            </a:solidFill>
            <a:ln>
              <a:noFill/>
            </a:ln>
            <a:effectLst/>
          </c:spPr>
          <c:invertIfNegative val="0"/>
          <c:cat>
            <c:strRef>
              <c:f>Sheet1!$B$9:$B$13</c:f>
              <c:strCache>
                <c:ptCount val="5"/>
                <c:pt idx="0">
                  <c:v>Taste</c:v>
                </c:pt>
                <c:pt idx="1">
                  <c:v>Texture</c:v>
                </c:pt>
                <c:pt idx="2">
                  <c:v>Smell</c:v>
                </c:pt>
                <c:pt idx="3">
                  <c:v>Appearance</c:v>
                </c:pt>
                <c:pt idx="4">
                  <c:v>Temperature</c:v>
                </c:pt>
              </c:strCache>
            </c:strRef>
          </c:cat>
          <c:val>
            <c:numRef>
              <c:f>Sheet1!$E$9:$E$13</c:f>
              <c:numCache>
                <c:formatCode>General</c:formatCode>
                <c:ptCount val="5"/>
                <c:pt idx="0">
                  <c:v>15.0</c:v>
                </c:pt>
                <c:pt idx="1">
                  <c:v>19.0</c:v>
                </c:pt>
                <c:pt idx="2">
                  <c:v>22.0</c:v>
                </c:pt>
                <c:pt idx="3">
                  <c:v>19.0</c:v>
                </c:pt>
                <c:pt idx="4">
                  <c:v>13.0</c:v>
                </c:pt>
              </c:numCache>
            </c:numRef>
          </c:val>
          <c:extLst xmlns:c16r2="http://schemas.microsoft.com/office/drawing/2015/06/chart">
            <c:ext xmlns:c16="http://schemas.microsoft.com/office/drawing/2014/chart" uri="{C3380CC4-5D6E-409C-BE32-E72D297353CC}">
              <c16:uniqueId val="{00000002-1AA5-48F6-B374-0FB96EFAFB56}"/>
            </c:ext>
          </c:extLst>
        </c:ser>
        <c:ser>
          <c:idx val="3"/>
          <c:order val="3"/>
          <c:tx>
            <c:strRef>
              <c:f>Sheet1!$F$8</c:f>
              <c:strCache>
                <c:ptCount val="1"/>
                <c:pt idx="0">
                  <c:v>Excellent</c:v>
                </c:pt>
              </c:strCache>
            </c:strRef>
          </c:tx>
          <c:spPr>
            <a:solidFill>
              <a:schemeClr val="accent4"/>
            </a:solidFill>
            <a:ln>
              <a:noFill/>
            </a:ln>
            <a:effectLst/>
          </c:spPr>
          <c:invertIfNegative val="0"/>
          <c:cat>
            <c:strRef>
              <c:f>Sheet1!$B$9:$B$13</c:f>
              <c:strCache>
                <c:ptCount val="5"/>
                <c:pt idx="0">
                  <c:v>Taste</c:v>
                </c:pt>
                <c:pt idx="1">
                  <c:v>Texture</c:v>
                </c:pt>
                <c:pt idx="2">
                  <c:v>Smell</c:v>
                </c:pt>
                <c:pt idx="3">
                  <c:v>Appearance</c:v>
                </c:pt>
                <c:pt idx="4">
                  <c:v>Temperature</c:v>
                </c:pt>
              </c:strCache>
            </c:strRef>
          </c:cat>
          <c:val>
            <c:numRef>
              <c:f>Sheet1!$F$9:$F$13</c:f>
              <c:numCache>
                <c:formatCode>General</c:formatCode>
                <c:ptCount val="5"/>
                <c:pt idx="0">
                  <c:v>3.0</c:v>
                </c:pt>
                <c:pt idx="1">
                  <c:v>1.0</c:v>
                </c:pt>
                <c:pt idx="2">
                  <c:v>1.0</c:v>
                </c:pt>
                <c:pt idx="3">
                  <c:v>1.0</c:v>
                </c:pt>
                <c:pt idx="4">
                  <c:v>8.0</c:v>
                </c:pt>
              </c:numCache>
            </c:numRef>
          </c:val>
          <c:extLst xmlns:c16r2="http://schemas.microsoft.com/office/drawing/2015/06/chart">
            <c:ext xmlns:c16="http://schemas.microsoft.com/office/drawing/2014/chart" uri="{C3380CC4-5D6E-409C-BE32-E72D297353CC}">
              <c16:uniqueId val="{00000003-1AA5-48F6-B374-0FB96EFAFB56}"/>
            </c:ext>
          </c:extLst>
        </c:ser>
        <c:dLbls>
          <c:showLegendKey val="0"/>
          <c:showVal val="0"/>
          <c:showCatName val="0"/>
          <c:showSerName val="0"/>
          <c:showPercent val="0"/>
          <c:showBubbleSize val="0"/>
        </c:dLbls>
        <c:gapWidth val="219"/>
        <c:overlap val="-27"/>
        <c:axId val="2085695608"/>
        <c:axId val="2085699384"/>
      </c:barChart>
      <c:catAx>
        <c:axId val="2085695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5699384"/>
        <c:crosses val="autoZero"/>
        <c:auto val="1"/>
        <c:lblAlgn val="ctr"/>
        <c:lblOffset val="100"/>
        <c:noMultiLvlLbl val="0"/>
      </c:catAx>
      <c:valAx>
        <c:axId val="20856993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56956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dirty="0"/>
              <a:t>2022 Choice</a:t>
            </a:r>
            <a:r>
              <a:rPr lang="en-IE" baseline="0" dirty="0"/>
              <a:t> at mealtimes</a:t>
            </a:r>
            <a:endParaRPr lang="en-IE" dirty="0"/>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Sheet1!$B$3:$B$5</c:f>
              <c:strCache>
                <c:ptCount val="3"/>
                <c:pt idx="0">
                  <c:v>Choice at breakfast</c:v>
                </c:pt>
                <c:pt idx="1">
                  <c:v>Choice at lunch</c:v>
                </c:pt>
                <c:pt idx="2">
                  <c:v>Choice at tea</c:v>
                </c:pt>
              </c:strCache>
            </c:strRef>
          </c:cat>
          <c:val>
            <c:numRef>
              <c:f>Sheet1!$C$3:$C$5</c:f>
              <c:numCache>
                <c:formatCode>0%</c:formatCode>
                <c:ptCount val="3"/>
                <c:pt idx="0">
                  <c:v>0.73</c:v>
                </c:pt>
                <c:pt idx="1">
                  <c:v>0.94</c:v>
                </c:pt>
                <c:pt idx="2">
                  <c:v>0.92</c:v>
                </c:pt>
              </c:numCache>
            </c:numRef>
          </c:val>
          <c:extLst xmlns:c16r2="http://schemas.microsoft.com/office/drawing/2015/06/chart">
            <c:ext xmlns:c16="http://schemas.microsoft.com/office/drawing/2014/chart" uri="{C3380CC4-5D6E-409C-BE32-E72D297353CC}">
              <c16:uniqueId val="{00000000-CAC3-4CA1-B417-1429D86A462A}"/>
            </c:ext>
          </c:extLst>
        </c:ser>
        <c:dLbls>
          <c:showLegendKey val="0"/>
          <c:showVal val="0"/>
          <c:showCatName val="0"/>
          <c:showSerName val="0"/>
          <c:showPercent val="0"/>
          <c:showBubbleSize val="0"/>
        </c:dLbls>
        <c:gapWidth val="219"/>
        <c:overlap val="-27"/>
        <c:axId val="2085725464"/>
        <c:axId val="2085729192"/>
      </c:barChart>
      <c:catAx>
        <c:axId val="2085725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5729192"/>
        <c:crosses val="autoZero"/>
        <c:auto val="1"/>
        <c:lblAlgn val="ctr"/>
        <c:lblOffset val="100"/>
        <c:noMultiLvlLbl val="0"/>
      </c:catAx>
      <c:valAx>
        <c:axId val="208572919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572546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dirty="0"/>
              <a:t>2022 Are you receiving assistance?</a:t>
            </a: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Sheet1!$C$27:$E$27</c:f>
              <c:strCache>
                <c:ptCount val="3"/>
                <c:pt idx="0">
                  <c:v>Yes</c:v>
                </c:pt>
                <c:pt idx="1">
                  <c:v>Sometimes </c:v>
                </c:pt>
                <c:pt idx="2">
                  <c:v>No</c:v>
                </c:pt>
              </c:strCache>
            </c:strRef>
          </c:cat>
          <c:val>
            <c:numRef>
              <c:f>Sheet1!$C$28:$E$28</c:f>
              <c:numCache>
                <c:formatCode>General</c:formatCode>
                <c:ptCount val="3"/>
                <c:pt idx="0">
                  <c:v>17.0</c:v>
                </c:pt>
                <c:pt idx="1">
                  <c:v>0.0</c:v>
                </c:pt>
                <c:pt idx="2">
                  <c:v>3.0</c:v>
                </c:pt>
              </c:numCache>
            </c:numRef>
          </c:val>
          <c:extLst xmlns:c16r2="http://schemas.microsoft.com/office/drawing/2015/06/chart">
            <c:ext xmlns:c16="http://schemas.microsoft.com/office/drawing/2014/chart" uri="{C3380CC4-5D6E-409C-BE32-E72D297353CC}">
              <c16:uniqueId val="{00000000-D8D4-4C64-81F0-62AA8540B420}"/>
            </c:ext>
          </c:extLst>
        </c:ser>
        <c:dLbls>
          <c:showLegendKey val="0"/>
          <c:showVal val="0"/>
          <c:showCatName val="0"/>
          <c:showSerName val="0"/>
          <c:showPercent val="0"/>
          <c:showBubbleSize val="0"/>
        </c:dLbls>
        <c:gapWidth val="219"/>
        <c:overlap val="-27"/>
        <c:axId val="2085753736"/>
        <c:axId val="2085757496"/>
      </c:barChart>
      <c:catAx>
        <c:axId val="2085753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5757496"/>
        <c:crosses val="autoZero"/>
        <c:auto val="1"/>
        <c:lblAlgn val="ctr"/>
        <c:lblOffset val="100"/>
        <c:noMultiLvlLbl val="0"/>
      </c:catAx>
      <c:valAx>
        <c:axId val="20857574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575373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IE" sz="1100" b="1" dirty="0"/>
              <a:t>Number</a:t>
            </a:r>
            <a:r>
              <a:rPr lang="en-IE" sz="1100" b="1" baseline="0" dirty="0"/>
              <a:t> of Complaints regarding communication  on Pilot ward  2022</a:t>
            </a:r>
            <a:endParaRPr lang="en-IE" sz="1100" b="1" dirty="0"/>
          </a:p>
        </c:rich>
      </c:tx>
      <c:layout>
        <c:manualLayout>
          <c:xMode val="edge"/>
          <c:yMode val="edge"/>
          <c:x val="0.126935860122635"/>
          <c:y val="0.033851573378483"/>
        </c:manualLayout>
      </c:layout>
      <c:overlay val="0"/>
      <c:spPr>
        <a:noFill/>
        <a:ln>
          <a:noFill/>
        </a:ln>
        <a:effectLst/>
      </c:spPr>
    </c:title>
    <c:autoTitleDeleted val="0"/>
    <c:plotArea>
      <c:layout>
        <c:manualLayout>
          <c:layoutTarget val="inner"/>
          <c:xMode val="edge"/>
          <c:yMode val="edge"/>
          <c:x val="0.0396259471058238"/>
          <c:y val="0.233101934284234"/>
          <c:w val="0.937730654547991"/>
          <c:h val="0.616608808019465"/>
        </c:manualLayout>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'Complaint record'!$A$6:$A$13</c:f>
              <c:strCache>
                <c:ptCount val="8"/>
                <c:pt idx="0">
                  <c:v>January </c:v>
                </c:pt>
                <c:pt idx="1">
                  <c:v>February</c:v>
                </c:pt>
                <c:pt idx="2">
                  <c:v>March</c:v>
                </c:pt>
                <c:pt idx="3">
                  <c:v>April</c:v>
                </c:pt>
                <c:pt idx="4">
                  <c:v>May</c:v>
                </c:pt>
                <c:pt idx="5">
                  <c:v>June</c:v>
                </c:pt>
                <c:pt idx="6">
                  <c:v>July</c:v>
                </c:pt>
                <c:pt idx="7">
                  <c:v>August</c:v>
                </c:pt>
              </c:strCache>
            </c:strRef>
          </c:cat>
          <c:val>
            <c:numRef>
              <c:f>'Complaint record'!$F$6:$F$13</c:f>
              <c:numCache>
                <c:formatCode>General</c:formatCode>
                <c:ptCount val="8"/>
                <c:pt idx="0">
                  <c:v>0.0</c:v>
                </c:pt>
                <c:pt idx="1">
                  <c:v>1.0</c:v>
                </c:pt>
                <c:pt idx="2">
                  <c:v>0.0</c:v>
                </c:pt>
                <c:pt idx="3">
                  <c:v>2.0</c:v>
                </c:pt>
                <c:pt idx="4">
                  <c:v>0.0</c:v>
                </c:pt>
                <c:pt idx="5">
                  <c:v>2.0</c:v>
                </c:pt>
                <c:pt idx="6">
                  <c:v>0.0</c:v>
                </c:pt>
                <c:pt idx="7">
                  <c:v>0.0</c:v>
                </c:pt>
              </c:numCache>
            </c:numRef>
          </c:val>
          <c:smooth val="0"/>
          <c:extLst xmlns:c16r2="http://schemas.microsoft.com/office/drawing/2015/06/chart">
            <c:ext xmlns:c16="http://schemas.microsoft.com/office/drawing/2014/chart" uri="{C3380CC4-5D6E-409C-BE32-E72D297353CC}">
              <c16:uniqueId val="{00000000-649A-4884-8CE2-692936AD07AA}"/>
            </c:ext>
          </c:extLst>
        </c:ser>
        <c:dLbls>
          <c:dLblPos val="t"/>
          <c:showLegendKey val="0"/>
          <c:showVal val="1"/>
          <c:showCatName val="0"/>
          <c:showSerName val="0"/>
          <c:showPercent val="0"/>
          <c:showBubbleSize val="0"/>
        </c:dLbls>
        <c:marker val="1"/>
        <c:smooth val="0"/>
        <c:axId val="2084977784"/>
        <c:axId val="2084981432"/>
      </c:lineChart>
      <c:catAx>
        <c:axId val="2084977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4981432"/>
        <c:crosses val="autoZero"/>
        <c:auto val="1"/>
        <c:lblAlgn val="ctr"/>
        <c:lblOffset val="100"/>
        <c:noMultiLvlLbl val="0"/>
      </c:catAx>
      <c:valAx>
        <c:axId val="20849814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84977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49093423350312"/>
          <c:y val="0.0389651510919338"/>
          <c:w val="0.92086209223847"/>
          <c:h val="0.882018859872004"/>
        </c:manualLayout>
      </c:layout>
      <c:barChart>
        <c:barDir val="bar"/>
        <c:grouping val="stacked"/>
        <c:varyColors val="0"/>
        <c:ser>
          <c:idx val="0"/>
          <c:order val="0"/>
          <c:tx>
            <c:strRef>
              <c:f>'Communication Date '!$B$2</c:f>
              <c:strCache>
                <c:ptCount val="1"/>
                <c:pt idx="0">
                  <c:v>Total number of Families identified to be contacted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'Communication Date '!$A$3:$A$6</c:f>
              <c:strCache>
                <c:ptCount val="4"/>
                <c:pt idx="0">
                  <c:v>April </c:v>
                </c:pt>
                <c:pt idx="1">
                  <c:v>May</c:v>
                </c:pt>
                <c:pt idx="2">
                  <c:v>June</c:v>
                </c:pt>
                <c:pt idx="3">
                  <c:v>July</c:v>
                </c:pt>
              </c:strCache>
            </c:strRef>
          </c:cat>
          <c:val>
            <c:numRef>
              <c:f>'Communication Date '!$B$3:$B$6</c:f>
              <c:numCache>
                <c:formatCode>General</c:formatCode>
                <c:ptCount val="4"/>
                <c:pt idx="0">
                  <c:v>90.0</c:v>
                </c:pt>
                <c:pt idx="1">
                  <c:v>62.0</c:v>
                </c:pt>
                <c:pt idx="2">
                  <c:v>124.0</c:v>
                </c:pt>
                <c:pt idx="3">
                  <c:v>123.0</c:v>
                </c:pt>
              </c:numCache>
            </c:numRef>
          </c:val>
          <c:extLst xmlns:c16r2="http://schemas.microsoft.com/office/drawing/2015/06/chart">
            <c:ext xmlns:c16="http://schemas.microsoft.com/office/drawing/2014/chart" uri="{C3380CC4-5D6E-409C-BE32-E72D297353CC}">
              <c16:uniqueId val="{00000000-430B-4D4F-A63C-67037FB86301}"/>
            </c:ext>
          </c:extLst>
        </c:ser>
        <c:ser>
          <c:idx val="1"/>
          <c:order val="1"/>
          <c:tx>
            <c:strRef>
              <c:f>'Communication Date '!$C$2</c:f>
              <c:strCache>
                <c:ptCount val="1"/>
                <c:pt idx="0">
                  <c:v>Total number of Families contacted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'Communication Date '!$A$3:$A$6</c:f>
              <c:strCache>
                <c:ptCount val="4"/>
                <c:pt idx="0">
                  <c:v>April </c:v>
                </c:pt>
                <c:pt idx="1">
                  <c:v>May</c:v>
                </c:pt>
                <c:pt idx="2">
                  <c:v>June</c:v>
                </c:pt>
                <c:pt idx="3">
                  <c:v>July</c:v>
                </c:pt>
              </c:strCache>
            </c:strRef>
          </c:cat>
          <c:val>
            <c:numRef>
              <c:f>'Communication Date '!$C$3:$C$6</c:f>
              <c:numCache>
                <c:formatCode>General</c:formatCode>
                <c:ptCount val="4"/>
                <c:pt idx="0">
                  <c:v>74.0</c:v>
                </c:pt>
                <c:pt idx="1">
                  <c:v>62.0</c:v>
                </c:pt>
                <c:pt idx="2">
                  <c:v>81.0</c:v>
                </c:pt>
                <c:pt idx="3">
                  <c:v>58.0</c:v>
                </c:pt>
              </c:numCache>
            </c:numRef>
          </c:val>
          <c:extLst xmlns:c16r2="http://schemas.microsoft.com/office/drawing/2015/06/chart">
            <c:ext xmlns:c16="http://schemas.microsoft.com/office/drawing/2014/chart" uri="{C3380CC4-5D6E-409C-BE32-E72D297353CC}">
              <c16:uniqueId val="{00000001-430B-4D4F-A63C-67037FB86301}"/>
            </c:ext>
          </c:extLst>
        </c:ser>
        <c:ser>
          <c:idx val="2"/>
          <c:order val="2"/>
          <c:tx>
            <c:strRef>
              <c:f>'Communication Date '!$D$2</c:f>
              <c:strCache>
                <c:ptCount val="1"/>
                <c:pt idx="0">
                  <c:v>% families conctacted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'Communication Date '!$A$3:$A$6</c:f>
              <c:strCache>
                <c:ptCount val="4"/>
                <c:pt idx="0">
                  <c:v>April </c:v>
                </c:pt>
                <c:pt idx="1">
                  <c:v>May</c:v>
                </c:pt>
                <c:pt idx="2">
                  <c:v>June</c:v>
                </c:pt>
                <c:pt idx="3">
                  <c:v>July</c:v>
                </c:pt>
              </c:strCache>
            </c:strRef>
          </c:cat>
          <c:val>
            <c:numRef>
              <c:f>'Communication Date '!$D$3:$D$6</c:f>
              <c:numCache>
                <c:formatCode>0%</c:formatCode>
                <c:ptCount val="4"/>
                <c:pt idx="0">
                  <c:v>0.822222222222222</c:v>
                </c:pt>
                <c:pt idx="1">
                  <c:v>1.0</c:v>
                </c:pt>
                <c:pt idx="2">
                  <c:v>0.653225806451613</c:v>
                </c:pt>
                <c:pt idx="3">
                  <c:v>0.471544715447154</c:v>
                </c:pt>
              </c:numCache>
            </c:numRef>
          </c:val>
          <c:extLst xmlns:c16r2="http://schemas.microsoft.com/office/drawing/2015/06/chart">
            <c:ext xmlns:c16="http://schemas.microsoft.com/office/drawing/2014/chart" uri="{C3380CC4-5D6E-409C-BE32-E72D297353CC}">
              <c16:uniqueId val="{00000002-430B-4D4F-A63C-67037FB86301}"/>
            </c:ext>
          </c:extLst>
        </c:ser>
        <c:dLbls>
          <c:dLblPos val="inBase"/>
          <c:showLegendKey val="0"/>
          <c:showVal val="1"/>
          <c:showCatName val="0"/>
          <c:showSerName val="0"/>
          <c:showPercent val="0"/>
          <c:showBubbleSize val="0"/>
        </c:dLbls>
        <c:gapWidth val="150"/>
        <c:overlap val="100"/>
        <c:axId val="2085026296"/>
        <c:axId val="2085030264"/>
        <c:extLst xmlns:c16r2="http://schemas.microsoft.com/office/drawing/2015/06/chart">
          <c:ext xmlns:c15="http://schemas.microsoft.com/office/drawing/2012/chart" uri="{02D57815-91ED-43cb-92C2-25804820EDAC}">
            <c15:filteredBarSeries>
              <c15:ser>
                <c:idx val="3"/>
                <c:order val="3"/>
                <c:tx>
                  <c:strRef>
                    <c:extLst>
                      <c:ext uri="{02D57815-91ED-43cb-92C2-25804820EDAC}">
                        <c15:formulaRef>
                          <c15:sqref>'Communication Date '!$E$2</c15:sqref>
                        </c15:formulaRef>
                      </c:ext>
                    </c:extLst>
                    <c:strCache>
                      <c:ptCount val="1"/>
                      <c:pt idx="0">
                        <c:v>Target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dk1">
                                <a:lumMod val="35000"/>
                                <a:lumOff val="65000"/>
                              </a:schemeClr>
                            </a:solidFill>
                            <a:round/>
                          </a:ln>
                          <a:effectLst/>
                        </c:spPr>
                      </c15:leaderLines>
                    </c:ext>
                  </c:extLst>
                </c:dLbls>
                <c:cat>
                  <c:strRef>
                    <c:extLst>
                      <c:ext uri="{02D57815-91ED-43cb-92C2-25804820EDAC}">
                        <c15:formulaRef>
                          <c15:sqref>'Communication Date '!$A$3:$A$6</c15:sqref>
                        </c15:formulaRef>
                      </c:ext>
                    </c:extLst>
                    <c:strCache>
                      <c:ptCount val="4"/>
                      <c:pt idx="0">
                        <c:v>April </c:v>
                      </c:pt>
                      <c:pt idx="1">
                        <c:v>May</c:v>
                      </c:pt>
                      <c:pt idx="2">
                        <c:v>June</c:v>
                      </c:pt>
                      <c:pt idx="3">
                        <c:v>July</c:v>
                      </c:pt>
                    </c:strCache>
                  </c:strRef>
                </c:cat>
                <c:val>
                  <c:numRef>
                    <c:extLst>
                      <c:ext uri="{02D57815-91ED-43cb-92C2-25804820EDAC}">
                        <c15:formulaRef>
                          <c15:sqref>'Communication Date '!$E$3:$E$6</c15:sqref>
                        </c15:formulaRef>
                      </c:ext>
                    </c:extLst>
                    <c:numCache>
                      <c:formatCode>0%</c:formatCode>
                      <c:ptCount val="4"/>
                      <c:pt idx="0">
                        <c:v>1</c:v>
                      </c:pt>
                      <c:pt idx="1">
                        <c:v>1</c:v>
                      </c:pt>
                      <c:pt idx="2">
                        <c:v>1</c:v>
                      </c:pt>
                      <c:pt idx="3">
                        <c:v>1</c:v>
                      </c:pt>
                    </c:numCache>
                  </c:numRef>
                </c:val>
                <c:extLst>
                  <c:ext xmlns:c16="http://schemas.microsoft.com/office/drawing/2014/chart" uri="{C3380CC4-5D6E-409C-BE32-E72D297353CC}">
                    <c16:uniqueId val="{00000003-430B-4D4F-A63C-67037FB86301}"/>
                  </c:ext>
                </c:extLst>
              </c15:ser>
            </c15:filteredBarSeries>
          </c:ext>
        </c:extLst>
      </c:barChart>
      <c:catAx>
        <c:axId val="2085026296"/>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2085030264"/>
        <c:crosses val="autoZero"/>
        <c:auto val="1"/>
        <c:lblAlgn val="ctr"/>
        <c:lblOffset val="100"/>
        <c:noMultiLvlLbl val="0"/>
      </c:catAx>
      <c:valAx>
        <c:axId val="2085030264"/>
        <c:scaling>
          <c:orientation val="minMax"/>
          <c:max val="250.0"/>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2085026296"/>
        <c:crosses val="autoZero"/>
        <c:crossBetween val="between"/>
      </c:valAx>
      <c:spPr>
        <a:pattFill prst="ltDnDiag">
          <a:fgClr>
            <a:schemeClr val="dk1">
              <a:lumMod val="15000"/>
              <a:lumOff val="85000"/>
            </a:schemeClr>
          </a:fgClr>
          <a:bgClr>
            <a:schemeClr val="lt1"/>
          </a:bgClr>
        </a:pattFill>
        <a:ln>
          <a:noFill/>
        </a:ln>
        <a:effectLst/>
      </c:spPr>
    </c:plotArea>
    <c:legend>
      <c:legendPos val="r"/>
      <c:layout>
        <c:manualLayout>
          <c:xMode val="edge"/>
          <c:yMode val="edge"/>
          <c:x val="0.642087485317012"/>
          <c:y val="0.456402163806457"/>
          <c:w val="0.316316017151037"/>
          <c:h val="0.27890953081727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IE" sz="1800" dirty="0"/>
              <a:t>Average 42%</a:t>
            </a:r>
          </a:p>
        </c:rich>
      </c:tx>
      <c:layout>
        <c:manualLayout>
          <c:xMode val="edge"/>
          <c:yMode val="edge"/>
          <c:x val="0.695646636992213"/>
          <c:y val="0.516309581186679"/>
        </c:manualLayout>
      </c:layout>
      <c:overlay val="0"/>
      <c:spPr>
        <a:noFill/>
        <a:ln>
          <a:noFill/>
        </a:ln>
        <a:effectLst/>
      </c:spPr>
    </c:title>
    <c:autoTitleDeleted val="0"/>
    <c:plotArea>
      <c:layout>
        <c:manualLayout>
          <c:layoutTarget val="inner"/>
          <c:xMode val="edge"/>
          <c:yMode val="edge"/>
          <c:x val="0.0805993442346815"/>
          <c:y val="0.118121509704641"/>
          <c:w val="0.894043477124449"/>
          <c:h val="0.708874379075516"/>
        </c:manualLayout>
      </c:layout>
      <c:lineChart>
        <c:grouping val="standard"/>
        <c:varyColors val="0"/>
        <c:ser>
          <c:idx val="0"/>
          <c:order val="0"/>
          <c:tx>
            <c:strRef>
              <c:f>Sheet1!$A$95</c:f>
              <c:strCache>
                <c:ptCount val="1"/>
                <c:pt idx="0">
                  <c:v>Quantity Performance </c:v>
                </c:pt>
              </c:strCache>
            </c:strRef>
          </c:tx>
          <c:spPr>
            <a:ln w="31750" cap="rnd">
              <a:solidFill>
                <a:schemeClr val="accent1">
                  <a:tint val="77000"/>
                </a:schemeClr>
              </a:solidFill>
              <a:round/>
            </a:ln>
            <a:effectLst/>
          </c:spPr>
          <c:marker>
            <c:symbol val="circle"/>
            <c:size val="17"/>
            <c:spPr>
              <a:solidFill>
                <a:schemeClr val="accent1">
                  <a:tint val="77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trendline>
            <c:spPr>
              <a:ln w="19050" cap="rnd">
                <a:solidFill>
                  <a:schemeClr val="accent1">
                    <a:tint val="77000"/>
                  </a:schemeClr>
                </a:solidFill>
              </a:ln>
              <a:effectLst/>
            </c:spPr>
            <c:trendlineType val="linear"/>
            <c:dispRSqr val="0"/>
            <c:dispEq val="0"/>
          </c:trendline>
          <c:trendline>
            <c:spPr>
              <a:ln w="19050" cap="rnd">
                <a:solidFill>
                  <a:schemeClr val="accent1">
                    <a:tint val="77000"/>
                  </a:schemeClr>
                </a:solidFill>
              </a:ln>
              <a:effectLst/>
            </c:spPr>
            <c:trendlineType val="linear"/>
            <c:forward val="2.0"/>
            <c:dispRSqr val="0"/>
            <c:dispEq val="0"/>
          </c:trendline>
          <c:cat>
            <c:strRef>
              <c:f>Sheet1!$A$96:$A$102</c:f>
              <c:strCache>
                <c:ptCount val="6"/>
                <c:pt idx="0">
                  <c:v>Feb</c:v>
                </c:pt>
                <c:pt idx="1">
                  <c:v>Mar</c:v>
                </c:pt>
                <c:pt idx="2">
                  <c:v>Apr</c:v>
                </c:pt>
                <c:pt idx="3">
                  <c:v>May</c:v>
                </c:pt>
                <c:pt idx="4">
                  <c:v>Jun</c:v>
                </c:pt>
                <c:pt idx="5">
                  <c:v>Jul</c:v>
                </c:pt>
              </c:strCache>
            </c:strRef>
          </c:cat>
          <c:val>
            <c:numRef>
              <c:f>Sheet1!$B$96:$B$102</c:f>
              <c:numCache>
                <c:formatCode>0%</c:formatCode>
                <c:ptCount val="6"/>
                <c:pt idx="0">
                  <c:v>0.32</c:v>
                </c:pt>
                <c:pt idx="1">
                  <c:v>0.35</c:v>
                </c:pt>
                <c:pt idx="2">
                  <c:v>0.43</c:v>
                </c:pt>
                <c:pt idx="3">
                  <c:v>0.4</c:v>
                </c:pt>
                <c:pt idx="4">
                  <c:v>0.38</c:v>
                </c:pt>
                <c:pt idx="5">
                  <c:v>0.49</c:v>
                </c:pt>
              </c:numCache>
            </c:numRef>
          </c:val>
          <c:smooth val="0"/>
          <c:extLst xmlns:c16r2="http://schemas.microsoft.com/office/drawing/2015/06/chart">
            <c:ext xmlns:c16="http://schemas.microsoft.com/office/drawing/2014/chart" uri="{C3380CC4-5D6E-409C-BE32-E72D297353CC}">
              <c16:uniqueId val="{00000001-78DD-4D2C-A99F-56DB0E0B09C9}"/>
            </c:ext>
          </c:extLst>
        </c:ser>
        <c:ser>
          <c:idx val="1"/>
          <c:order val="1"/>
          <c:tx>
            <c:strRef>
              <c:f>Sheet1!$C$95</c:f>
              <c:strCache>
                <c:ptCount val="1"/>
                <c:pt idx="0">
                  <c:v>Target </c:v>
                </c:pt>
              </c:strCache>
            </c:strRef>
          </c:tx>
          <c:spPr>
            <a:ln w="31750" cap="rnd">
              <a:solidFill>
                <a:schemeClr val="accent1">
                  <a:shade val="76000"/>
                </a:schemeClr>
              </a:solidFill>
              <a:round/>
            </a:ln>
            <a:effectLst/>
          </c:spPr>
          <c:marker>
            <c:symbol val="circle"/>
            <c:size val="17"/>
            <c:spPr>
              <a:solidFill>
                <a:schemeClr val="accent1">
                  <a:shade val="76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Sheet1!$A$96:$A$102</c:f>
              <c:strCache>
                <c:ptCount val="6"/>
                <c:pt idx="0">
                  <c:v>Feb</c:v>
                </c:pt>
                <c:pt idx="1">
                  <c:v>Mar</c:v>
                </c:pt>
                <c:pt idx="2">
                  <c:v>Apr</c:v>
                </c:pt>
                <c:pt idx="3">
                  <c:v>May</c:v>
                </c:pt>
                <c:pt idx="4">
                  <c:v>Jun</c:v>
                </c:pt>
                <c:pt idx="5">
                  <c:v>Jul</c:v>
                </c:pt>
              </c:strCache>
            </c:strRef>
          </c:cat>
          <c:val>
            <c:numRef>
              <c:f>Sheet1!$C$96:$C$102</c:f>
              <c:numCache>
                <c:formatCode>0%</c:formatCode>
                <c:ptCount val="6"/>
                <c:pt idx="0">
                  <c:v>1.0</c:v>
                </c:pt>
                <c:pt idx="1">
                  <c:v>1.0</c:v>
                </c:pt>
                <c:pt idx="2">
                  <c:v>1.0</c:v>
                </c:pt>
                <c:pt idx="3">
                  <c:v>1.0</c:v>
                </c:pt>
                <c:pt idx="4">
                  <c:v>1.0</c:v>
                </c:pt>
                <c:pt idx="5">
                  <c:v>1.0</c:v>
                </c:pt>
              </c:numCache>
            </c:numRef>
          </c:val>
          <c:smooth val="0"/>
          <c:extLst xmlns:c16r2="http://schemas.microsoft.com/office/drawing/2015/06/chart">
            <c:ext xmlns:c16="http://schemas.microsoft.com/office/drawing/2014/chart" uri="{C3380CC4-5D6E-409C-BE32-E72D297353CC}">
              <c16:uniqueId val="{00000002-78DD-4D2C-A99F-56DB0E0B09C9}"/>
            </c:ext>
          </c:extLst>
        </c:ser>
        <c:dLbls>
          <c:dLblPos val="ctr"/>
          <c:showLegendKey val="0"/>
          <c:showVal val="1"/>
          <c:showCatName val="0"/>
          <c:showSerName val="0"/>
          <c:showPercent val="0"/>
          <c:showBubbleSize val="0"/>
        </c:dLbls>
        <c:upDownBars>
          <c:gapWidth val="150"/>
          <c:upBars>
            <c:spPr>
              <a:solidFill>
                <a:schemeClr val="lt1"/>
              </a:solidFill>
              <a:ln w="9525">
                <a:solidFill>
                  <a:schemeClr val="dk1">
                    <a:lumMod val="65000"/>
                    <a:lumOff val="35000"/>
                  </a:schemeClr>
                </a:solidFill>
              </a:ln>
              <a:effectLst/>
            </c:spPr>
          </c:upBars>
          <c:downBars>
            <c:spPr>
              <a:solidFill>
                <a:schemeClr val="dk1">
                  <a:lumMod val="50000"/>
                  <a:lumOff val="50000"/>
                </a:schemeClr>
              </a:solidFill>
              <a:ln w="9525">
                <a:solidFill>
                  <a:schemeClr val="dk1">
                    <a:lumMod val="65000"/>
                    <a:lumOff val="35000"/>
                  </a:schemeClr>
                </a:solidFill>
              </a:ln>
              <a:effectLst/>
            </c:spPr>
          </c:downBars>
        </c:upDownBars>
        <c:marker val="1"/>
        <c:smooth val="0"/>
        <c:axId val="2089263960"/>
        <c:axId val="2089270216"/>
      </c:lineChart>
      <c:catAx>
        <c:axId val="2089263960"/>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IE"/>
                  <a:t>Year 2022</a:t>
                </a:r>
              </a:p>
            </c:rich>
          </c:tx>
          <c:layout>
            <c:manualLayout>
              <c:xMode val="edge"/>
              <c:yMode val="edge"/>
              <c:x val="0.0810266512401688"/>
              <c:y val="0.00507112185088914"/>
            </c:manualLayout>
          </c:layout>
          <c:overlay val="0"/>
          <c:spPr>
            <a:noFill/>
            <a:ln>
              <a:noFill/>
            </a:ln>
            <a:effectLst/>
          </c:sp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089270216"/>
        <c:crosses val="autoZero"/>
        <c:auto val="1"/>
        <c:lblAlgn val="ctr"/>
        <c:lblOffset val="100"/>
        <c:noMultiLvlLbl val="0"/>
      </c:catAx>
      <c:valAx>
        <c:axId val="2089270216"/>
        <c:scaling>
          <c:orientation val="minMax"/>
          <c:max val="1.2"/>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2089263960"/>
        <c:crosses val="autoZero"/>
        <c:crossBetween val="between"/>
      </c:valAx>
      <c:spPr>
        <a:noFill/>
        <a:ln>
          <a:noFill/>
        </a:ln>
        <a:effectLst/>
      </c:spPr>
    </c:plotArea>
    <c:legend>
      <c:legendPos val="b"/>
      <c:legendEntry>
        <c:idx val="2"/>
        <c:delete val="1"/>
      </c:legendEntry>
      <c:legendEntry>
        <c:idx val="3"/>
        <c:delete val="1"/>
      </c:legendEntry>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solidFill>
                <a:latin typeface="+mn-lt"/>
                <a:ea typeface="+mn-ea"/>
                <a:cs typeface="+mn-cs"/>
              </a:defRPr>
            </a:pPr>
            <a:r>
              <a:rPr lang="en-IE"/>
              <a:t>July 2022</a:t>
            </a:r>
          </a:p>
        </c:rich>
      </c:tx>
      <c:layout>
        <c:manualLayout>
          <c:xMode val="edge"/>
          <c:yMode val="edge"/>
          <c:x val="0.27635483191433"/>
          <c:y val="0.0"/>
        </c:manualLayout>
      </c:layout>
      <c:overlay val="0"/>
      <c:spPr>
        <a:noFill/>
        <a:ln>
          <a:noFill/>
        </a:ln>
        <a:effectLst/>
      </c:spPr>
    </c:title>
    <c:autoTitleDeleted val="0"/>
    <c:plotArea>
      <c:layout>
        <c:manualLayout>
          <c:layoutTarget val="inner"/>
          <c:xMode val="edge"/>
          <c:yMode val="edge"/>
          <c:x val="0.0947417763654762"/>
          <c:y val="0.147589055787428"/>
          <c:w val="0.902900865878367"/>
          <c:h val="0.444368550578957"/>
        </c:manualLayout>
      </c:layout>
      <c:lineChart>
        <c:grouping val="standard"/>
        <c:varyColors val="0"/>
        <c:ser>
          <c:idx val="0"/>
          <c:order val="0"/>
          <c:tx>
            <c:strRef>
              <c:f>Sheet1!$A$113</c:f>
              <c:strCache>
                <c:ptCount val="1"/>
                <c:pt idx="0">
                  <c:v>CHB </c:v>
                </c:pt>
              </c:strCache>
            </c:strRef>
          </c:tx>
          <c:spPr>
            <a:ln w="22225" cap="rnd" cmpd="sng" algn="ctr">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Sheet1!$A$114:$A$121</c:f>
              <c:strCache>
                <c:ptCount val="8"/>
                <c:pt idx="0">
                  <c:v>Patients Details</c:v>
                </c:pt>
                <c:pt idx="1">
                  <c:v>Primary Healthcare Details</c:v>
                </c:pt>
                <c:pt idx="2">
                  <c:v>Admission and Discharge Details </c:v>
                </c:pt>
                <c:pt idx="3">
                  <c:v>Clinical Narrative</c:v>
                </c:pt>
                <c:pt idx="4">
                  <c:v>Medication Details </c:v>
                </c:pt>
                <c:pt idx="5">
                  <c:v>Future Management</c:v>
                </c:pt>
                <c:pt idx="6">
                  <c:v>Details of Person Completing the Summary</c:v>
                </c:pt>
                <c:pt idx="7">
                  <c:v>Total Average </c:v>
                </c:pt>
              </c:strCache>
            </c:strRef>
          </c:cat>
          <c:val>
            <c:numRef>
              <c:f>Sheet1!$B$114:$B$121</c:f>
              <c:numCache>
                <c:formatCode>0%</c:formatCode>
                <c:ptCount val="8"/>
                <c:pt idx="0">
                  <c:v>0.98</c:v>
                </c:pt>
                <c:pt idx="1">
                  <c:v>1.0</c:v>
                </c:pt>
                <c:pt idx="2">
                  <c:v>0.98</c:v>
                </c:pt>
                <c:pt idx="3">
                  <c:v>0.95</c:v>
                </c:pt>
                <c:pt idx="4">
                  <c:v>0.64</c:v>
                </c:pt>
                <c:pt idx="5">
                  <c:v>0.96</c:v>
                </c:pt>
                <c:pt idx="6">
                  <c:v>0.93</c:v>
                </c:pt>
                <c:pt idx="7">
                  <c:v>0.92</c:v>
                </c:pt>
              </c:numCache>
            </c:numRef>
          </c:val>
          <c:smooth val="0"/>
          <c:extLst xmlns:c16r2="http://schemas.microsoft.com/office/drawing/2015/06/chart">
            <c:ext xmlns:c16="http://schemas.microsoft.com/office/drawing/2014/chart" uri="{C3380CC4-5D6E-409C-BE32-E72D297353CC}">
              <c16:uniqueId val="{00000000-05E0-466A-9BD1-B25D0E38EB7A}"/>
            </c:ext>
          </c:extLst>
        </c:ser>
        <c:ser>
          <c:idx val="1"/>
          <c:order val="1"/>
          <c:tx>
            <c:strRef>
              <c:f>Sheet1!$C$113</c:f>
              <c:strCache>
                <c:ptCount val="1"/>
                <c:pt idx="0">
                  <c:v>RCSI HG</c:v>
                </c:pt>
              </c:strCache>
            </c:strRef>
          </c:tx>
          <c:spPr>
            <a:ln w="22225" cap="rnd" cmpd="sng" algn="ctr">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Sheet1!$A$114:$A$121</c:f>
              <c:strCache>
                <c:ptCount val="8"/>
                <c:pt idx="0">
                  <c:v>Patients Details</c:v>
                </c:pt>
                <c:pt idx="1">
                  <c:v>Primary Healthcare Details</c:v>
                </c:pt>
                <c:pt idx="2">
                  <c:v>Admission and Discharge Details </c:v>
                </c:pt>
                <c:pt idx="3">
                  <c:v>Clinical Narrative</c:v>
                </c:pt>
                <c:pt idx="4">
                  <c:v>Medication Details </c:v>
                </c:pt>
                <c:pt idx="5">
                  <c:v>Future Management</c:v>
                </c:pt>
                <c:pt idx="6">
                  <c:v>Details of Person Completing the Summary</c:v>
                </c:pt>
                <c:pt idx="7">
                  <c:v>Total Average </c:v>
                </c:pt>
              </c:strCache>
            </c:strRef>
          </c:cat>
          <c:val>
            <c:numRef>
              <c:f>Sheet1!$C$114:$C$121</c:f>
              <c:numCache>
                <c:formatCode>0%</c:formatCode>
                <c:ptCount val="8"/>
                <c:pt idx="0">
                  <c:v>0.94</c:v>
                </c:pt>
                <c:pt idx="1">
                  <c:v>0.95</c:v>
                </c:pt>
                <c:pt idx="2">
                  <c:v>0.93</c:v>
                </c:pt>
                <c:pt idx="3">
                  <c:v>0.81</c:v>
                </c:pt>
                <c:pt idx="4">
                  <c:v>0.6</c:v>
                </c:pt>
                <c:pt idx="5">
                  <c:v>0.82</c:v>
                </c:pt>
                <c:pt idx="6">
                  <c:v>0.72</c:v>
                </c:pt>
                <c:pt idx="7">
                  <c:v>0.85</c:v>
                </c:pt>
              </c:numCache>
            </c:numRef>
          </c:val>
          <c:smooth val="0"/>
          <c:extLst xmlns:c16r2="http://schemas.microsoft.com/office/drawing/2015/06/chart">
            <c:ext xmlns:c16="http://schemas.microsoft.com/office/drawing/2014/chart" uri="{C3380CC4-5D6E-409C-BE32-E72D297353CC}">
              <c16:uniqueId val="{00000001-05E0-466A-9BD1-B25D0E38EB7A}"/>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upDownBars>
          <c:gapWidth val="150"/>
          <c:upBars>
            <c:spPr>
              <a:solidFill>
                <a:schemeClr val="lt1"/>
              </a:solidFill>
              <a:ln w="9525">
                <a:solidFill>
                  <a:schemeClr val="dk1">
                    <a:lumMod val="65000"/>
                    <a:lumOff val="35000"/>
                  </a:schemeClr>
                </a:solidFill>
              </a:ln>
              <a:effectLst/>
            </c:spPr>
          </c:upBars>
          <c:downBars>
            <c:spPr>
              <a:solidFill>
                <a:schemeClr val="dk1">
                  <a:lumMod val="75000"/>
                  <a:lumOff val="25000"/>
                </a:schemeClr>
              </a:solidFill>
              <a:ln w="9525">
                <a:solidFill>
                  <a:schemeClr val="dk1">
                    <a:lumMod val="65000"/>
                    <a:lumOff val="35000"/>
                  </a:schemeClr>
                </a:solidFill>
              </a:ln>
              <a:effectLst/>
            </c:spPr>
          </c:downBars>
        </c:upDownBars>
        <c:marker val="1"/>
        <c:smooth val="0"/>
        <c:axId val="2082414024"/>
        <c:axId val="2082417432"/>
      </c:lineChart>
      <c:catAx>
        <c:axId val="20824140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spc="20" baseline="0">
                <a:solidFill>
                  <a:schemeClr val="dk1"/>
                </a:solidFill>
                <a:latin typeface="+mn-lt"/>
                <a:ea typeface="+mn-ea"/>
                <a:cs typeface="+mn-cs"/>
              </a:defRPr>
            </a:pPr>
            <a:endParaRPr lang="en-US"/>
          </a:p>
        </c:txPr>
        <c:crossAx val="2082417432"/>
        <c:crosses val="autoZero"/>
        <c:auto val="1"/>
        <c:lblAlgn val="ctr"/>
        <c:lblOffset val="100"/>
        <c:noMultiLvlLbl val="0"/>
      </c:catAx>
      <c:valAx>
        <c:axId val="2082417432"/>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solidFill>
                <a:latin typeface="+mn-lt"/>
                <a:ea typeface="+mn-ea"/>
                <a:cs typeface="+mn-cs"/>
              </a:defRPr>
            </a:pPr>
            <a:endParaRPr lang="en-US"/>
          </a:p>
        </c:txPr>
        <c:crossAx val="2082414024"/>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ayout>
        <c:manualLayout>
          <c:xMode val="edge"/>
          <c:yMode val="edge"/>
          <c:x val="0.334058091929045"/>
          <c:y val="0.906656526340042"/>
          <c:w val="0.292752326185162"/>
          <c:h val="0.06150012947266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Reversed" id="21">
  <a:schemeClr val="accent1"/>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8.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32DB7DF1-62A9-4EE0-8B54-42F9E551CFD7}" type="datetimeFigureOut">
              <a:rPr lang="en-IE" smtClean="0"/>
              <a:t>15/11/22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D16DDE0-EEAB-4AAD-BEA5-5B73A74C7CD9}" type="slidenum">
              <a:rPr lang="en-IE" smtClean="0"/>
              <a:t>‹#›</a:t>
            </a:fld>
            <a:endParaRPr lang="en-IE"/>
          </a:p>
        </p:txBody>
      </p:sp>
    </p:spTree>
    <p:extLst>
      <p:ext uri="{BB962C8B-B14F-4D97-AF65-F5344CB8AC3E}">
        <p14:creationId xmlns:p14="http://schemas.microsoft.com/office/powerpoint/2010/main" val="1560623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32DB7DF1-62A9-4EE0-8B54-42F9E551CFD7}" type="datetimeFigureOut">
              <a:rPr lang="en-IE" smtClean="0"/>
              <a:t>15/11/22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D16DDE0-EEAB-4AAD-BEA5-5B73A74C7CD9}" type="slidenum">
              <a:rPr lang="en-IE" smtClean="0"/>
              <a:t>‹#›</a:t>
            </a:fld>
            <a:endParaRPr lang="en-IE"/>
          </a:p>
        </p:txBody>
      </p:sp>
    </p:spTree>
    <p:extLst>
      <p:ext uri="{BB962C8B-B14F-4D97-AF65-F5344CB8AC3E}">
        <p14:creationId xmlns:p14="http://schemas.microsoft.com/office/powerpoint/2010/main" val="293289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32DB7DF1-62A9-4EE0-8B54-42F9E551CFD7}" type="datetimeFigureOut">
              <a:rPr lang="en-IE" smtClean="0"/>
              <a:t>15/11/22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D16DDE0-EEAB-4AAD-BEA5-5B73A74C7CD9}" type="slidenum">
              <a:rPr lang="en-IE" smtClean="0"/>
              <a:t>‹#›</a:t>
            </a:fld>
            <a:endParaRPr lang="en-IE"/>
          </a:p>
        </p:txBody>
      </p:sp>
    </p:spTree>
    <p:extLst>
      <p:ext uri="{BB962C8B-B14F-4D97-AF65-F5344CB8AC3E}">
        <p14:creationId xmlns:p14="http://schemas.microsoft.com/office/powerpoint/2010/main" val="4192403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32DB7DF1-62A9-4EE0-8B54-42F9E551CFD7}" type="datetimeFigureOut">
              <a:rPr lang="en-IE" smtClean="0"/>
              <a:t>15/11/22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D16DDE0-EEAB-4AAD-BEA5-5B73A74C7CD9}" type="slidenum">
              <a:rPr lang="en-IE" smtClean="0"/>
              <a:t>‹#›</a:t>
            </a:fld>
            <a:endParaRPr lang="en-IE"/>
          </a:p>
        </p:txBody>
      </p:sp>
    </p:spTree>
    <p:extLst>
      <p:ext uri="{BB962C8B-B14F-4D97-AF65-F5344CB8AC3E}">
        <p14:creationId xmlns:p14="http://schemas.microsoft.com/office/powerpoint/2010/main" val="3059653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DB7DF1-62A9-4EE0-8B54-42F9E551CFD7}" type="datetimeFigureOut">
              <a:rPr lang="en-IE" smtClean="0"/>
              <a:t>15/11/22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D16DDE0-EEAB-4AAD-BEA5-5B73A74C7CD9}" type="slidenum">
              <a:rPr lang="en-IE" smtClean="0"/>
              <a:t>‹#›</a:t>
            </a:fld>
            <a:endParaRPr lang="en-IE"/>
          </a:p>
        </p:txBody>
      </p:sp>
    </p:spTree>
    <p:extLst>
      <p:ext uri="{BB962C8B-B14F-4D97-AF65-F5344CB8AC3E}">
        <p14:creationId xmlns:p14="http://schemas.microsoft.com/office/powerpoint/2010/main" val="1143861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32DB7DF1-62A9-4EE0-8B54-42F9E551CFD7}" type="datetimeFigureOut">
              <a:rPr lang="en-IE" smtClean="0"/>
              <a:t>15/11/22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D16DDE0-EEAB-4AAD-BEA5-5B73A74C7CD9}" type="slidenum">
              <a:rPr lang="en-IE" smtClean="0"/>
              <a:t>‹#›</a:t>
            </a:fld>
            <a:endParaRPr lang="en-IE"/>
          </a:p>
        </p:txBody>
      </p:sp>
    </p:spTree>
    <p:extLst>
      <p:ext uri="{BB962C8B-B14F-4D97-AF65-F5344CB8AC3E}">
        <p14:creationId xmlns:p14="http://schemas.microsoft.com/office/powerpoint/2010/main" val="4013934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32DB7DF1-62A9-4EE0-8B54-42F9E551CFD7}" type="datetimeFigureOut">
              <a:rPr lang="en-IE" smtClean="0"/>
              <a:t>15/11/22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6D16DDE0-EEAB-4AAD-BEA5-5B73A74C7CD9}" type="slidenum">
              <a:rPr lang="en-IE" smtClean="0"/>
              <a:t>‹#›</a:t>
            </a:fld>
            <a:endParaRPr lang="en-IE"/>
          </a:p>
        </p:txBody>
      </p:sp>
    </p:spTree>
    <p:extLst>
      <p:ext uri="{BB962C8B-B14F-4D97-AF65-F5344CB8AC3E}">
        <p14:creationId xmlns:p14="http://schemas.microsoft.com/office/powerpoint/2010/main" val="185142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32DB7DF1-62A9-4EE0-8B54-42F9E551CFD7}" type="datetimeFigureOut">
              <a:rPr lang="en-IE" smtClean="0"/>
              <a:t>15/11/22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6D16DDE0-EEAB-4AAD-BEA5-5B73A74C7CD9}" type="slidenum">
              <a:rPr lang="en-IE" smtClean="0"/>
              <a:t>‹#›</a:t>
            </a:fld>
            <a:endParaRPr lang="en-IE"/>
          </a:p>
        </p:txBody>
      </p:sp>
    </p:spTree>
    <p:extLst>
      <p:ext uri="{BB962C8B-B14F-4D97-AF65-F5344CB8AC3E}">
        <p14:creationId xmlns:p14="http://schemas.microsoft.com/office/powerpoint/2010/main" val="3956106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B7DF1-62A9-4EE0-8B54-42F9E551CFD7}" type="datetimeFigureOut">
              <a:rPr lang="en-IE" smtClean="0"/>
              <a:t>15/11/22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6D16DDE0-EEAB-4AAD-BEA5-5B73A74C7CD9}" type="slidenum">
              <a:rPr lang="en-IE" smtClean="0"/>
              <a:t>‹#›</a:t>
            </a:fld>
            <a:endParaRPr lang="en-IE"/>
          </a:p>
        </p:txBody>
      </p:sp>
    </p:spTree>
    <p:extLst>
      <p:ext uri="{BB962C8B-B14F-4D97-AF65-F5344CB8AC3E}">
        <p14:creationId xmlns:p14="http://schemas.microsoft.com/office/powerpoint/2010/main" val="186570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DB7DF1-62A9-4EE0-8B54-42F9E551CFD7}" type="datetimeFigureOut">
              <a:rPr lang="en-IE" smtClean="0"/>
              <a:t>15/11/22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D16DDE0-EEAB-4AAD-BEA5-5B73A74C7CD9}" type="slidenum">
              <a:rPr lang="en-IE" smtClean="0"/>
              <a:t>‹#›</a:t>
            </a:fld>
            <a:endParaRPr lang="en-IE"/>
          </a:p>
        </p:txBody>
      </p:sp>
    </p:spTree>
    <p:extLst>
      <p:ext uri="{BB962C8B-B14F-4D97-AF65-F5344CB8AC3E}">
        <p14:creationId xmlns:p14="http://schemas.microsoft.com/office/powerpoint/2010/main" val="2535000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DB7DF1-62A9-4EE0-8B54-42F9E551CFD7}" type="datetimeFigureOut">
              <a:rPr lang="en-IE" smtClean="0"/>
              <a:t>15/11/22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D16DDE0-EEAB-4AAD-BEA5-5B73A74C7CD9}" type="slidenum">
              <a:rPr lang="en-IE" smtClean="0"/>
              <a:t>‹#›</a:t>
            </a:fld>
            <a:endParaRPr lang="en-IE"/>
          </a:p>
        </p:txBody>
      </p:sp>
    </p:spTree>
    <p:extLst>
      <p:ext uri="{BB962C8B-B14F-4D97-AF65-F5344CB8AC3E}">
        <p14:creationId xmlns:p14="http://schemas.microsoft.com/office/powerpoint/2010/main" val="5522448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B7DF1-62A9-4EE0-8B54-42F9E551CFD7}" type="datetimeFigureOut">
              <a:rPr lang="en-IE" smtClean="0"/>
              <a:t>15/11/22</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6DDE0-EEAB-4AAD-BEA5-5B73A74C7CD9}" type="slidenum">
              <a:rPr lang="en-IE" smtClean="0"/>
              <a:t>‹#›</a:t>
            </a:fld>
            <a:endParaRPr lang="en-IE"/>
          </a:p>
        </p:txBody>
      </p:sp>
    </p:spTree>
    <p:extLst>
      <p:ext uri="{BB962C8B-B14F-4D97-AF65-F5344CB8AC3E}">
        <p14:creationId xmlns:p14="http://schemas.microsoft.com/office/powerpoint/2010/main" val="4111881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image" Target="../media/image20.jpe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image" Target="../media/image20.jpe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0.jpe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9.jpe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5" Type="http://schemas.openxmlformats.org/officeDocument/2006/relationships/image" Target="../media/image1.png"/><Relationship Id="rId6" Type="http://schemas.openxmlformats.org/officeDocument/2006/relationships/image" Target="../media/image10.png"/><Relationship Id="rId7"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20547" y="2190813"/>
            <a:ext cx="9144000" cy="1655762"/>
          </a:xfrm>
        </p:spPr>
        <p:txBody>
          <a:bodyPr>
            <a:normAutofit/>
          </a:bodyPr>
          <a:lstStyle/>
          <a:p>
            <a:r>
              <a:rPr lang="en-IE" sz="2800" b="1" dirty="0">
                <a:solidFill>
                  <a:srgbClr val="490E66"/>
                </a:solidFill>
              </a:rPr>
              <a:t>Quality Improvement Initiatives across the RCSI Hospital Group in response to the National Inpatient Experience Survey 2021 &amp; 2022</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9034" y="4245880"/>
            <a:ext cx="2766601" cy="2268000"/>
          </a:xfrm>
          <a:prstGeom prst="rect">
            <a:avLst/>
          </a:prstGeom>
        </p:spPr>
      </p:pic>
      <p:pic>
        <p:nvPicPr>
          <p:cNvPr id="1028" name="Picture 4" descr="Connolly Hospital Blanchardstown | Linked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4859" y="4249892"/>
            <a:ext cx="2259975" cy="22599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van/Monaghan Hospital Staff Uniforms | Nurses Uniform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303" y="4259990"/>
            <a:ext cx="2268000" cy="226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Beaumont Hospital- Dublin, Ireland - Endorse Jobs"/>
          <p:cNvPicPr>
            <a:picLocks noChangeAspect="1" noChangeArrowheads="1"/>
          </p:cNvPicPr>
          <p:nvPr/>
        </p:nvPicPr>
        <p:blipFill rotWithShape="1">
          <a:blip r:embed="rId5">
            <a:extLst>
              <a:ext uri="{28A0092B-C50C-407E-A947-70E740481C1C}">
                <a14:useLocalDpi xmlns:a14="http://schemas.microsoft.com/office/drawing/2010/main" val="0"/>
              </a:ext>
            </a:extLst>
          </a:blip>
          <a:srcRect l="434" t="9309" r="-434" b="14250"/>
          <a:stretch/>
        </p:blipFill>
        <p:spPr bwMode="auto">
          <a:xfrm>
            <a:off x="8893947" y="4231767"/>
            <a:ext cx="2838838" cy="226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RCSI Hospitals Group Logo_RGB.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3138" y="0"/>
            <a:ext cx="7152675" cy="2160000"/>
          </a:xfrm>
          <a:prstGeom prst="rect">
            <a:avLst/>
          </a:prstGeom>
        </p:spPr>
      </p:pic>
    </p:spTree>
    <p:extLst>
      <p:ext uri="{BB962C8B-B14F-4D97-AF65-F5344CB8AC3E}">
        <p14:creationId xmlns:p14="http://schemas.microsoft.com/office/powerpoint/2010/main" val="27253349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1333749" y="0"/>
            <a:ext cx="8229601" cy="841002"/>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rgbClr val="490E66"/>
                </a:solidFill>
              </a:rPr>
              <a:t>Improving communications with in-patients using an information booklet:</a:t>
            </a:r>
          </a:p>
          <a:p>
            <a:pPr algn="ctr"/>
            <a:r>
              <a:rPr lang="en-IE" sz="2000" b="1" dirty="0">
                <a:solidFill>
                  <a:srgbClr val="490E66"/>
                </a:solidFill>
              </a:rPr>
              <a:t>A Quality Improvement Initiative in Drogheda &amp; Louth Hospitals (2021)</a:t>
            </a:r>
          </a:p>
        </p:txBody>
      </p:sp>
      <p:sp>
        <p:nvSpPr>
          <p:cNvPr id="6" name="TextBox 5"/>
          <p:cNvSpPr txBox="1"/>
          <p:nvPr/>
        </p:nvSpPr>
        <p:spPr>
          <a:xfrm>
            <a:off x="158116" y="1070248"/>
            <a:ext cx="10572048" cy="338554"/>
          </a:xfrm>
          <a:prstGeom prst="rect">
            <a:avLst/>
          </a:prstGeom>
          <a:noFill/>
        </p:spPr>
        <p:txBody>
          <a:bodyPr wrap="square" rtlCol="0">
            <a:spAutoFit/>
          </a:bodyPr>
          <a:lstStyle/>
          <a:p>
            <a:r>
              <a:rPr lang="en-IE" sz="1600" b="1" i="1" dirty="0">
                <a:solidFill>
                  <a:srgbClr val="002060"/>
                </a:solidFill>
              </a:rPr>
              <a:t>Aim: </a:t>
            </a:r>
            <a:r>
              <a:rPr lang="en-IE" sz="1600" b="1" i="1" dirty="0" smtClean="0">
                <a:solidFill>
                  <a:srgbClr val="002060"/>
                </a:solidFill>
              </a:rPr>
              <a:t>To </a:t>
            </a:r>
            <a:r>
              <a:rPr lang="en-IE" sz="1600" b="1" i="1" dirty="0">
                <a:solidFill>
                  <a:srgbClr val="002060"/>
                </a:solidFill>
              </a:rPr>
              <a:t>improve communication with our patients during their hospital stay on all wards by December 2022</a:t>
            </a:r>
          </a:p>
        </p:txBody>
      </p:sp>
      <p:sp>
        <p:nvSpPr>
          <p:cNvPr id="11" name="TextBox 10"/>
          <p:cNvSpPr txBox="1"/>
          <p:nvPr/>
        </p:nvSpPr>
        <p:spPr>
          <a:xfrm>
            <a:off x="203659" y="1530852"/>
            <a:ext cx="5810721" cy="5047078"/>
          </a:xfrm>
          <a:prstGeom prst="rect">
            <a:avLst/>
          </a:prstGeom>
          <a:noFill/>
          <a:ln>
            <a:solidFill>
              <a:schemeClr val="tx1"/>
            </a:solidFill>
          </a:ln>
        </p:spPr>
        <p:txBody>
          <a:bodyPr wrap="square" rtlCol="0">
            <a:spAutoFit/>
          </a:bodyPr>
          <a:lstStyle/>
          <a:p>
            <a:r>
              <a:rPr lang="en-IE" sz="1400" b="1" dirty="0">
                <a:solidFill>
                  <a:srgbClr val="FF0000"/>
                </a:solidFill>
              </a:rPr>
              <a:t>New Patient Information Leaflet Strategy : </a:t>
            </a:r>
            <a:r>
              <a:rPr lang="en-IE" sz="1400" dirty="0">
                <a:solidFill>
                  <a:schemeClr val="accent5">
                    <a:lumMod val="50000"/>
                  </a:schemeClr>
                </a:solidFill>
              </a:rPr>
              <a:t>Louth Hospitals Patient Information Leaflet (PIL) Committee: Established June 2022</a:t>
            </a:r>
          </a:p>
          <a:p>
            <a:pPr marL="285750" indent="-285750">
              <a:buFont typeface="Arial" panose="020B0604020202020204" pitchFamily="34" charset="0"/>
              <a:buChar char="•"/>
            </a:pPr>
            <a:r>
              <a:rPr lang="en-IE" sz="1400" dirty="0">
                <a:solidFill>
                  <a:schemeClr val="accent5">
                    <a:lumMod val="50000"/>
                  </a:schemeClr>
                </a:solidFill>
              </a:rPr>
              <a:t>Aim to approve &amp; procure standardised hospital branding &amp; hard copy output from Louth Hospitals.</a:t>
            </a:r>
          </a:p>
          <a:p>
            <a:pPr marL="285750" indent="-285750">
              <a:buFont typeface="Arial" panose="020B0604020202020204" pitchFamily="34" charset="0"/>
              <a:buChar char="•"/>
            </a:pPr>
            <a:r>
              <a:rPr lang="en-IE" sz="1400" dirty="0">
                <a:solidFill>
                  <a:schemeClr val="accent5">
                    <a:lumMod val="50000"/>
                  </a:schemeClr>
                </a:solidFill>
              </a:rPr>
              <a:t>Clinical content to be approved via Clinical Governance.</a:t>
            </a:r>
          </a:p>
          <a:p>
            <a:pPr marL="285750" indent="-285750">
              <a:buFont typeface="Arial" panose="020B0604020202020204" pitchFamily="34" charset="0"/>
              <a:buChar char="•"/>
            </a:pPr>
            <a:r>
              <a:rPr lang="en-IE" sz="1400" dirty="0">
                <a:solidFill>
                  <a:schemeClr val="accent5">
                    <a:lumMod val="50000"/>
                  </a:schemeClr>
                </a:solidFill>
              </a:rPr>
              <a:t>Procurement process has been initiated &amp; approved.</a:t>
            </a:r>
          </a:p>
          <a:p>
            <a:endParaRPr lang="en-IE" sz="600" b="1" dirty="0" smtClean="0">
              <a:solidFill>
                <a:srgbClr val="FF0000"/>
              </a:solidFill>
            </a:endParaRPr>
          </a:p>
          <a:p>
            <a:r>
              <a:rPr lang="en-IE" sz="1400" b="1" dirty="0" smtClean="0">
                <a:solidFill>
                  <a:srgbClr val="FF0000"/>
                </a:solidFill>
              </a:rPr>
              <a:t>Plan</a:t>
            </a:r>
            <a:r>
              <a:rPr lang="en-IE" sz="1400" b="1" dirty="0">
                <a:solidFill>
                  <a:srgbClr val="FF0000"/>
                </a:solidFill>
              </a:rPr>
              <a:t>:</a:t>
            </a:r>
          </a:p>
          <a:p>
            <a:pPr marL="342900" indent="-342900">
              <a:buFont typeface="+mj-lt"/>
              <a:buAutoNum type="arabicPeriod"/>
            </a:pPr>
            <a:r>
              <a:rPr lang="en-IE" sz="1400" dirty="0">
                <a:solidFill>
                  <a:schemeClr val="accent5">
                    <a:lumMod val="50000"/>
                  </a:schemeClr>
                </a:solidFill>
              </a:rPr>
              <a:t>Development of a patient information booklet with key information about the hospital to be given to all in-patients on admission.</a:t>
            </a:r>
          </a:p>
          <a:p>
            <a:pPr marL="342900" indent="-342900">
              <a:buFont typeface="+mj-lt"/>
              <a:buAutoNum type="arabicPeriod"/>
            </a:pPr>
            <a:r>
              <a:rPr lang="en-IE" sz="1400" dirty="0">
                <a:solidFill>
                  <a:schemeClr val="accent5">
                    <a:lumMod val="50000"/>
                  </a:schemeClr>
                </a:solidFill>
              </a:rPr>
              <a:t>Individualised Patient Information Leaflets (PILs) will be disseminated </a:t>
            </a:r>
            <a:r>
              <a:rPr lang="en-IE" sz="1400" dirty="0" smtClean="0">
                <a:solidFill>
                  <a:schemeClr val="accent5">
                    <a:lumMod val="50000"/>
                  </a:schemeClr>
                </a:solidFill>
              </a:rPr>
              <a:t>specific </a:t>
            </a:r>
            <a:r>
              <a:rPr lang="en-IE" sz="1400" dirty="0">
                <a:solidFill>
                  <a:schemeClr val="accent5">
                    <a:lumMod val="50000"/>
                  </a:schemeClr>
                </a:solidFill>
              </a:rPr>
              <a:t>to their individual needs &amp; </a:t>
            </a:r>
            <a:r>
              <a:rPr lang="en-IE" sz="1400" dirty="0" smtClean="0">
                <a:solidFill>
                  <a:schemeClr val="accent5">
                    <a:lumMod val="50000"/>
                  </a:schemeClr>
                </a:solidFill>
              </a:rPr>
              <a:t>will be </a:t>
            </a:r>
            <a:r>
              <a:rPr lang="en-IE" sz="1400" dirty="0">
                <a:solidFill>
                  <a:schemeClr val="accent5">
                    <a:lumMod val="50000"/>
                  </a:schemeClr>
                </a:solidFill>
              </a:rPr>
              <a:t>stored in </a:t>
            </a:r>
            <a:r>
              <a:rPr lang="en-IE" sz="1400" dirty="0" smtClean="0">
                <a:solidFill>
                  <a:schemeClr val="accent5">
                    <a:lumMod val="50000"/>
                  </a:schemeClr>
                </a:solidFill>
              </a:rPr>
              <a:t>the booklet</a:t>
            </a:r>
            <a:r>
              <a:rPr lang="en-IE" sz="1400" dirty="0">
                <a:solidFill>
                  <a:schemeClr val="accent5">
                    <a:lumMod val="50000"/>
                  </a:schemeClr>
                </a:solidFill>
              </a:rPr>
              <a:t>.</a:t>
            </a:r>
          </a:p>
          <a:p>
            <a:pPr marL="342900" indent="-342900">
              <a:buFont typeface="+mj-lt"/>
              <a:buAutoNum type="arabicPeriod"/>
            </a:pPr>
            <a:r>
              <a:rPr lang="en-IE" sz="1400" dirty="0">
                <a:solidFill>
                  <a:schemeClr val="accent5">
                    <a:lumMod val="50000"/>
                  </a:schemeClr>
                </a:solidFill>
              </a:rPr>
              <a:t>Estimated launch date October 2022.</a:t>
            </a:r>
          </a:p>
          <a:p>
            <a:pPr marL="342900" indent="-342900">
              <a:buFont typeface="+mj-lt"/>
              <a:buAutoNum type="arabicPeriod"/>
            </a:pPr>
            <a:r>
              <a:rPr lang="en-IE" sz="1400" dirty="0">
                <a:solidFill>
                  <a:schemeClr val="accent5">
                    <a:lumMod val="50000"/>
                  </a:schemeClr>
                </a:solidFill>
              </a:rPr>
              <a:t>Content of the booklet amended to include pharmacy advice about medication (Q44, 45 &amp; 46).</a:t>
            </a:r>
          </a:p>
          <a:p>
            <a:pPr marL="342900" indent="-342900">
              <a:buFont typeface="+mj-lt"/>
              <a:buAutoNum type="arabicPeriod"/>
            </a:pPr>
            <a:r>
              <a:rPr lang="en-IE" sz="1400" dirty="0">
                <a:solidFill>
                  <a:schemeClr val="accent5">
                    <a:lumMod val="50000"/>
                  </a:schemeClr>
                </a:solidFill>
              </a:rPr>
              <a:t>Patient survey following discharge to measure: </a:t>
            </a:r>
          </a:p>
          <a:p>
            <a:pPr marL="800100" lvl="1" indent="-342900">
              <a:buFont typeface="+mj-lt"/>
              <a:buAutoNum type="alphaLcPeriod"/>
            </a:pPr>
            <a:r>
              <a:rPr lang="en-IE" sz="1400" dirty="0">
                <a:solidFill>
                  <a:schemeClr val="accent5">
                    <a:lumMod val="50000"/>
                  </a:schemeClr>
                </a:solidFill>
              </a:rPr>
              <a:t>Did all patients receive a patient information booklet on admission?</a:t>
            </a:r>
          </a:p>
          <a:p>
            <a:pPr marL="800100" lvl="1" indent="-342900">
              <a:buFont typeface="+mj-lt"/>
              <a:buAutoNum type="alphaLcPeriod"/>
            </a:pPr>
            <a:r>
              <a:rPr lang="en-IE" sz="1400" dirty="0">
                <a:solidFill>
                  <a:schemeClr val="accent5">
                    <a:lumMod val="50000"/>
                  </a:schemeClr>
                </a:solidFill>
              </a:rPr>
              <a:t>Did the patients find the information within the booklet a) relevant &amp; b) useful.</a:t>
            </a:r>
          </a:p>
          <a:p>
            <a:endParaRPr lang="en-IE" sz="600" b="1" dirty="0" smtClean="0">
              <a:solidFill>
                <a:srgbClr val="FF0000"/>
              </a:solidFill>
            </a:endParaRPr>
          </a:p>
          <a:p>
            <a:r>
              <a:rPr lang="en-IE" sz="1400" b="1" dirty="0" smtClean="0">
                <a:solidFill>
                  <a:srgbClr val="FF0000"/>
                </a:solidFill>
              </a:rPr>
              <a:t>Do</a:t>
            </a:r>
            <a:r>
              <a:rPr lang="en-IE" sz="1400" b="1" dirty="0">
                <a:solidFill>
                  <a:srgbClr val="FF0000"/>
                </a:solidFill>
              </a:rPr>
              <a:t>:</a:t>
            </a:r>
          </a:p>
          <a:p>
            <a:pPr marL="342900" indent="-342900">
              <a:buFont typeface="+mj-lt"/>
              <a:buAutoNum type="arabicPeriod"/>
            </a:pPr>
            <a:r>
              <a:rPr lang="en-IE" sz="1400" dirty="0">
                <a:solidFill>
                  <a:schemeClr val="accent5">
                    <a:lumMod val="50000"/>
                  </a:schemeClr>
                </a:solidFill>
              </a:rPr>
              <a:t>Roadshow sessions on wards to raise awareness of the importance of providing all in patients with the booklet</a:t>
            </a:r>
            <a:r>
              <a:rPr lang="en-IE" sz="1400" dirty="0" smtClean="0">
                <a:solidFill>
                  <a:schemeClr val="accent5">
                    <a:lumMod val="50000"/>
                  </a:schemeClr>
                </a:solidFill>
              </a:rPr>
              <a:t>.</a:t>
            </a:r>
            <a:endParaRPr lang="en-IE" sz="1400" b="1" dirty="0">
              <a:solidFill>
                <a:schemeClr val="accent5">
                  <a:lumMod val="50000"/>
                </a:schemeClr>
              </a:solidFill>
            </a:endParaRPr>
          </a:p>
        </p:txBody>
      </p:sp>
      <p:pic>
        <p:nvPicPr>
          <p:cNvPr id="4" name="Picture 3"/>
          <p:cNvPicPr>
            <a:picLocks noChangeAspect="1"/>
          </p:cNvPicPr>
          <p:nvPr/>
        </p:nvPicPr>
        <p:blipFill>
          <a:blip r:embed="rId2"/>
          <a:stretch>
            <a:fillRect/>
          </a:stretch>
        </p:blipFill>
        <p:spPr>
          <a:xfrm>
            <a:off x="6110806" y="4669635"/>
            <a:ext cx="2875065" cy="1874675"/>
          </a:xfrm>
          <a:prstGeom prst="rect">
            <a:avLst/>
          </a:prstGeom>
        </p:spPr>
      </p:pic>
      <p:pic>
        <p:nvPicPr>
          <p:cNvPr id="14" name="Picture 13"/>
          <p:cNvPicPr/>
          <p:nvPr/>
        </p:nvPicPr>
        <p:blipFill>
          <a:blip r:embed="rId3"/>
          <a:stretch>
            <a:fillRect/>
          </a:stretch>
        </p:blipFill>
        <p:spPr>
          <a:xfrm>
            <a:off x="6381349" y="1641674"/>
            <a:ext cx="2328578" cy="2738934"/>
          </a:xfrm>
          <a:prstGeom prst="rect">
            <a:avLst/>
          </a:prstGeom>
        </p:spPr>
      </p:pic>
      <p:cxnSp>
        <p:nvCxnSpPr>
          <p:cNvPr id="12" name="Straight Connector 11"/>
          <p:cNvCxnSpPr/>
          <p:nvPr/>
        </p:nvCxnSpPr>
        <p:spPr>
          <a:xfrm flipV="1">
            <a:off x="0" y="912345"/>
            <a:ext cx="12192000" cy="12329"/>
          </a:xfrm>
          <a:prstGeom prst="line">
            <a:avLst/>
          </a:prstGeom>
          <a:ln>
            <a:solidFill>
              <a:srgbClr val="490E66"/>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118" y="167660"/>
            <a:ext cx="790457" cy="648000"/>
          </a:xfrm>
          <a:prstGeom prst="rect">
            <a:avLst/>
          </a:prstGeom>
        </p:spPr>
      </p:pic>
      <p:pic>
        <p:nvPicPr>
          <p:cNvPr id="17" name="Picture 16" descr="RCSI Hospitals Group Logo_RGB.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9353" y="0"/>
            <a:ext cx="2622647" cy="792000"/>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4129946017"/>
              </p:ext>
            </p:extLst>
          </p:nvPr>
        </p:nvGraphicFramePr>
        <p:xfrm>
          <a:off x="9146825" y="1521051"/>
          <a:ext cx="2900290" cy="2796919"/>
        </p:xfrm>
        <a:graphic>
          <a:graphicData uri="http://schemas.openxmlformats.org/drawingml/2006/table">
            <a:tbl>
              <a:tblPr firstRow="1" bandRow="1">
                <a:tableStyleId>{5C22544A-7EE6-4342-B048-85BDC9FD1C3A}</a:tableStyleId>
              </a:tblPr>
              <a:tblGrid>
                <a:gridCol w="2900290">
                  <a:extLst>
                    <a:ext uri="{9D8B030D-6E8A-4147-A177-3AD203B41FA5}">
                      <a16:colId xmlns="" xmlns:a16="http://schemas.microsoft.com/office/drawing/2014/main" val="20000"/>
                    </a:ext>
                  </a:extLst>
                </a:gridCol>
              </a:tblGrid>
              <a:tr h="3432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smtClean="0">
                          <a:solidFill>
                            <a:schemeClr val="bg1"/>
                          </a:solidFill>
                        </a:rPr>
                        <a:t>This QI initiative is aligned to: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490E66"/>
                    </a:solidFill>
                  </a:tcPr>
                </a:tc>
                <a:extLst>
                  <a:ext uri="{0D108BD9-81ED-4DB2-BD59-A6C34878D82A}">
                    <a16:rowId xmlns="" xmlns:a16="http://schemas.microsoft.com/office/drawing/2014/main" val="10000"/>
                  </a:ext>
                </a:extLst>
              </a:tr>
              <a:tr h="1785052">
                <a:tc>
                  <a:txBody>
                    <a:bodyPr/>
                    <a:lstStyle/>
                    <a:p>
                      <a:pPr marL="285750" indent="-285750">
                        <a:buFont typeface="Arial" panose="020B0604020202020204" pitchFamily="34" charset="0"/>
                        <a:buChar char="•"/>
                      </a:pPr>
                      <a:r>
                        <a:rPr lang="en-IE" sz="1400" b="1" dirty="0" smtClean="0">
                          <a:solidFill>
                            <a:schemeClr val="accent5">
                              <a:lumMod val="50000"/>
                            </a:schemeClr>
                          </a:solidFill>
                        </a:rPr>
                        <a:t>NIES</a:t>
                      </a:r>
                      <a:r>
                        <a:rPr lang="en-IE" sz="1400" dirty="0" smtClean="0">
                          <a:solidFill>
                            <a:schemeClr val="accent5">
                              <a:lumMod val="50000"/>
                            </a:schemeClr>
                          </a:solidFill>
                        </a:rPr>
                        <a:t> Theme-Admission and Care on the Ward &amp; Discharge. Q43, Q44, Q45 &amp; Q46</a:t>
                      </a:r>
                    </a:p>
                    <a:p>
                      <a:pPr marL="285750" indent="-285750">
                        <a:buFont typeface="Arial" panose="020B0604020202020204" pitchFamily="34" charset="0"/>
                        <a:buChar char="•"/>
                      </a:pPr>
                      <a:r>
                        <a:rPr lang="en-IE" sz="1400" b="1" dirty="0" smtClean="0">
                          <a:solidFill>
                            <a:schemeClr val="accent5">
                              <a:lumMod val="50000"/>
                            </a:schemeClr>
                          </a:solidFill>
                        </a:rPr>
                        <a:t>HIQA</a:t>
                      </a:r>
                      <a:r>
                        <a:rPr lang="en-IE" sz="1400" dirty="0" smtClean="0">
                          <a:solidFill>
                            <a:schemeClr val="accent5">
                              <a:lumMod val="50000"/>
                            </a:schemeClr>
                          </a:solidFill>
                        </a:rPr>
                        <a:t> Safer Better Healthcare standards (2012) of Person-Centred Care &amp; Support</a:t>
                      </a:r>
                    </a:p>
                    <a:p>
                      <a:pPr marL="285750" indent="-285750">
                        <a:buFont typeface="Arial" panose="020B0604020202020204" pitchFamily="34" charset="0"/>
                        <a:buChar char="•"/>
                      </a:pPr>
                      <a:r>
                        <a:rPr lang="en-IE" sz="1400" b="1" dirty="0" smtClean="0">
                          <a:solidFill>
                            <a:schemeClr val="accent5">
                              <a:lumMod val="50000"/>
                            </a:schemeClr>
                          </a:solidFill>
                        </a:rPr>
                        <a:t>Local hospital </a:t>
                      </a:r>
                      <a:r>
                        <a:rPr lang="en-IE" sz="1400" dirty="0" smtClean="0">
                          <a:solidFill>
                            <a:schemeClr val="accent5">
                              <a:lumMod val="50000"/>
                            </a:schemeClr>
                          </a:solidFill>
                        </a:rPr>
                        <a:t>concerns regarding communicating with patients &amp; relatives about their stay in hospital and their care going home</a:t>
                      </a:r>
                      <a:r>
                        <a:rPr lang="en-IE" sz="1500" dirty="0" smtClean="0">
                          <a:solidFill>
                            <a:schemeClr val="accent5">
                              <a:lumMod val="50000"/>
                            </a:schemeClr>
                          </a:solidFill>
                        </a:rPr>
                        <a:t>.</a:t>
                      </a:r>
                      <a:endParaRPr lang="en-IE" sz="1500" dirty="0">
                        <a:solidFill>
                          <a:schemeClr val="accent5">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509936535"/>
              </p:ext>
            </p:extLst>
          </p:nvPr>
        </p:nvGraphicFramePr>
        <p:xfrm>
          <a:off x="9175918" y="4437751"/>
          <a:ext cx="2895856" cy="2133600"/>
        </p:xfrm>
        <a:graphic>
          <a:graphicData uri="http://schemas.openxmlformats.org/drawingml/2006/table">
            <a:tbl>
              <a:tblPr firstRow="1" bandRow="1">
                <a:tableStyleId>{5C22544A-7EE6-4342-B048-85BDC9FD1C3A}</a:tableStyleId>
              </a:tblPr>
              <a:tblGrid>
                <a:gridCol w="2895856">
                  <a:extLst>
                    <a:ext uri="{9D8B030D-6E8A-4147-A177-3AD203B41FA5}">
                      <a16:colId xmlns="" xmlns:a16="http://schemas.microsoft.com/office/drawing/2014/main" val="20000"/>
                    </a:ext>
                  </a:extLst>
                </a:gridCol>
              </a:tblGrid>
              <a:tr h="2821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smtClean="0">
                          <a:solidFill>
                            <a:schemeClr val="bg1"/>
                          </a:solidFill>
                        </a:rPr>
                        <a:t>Next Steps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490E66"/>
                    </a:solidFill>
                  </a:tcPr>
                </a:tc>
                <a:extLst>
                  <a:ext uri="{0D108BD9-81ED-4DB2-BD59-A6C34878D82A}">
                    <a16:rowId xmlns="" xmlns:a16="http://schemas.microsoft.com/office/drawing/2014/main" val="10000"/>
                  </a:ext>
                </a:extLst>
              </a:tr>
              <a:tr h="1763937">
                <a:tc>
                  <a:txBody>
                    <a:bodyPr/>
                    <a:lstStyle/>
                    <a:p>
                      <a:pPr marL="285750" indent="-285750">
                        <a:buFont typeface="Arial" panose="020B0604020202020204" pitchFamily="34" charset="0"/>
                        <a:buChar char="•"/>
                      </a:pPr>
                      <a:r>
                        <a:rPr lang="en-IE" sz="1400" dirty="0" smtClean="0">
                          <a:solidFill>
                            <a:schemeClr val="accent5">
                              <a:lumMod val="50000"/>
                            </a:schemeClr>
                          </a:solidFill>
                        </a:rPr>
                        <a:t>Promote use of the booklet on all wards to ensure frontline staff know about the booklet and understand the importance of using the booklet as a communication tool with patients and families.</a:t>
                      </a:r>
                    </a:p>
                    <a:p>
                      <a:pPr marL="285750" indent="-285750">
                        <a:buFont typeface="Arial" panose="020B0604020202020204" pitchFamily="34" charset="0"/>
                        <a:buChar char="•"/>
                      </a:pPr>
                      <a:r>
                        <a:rPr lang="en-IE" sz="1400" b="1" dirty="0" smtClean="0">
                          <a:solidFill>
                            <a:schemeClr val="accent5">
                              <a:lumMod val="50000"/>
                            </a:schemeClr>
                          </a:solidFill>
                        </a:rPr>
                        <a:t>Launch October 2022</a:t>
                      </a:r>
                      <a:endParaRPr lang="en-IE" sz="1400" b="1" dirty="0">
                        <a:solidFill>
                          <a:schemeClr val="accent5">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bl>
          </a:graphicData>
        </a:graphic>
      </p:graphicFrame>
      <p:sp>
        <p:nvSpPr>
          <p:cNvPr id="5" name="Rectangle 4"/>
          <p:cNvSpPr/>
          <p:nvPr/>
        </p:nvSpPr>
        <p:spPr>
          <a:xfrm>
            <a:off x="6079045" y="1516466"/>
            <a:ext cx="2996365" cy="506721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9525" cmpd="sng">
                <a:solidFill>
                  <a:schemeClr val="tx1"/>
                </a:solidFill>
              </a:ln>
            </a:endParaRPr>
          </a:p>
        </p:txBody>
      </p:sp>
    </p:spTree>
    <p:extLst>
      <p:ext uri="{BB962C8B-B14F-4D97-AF65-F5344CB8AC3E}">
        <p14:creationId xmlns:p14="http://schemas.microsoft.com/office/powerpoint/2010/main" val="10268251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1371254" y="1"/>
            <a:ext cx="8229601" cy="850700"/>
          </a:xfrm>
          <a:prstGeom prst="round2Same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rgbClr val="490E66"/>
                </a:solidFill>
              </a:rPr>
              <a:t>3 Quality Improvement Initiatives identified in Drogheda/Louth hospitals</a:t>
            </a:r>
          </a:p>
          <a:p>
            <a:pPr algn="ctr"/>
            <a:r>
              <a:rPr lang="en-IE" sz="2000" b="1" dirty="0">
                <a:solidFill>
                  <a:srgbClr val="490E66"/>
                </a:solidFill>
              </a:rPr>
              <a:t>In Response to the NIES (2022)</a:t>
            </a:r>
          </a:p>
        </p:txBody>
      </p:sp>
      <p:sp>
        <p:nvSpPr>
          <p:cNvPr id="11" name="Rectangle 10"/>
          <p:cNvSpPr/>
          <p:nvPr/>
        </p:nvSpPr>
        <p:spPr>
          <a:xfrm>
            <a:off x="6351470" y="1103903"/>
            <a:ext cx="5523014" cy="3126496"/>
          </a:xfrm>
          <a:prstGeom prst="rect">
            <a:avLst/>
          </a:prstGeom>
          <a:ln>
            <a:solidFill>
              <a:schemeClr val="tx1"/>
            </a:solidFill>
          </a:ln>
        </p:spPr>
        <p:txBody>
          <a:bodyPr wrap="square">
            <a:spAutoFit/>
          </a:bodyPr>
          <a:lstStyle/>
          <a:p>
            <a:r>
              <a:rPr lang="en-IE" sz="1400" b="1" i="1" dirty="0">
                <a:solidFill>
                  <a:srgbClr val="490E66"/>
                </a:solidFill>
              </a:rPr>
              <a:t>Quality Improvement Initiative #2 NIES Q46, 47, 49 &amp; 50</a:t>
            </a:r>
          </a:p>
          <a:p>
            <a:pPr>
              <a:lnSpc>
                <a:spcPct val="110000"/>
              </a:lnSpc>
            </a:pPr>
            <a:r>
              <a:rPr lang="en-IE" sz="1400" b="1" dirty="0">
                <a:solidFill>
                  <a:schemeClr val="accent5">
                    <a:lumMod val="50000"/>
                  </a:schemeClr>
                </a:solidFill>
              </a:rPr>
              <a:t>Aim: </a:t>
            </a:r>
            <a:r>
              <a:rPr lang="en-IE" sz="1400" dirty="0">
                <a:solidFill>
                  <a:schemeClr val="accent5">
                    <a:lumMod val="50000"/>
                  </a:schemeClr>
                </a:solidFill>
              </a:rPr>
              <a:t>to provide the patient with questions for their healthcare teams via regular visual messaging during their hospital stay.</a:t>
            </a:r>
            <a:endParaRPr lang="en-IE" sz="1400" b="1" dirty="0">
              <a:solidFill>
                <a:schemeClr val="accent5">
                  <a:lumMod val="50000"/>
                </a:schemeClr>
              </a:solidFill>
            </a:endParaRPr>
          </a:p>
          <a:p>
            <a:endParaRPr lang="en-IE" sz="1400" b="1" dirty="0" smtClean="0">
              <a:solidFill>
                <a:schemeClr val="accent5">
                  <a:lumMod val="50000"/>
                </a:schemeClr>
              </a:solidFill>
            </a:endParaRPr>
          </a:p>
          <a:p>
            <a:pPr>
              <a:lnSpc>
                <a:spcPct val="110000"/>
              </a:lnSpc>
            </a:pPr>
            <a:r>
              <a:rPr lang="en-IE" sz="1400" b="1" dirty="0" smtClean="0">
                <a:solidFill>
                  <a:schemeClr val="accent5">
                    <a:lumMod val="50000"/>
                  </a:schemeClr>
                </a:solidFill>
              </a:rPr>
              <a:t>Proposal</a:t>
            </a:r>
            <a:r>
              <a:rPr lang="en-IE" sz="1400" b="1" dirty="0">
                <a:solidFill>
                  <a:schemeClr val="accent5">
                    <a:lumMod val="50000"/>
                  </a:schemeClr>
                </a:solidFill>
              </a:rPr>
              <a:t>: </a:t>
            </a:r>
          </a:p>
          <a:p>
            <a:pPr>
              <a:lnSpc>
                <a:spcPct val="110000"/>
              </a:lnSpc>
            </a:pPr>
            <a:r>
              <a:rPr lang="en-IE" sz="1400" dirty="0">
                <a:solidFill>
                  <a:schemeClr val="accent5">
                    <a:lumMod val="50000"/>
                  </a:schemeClr>
                </a:solidFill>
              </a:rPr>
              <a:t>Tray liner to be placed on all food trays at each mealtime.</a:t>
            </a:r>
          </a:p>
          <a:p>
            <a:pPr>
              <a:lnSpc>
                <a:spcPct val="110000"/>
              </a:lnSpc>
            </a:pPr>
            <a:endParaRPr lang="en-IE" sz="1000" dirty="0">
              <a:solidFill>
                <a:schemeClr val="accent5">
                  <a:lumMod val="50000"/>
                </a:schemeClr>
              </a:solidFill>
            </a:endParaRPr>
          </a:p>
          <a:p>
            <a:pPr>
              <a:lnSpc>
                <a:spcPct val="110000"/>
              </a:lnSpc>
            </a:pPr>
            <a:r>
              <a:rPr lang="en-IE" sz="1400" dirty="0">
                <a:solidFill>
                  <a:schemeClr val="accent5">
                    <a:lumMod val="50000"/>
                  </a:schemeClr>
                </a:solidFill>
              </a:rPr>
              <a:t>“Before Going Home” – disposable tray liners with messaging below - </a:t>
            </a:r>
          </a:p>
          <a:p>
            <a:pPr marL="342900" indent="-342900">
              <a:lnSpc>
                <a:spcPct val="110000"/>
              </a:lnSpc>
              <a:buFont typeface="+mj-lt"/>
              <a:buAutoNum type="arabicPeriod"/>
            </a:pPr>
            <a:r>
              <a:rPr lang="en-IE" sz="1400" dirty="0">
                <a:solidFill>
                  <a:schemeClr val="accent5">
                    <a:lumMod val="50000"/>
                  </a:schemeClr>
                </a:solidFill>
              </a:rPr>
              <a:t>What is wrong with me?</a:t>
            </a:r>
          </a:p>
          <a:p>
            <a:pPr marL="342900" indent="-342900">
              <a:lnSpc>
                <a:spcPct val="110000"/>
              </a:lnSpc>
              <a:buFont typeface="+mj-lt"/>
              <a:buAutoNum type="arabicPeriod"/>
            </a:pPr>
            <a:r>
              <a:rPr lang="en-IE" sz="1400" dirty="0">
                <a:solidFill>
                  <a:schemeClr val="accent5">
                    <a:lumMod val="50000"/>
                  </a:schemeClr>
                </a:solidFill>
              </a:rPr>
              <a:t>How will it effect me?</a:t>
            </a:r>
          </a:p>
          <a:p>
            <a:pPr marL="342900" indent="-342900">
              <a:lnSpc>
                <a:spcPct val="110000"/>
              </a:lnSpc>
              <a:buFont typeface="+mj-lt"/>
              <a:buAutoNum type="arabicPeriod"/>
            </a:pPr>
            <a:r>
              <a:rPr lang="en-IE" sz="1400" dirty="0">
                <a:solidFill>
                  <a:schemeClr val="accent5">
                    <a:lumMod val="50000"/>
                  </a:schemeClr>
                </a:solidFill>
              </a:rPr>
              <a:t>What needs to happen for me to go home?</a:t>
            </a:r>
          </a:p>
          <a:p>
            <a:pPr marL="342900" indent="-342900">
              <a:lnSpc>
                <a:spcPct val="110000"/>
              </a:lnSpc>
              <a:buFont typeface="+mj-lt"/>
              <a:buAutoNum type="arabicPeriod"/>
            </a:pPr>
            <a:r>
              <a:rPr lang="en-IE" sz="1400" dirty="0">
                <a:solidFill>
                  <a:schemeClr val="accent5">
                    <a:lumMod val="50000"/>
                  </a:schemeClr>
                </a:solidFill>
              </a:rPr>
              <a:t>What date am I going home?</a:t>
            </a:r>
          </a:p>
          <a:p>
            <a:pPr marL="342900" indent="-342900">
              <a:lnSpc>
                <a:spcPct val="110000"/>
              </a:lnSpc>
              <a:buFont typeface="+mj-lt"/>
              <a:buAutoNum type="arabicPeriod"/>
            </a:pPr>
            <a:r>
              <a:rPr lang="en-IE" sz="1400" dirty="0">
                <a:solidFill>
                  <a:schemeClr val="accent5">
                    <a:lumMod val="50000"/>
                  </a:schemeClr>
                </a:solidFill>
              </a:rPr>
              <a:t>What do I need to know about my medications?</a:t>
            </a:r>
          </a:p>
        </p:txBody>
      </p:sp>
      <p:sp>
        <p:nvSpPr>
          <p:cNvPr id="12" name="Rectangle 11"/>
          <p:cNvSpPr/>
          <p:nvPr/>
        </p:nvSpPr>
        <p:spPr>
          <a:xfrm>
            <a:off x="296448" y="4328756"/>
            <a:ext cx="5896829" cy="2178545"/>
          </a:xfrm>
          <a:prstGeom prst="rect">
            <a:avLst/>
          </a:prstGeom>
          <a:ln>
            <a:solidFill>
              <a:schemeClr val="tx1"/>
            </a:solidFill>
          </a:ln>
        </p:spPr>
        <p:txBody>
          <a:bodyPr wrap="square">
            <a:spAutoFit/>
          </a:bodyPr>
          <a:lstStyle/>
          <a:p>
            <a:r>
              <a:rPr lang="en-IE" sz="1400" b="1" i="1" dirty="0">
                <a:solidFill>
                  <a:srgbClr val="490E66"/>
                </a:solidFill>
              </a:rPr>
              <a:t>Quality Improvement Initiative #3 NIES Q13 &amp; 14</a:t>
            </a:r>
          </a:p>
          <a:p>
            <a:pPr>
              <a:lnSpc>
                <a:spcPct val="110000"/>
              </a:lnSpc>
            </a:pPr>
            <a:r>
              <a:rPr lang="en-IE" sz="1400" b="1" dirty="0">
                <a:solidFill>
                  <a:schemeClr val="accent5">
                    <a:lumMod val="50000"/>
                  </a:schemeClr>
                </a:solidFill>
              </a:rPr>
              <a:t>Aim: </a:t>
            </a:r>
            <a:r>
              <a:rPr lang="en-IE" sz="1400" dirty="0">
                <a:solidFill>
                  <a:schemeClr val="accent5">
                    <a:lumMod val="50000"/>
                  </a:schemeClr>
                </a:solidFill>
              </a:rPr>
              <a:t>to highlight the requirement that all staff introduce themselves to our patients upon interaction, both clinical &amp; non-clinical</a:t>
            </a:r>
          </a:p>
          <a:p>
            <a:pPr>
              <a:lnSpc>
                <a:spcPct val="110000"/>
              </a:lnSpc>
            </a:pPr>
            <a:r>
              <a:rPr lang="en-IE" sz="1400" dirty="0">
                <a:solidFill>
                  <a:schemeClr val="accent5">
                    <a:lumMod val="50000"/>
                  </a:schemeClr>
                </a:solidFill>
              </a:rPr>
              <a:t>Q13: Did staff wear name badges? </a:t>
            </a:r>
          </a:p>
          <a:p>
            <a:pPr>
              <a:lnSpc>
                <a:spcPct val="110000"/>
              </a:lnSpc>
            </a:pPr>
            <a:r>
              <a:rPr lang="en-IE" sz="1400" dirty="0">
                <a:solidFill>
                  <a:schemeClr val="accent5">
                    <a:lumMod val="50000"/>
                  </a:schemeClr>
                </a:solidFill>
              </a:rPr>
              <a:t>Q14: Did the staff treating and examining you introduce themselves?</a:t>
            </a:r>
          </a:p>
          <a:p>
            <a:endParaRPr lang="en-IE" sz="1400" dirty="0">
              <a:solidFill>
                <a:schemeClr val="accent5">
                  <a:lumMod val="50000"/>
                </a:schemeClr>
              </a:solidFill>
            </a:endParaRPr>
          </a:p>
          <a:p>
            <a:pPr>
              <a:lnSpc>
                <a:spcPct val="110000"/>
              </a:lnSpc>
            </a:pPr>
            <a:r>
              <a:rPr lang="en-IE" sz="1400" b="1" dirty="0">
                <a:solidFill>
                  <a:schemeClr val="accent5">
                    <a:lumMod val="50000"/>
                  </a:schemeClr>
                </a:solidFill>
              </a:rPr>
              <a:t>Proposal: </a:t>
            </a:r>
            <a:r>
              <a:rPr lang="en-IE" sz="1400" dirty="0">
                <a:solidFill>
                  <a:schemeClr val="accent5">
                    <a:lumMod val="50000"/>
                  </a:schemeClr>
                </a:solidFill>
              </a:rPr>
              <a:t>Re-launch of “</a:t>
            </a:r>
            <a:r>
              <a:rPr lang="en-IE" sz="1400" dirty="0" err="1">
                <a:solidFill>
                  <a:schemeClr val="accent5">
                    <a:lumMod val="50000"/>
                  </a:schemeClr>
                </a:solidFill>
              </a:rPr>
              <a:t>hellomynameis</a:t>
            </a:r>
            <a:r>
              <a:rPr lang="en-IE" sz="1400" dirty="0">
                <a:solidFill>
                  <a:schemeClr val="accent5">
                    <a:lumMod val="50000"/>
                  </a:schemeClr>
                </a:solidFill>
              </a:rPr>
              <a:t>…” </a:t>
            </a:r>
          </a:p>
          <a:p>
            <a:pPr marL="285750" indent="-285750">
              <a:lnSpc>
                <a:spcPct val="110000"/>
              </a:lnSpc>
              <a:buFont typeface="Arial" panose="020B0604020202020204" pitchFamily="34" charset="0"/>
              <a:buChar char="•"/>
            </a:pPr>
            <a:r>
              <a:rPr lang="en-IE" sz="1400" dirty="0">
                <a:solidFill>
                  <a:schemeClr val="accent5">
                    <a:lumMod val="50000"/>
                  </a:schemeClr>
                </a:solidFill>
              </a:rPr>
              <a:t>Hospital - wide awareness campaign</a:t>
            </a:r>
          </a:p>
          <a:p>
            <a:pPr marL="285750" indent="-285750">
              <a:lnSpc>
                <a:spcPct val="110000"/>
              </a:lnSpc>
              <a:buFont typeface="Arial" panose="020B0604020202020204" pitchFamily="34" charset="0"/>
              <a:buChar char="•"/>
            </a:pPr>
            <a:r>
              <a:rPr lang="en-IE" sz="1400" dirty="0" err="1">
                <a:solidFill>
                  <a:schemeClr val="accent5">
                    <a:lumMod val="50000"/>
                  </a:schemeClr>
                </a:solidFill>
              </a:rPr>
              <a:t>Hellomynameis</a:t>
            </a:r>
            <a:r>
              <a:rPr lang="en-IE" sz="1400" dirty="0">
                <a:solidFill>
                  <a:schemeClr val="accent5">
                    <a:lumMod val="50000"/>
                  </a:schemeClr>
                </a:solidFill>
              </a:rPr>
              <a:t> Day – audit staff badges on the day.</a:t>
            </a:r>
          </a:p>
        </p:txBody>
      </p:sp>
      <p:sp>
        <p:nvSpPr>
          <p:cNvPr id="14" name="TextBox 13"/>
          <p:cNvSpPr txBox="1"/>
          <p:nvPr/>
        </p:nvSpPr>
        <p:spPr>
          <a:xfrm>
            <a:off x="308779" y="1128561"/>
            <a:ext cx="5896829" cy="3108543"/>
          </a:xfrm>
          <a:prstGeom prst="rect">
            <a:avLst/>
          </a:prstGeom>
          <a:noFill/>
          <a:ln>
            <a:solidFill>
              <a:schemeClr val="tx1"/>
            </a:solidFill>
          </a:ln>
        </p:spPr>
        <p:txBody>
          <a:bodyPr wrap="square" rtlCol="0">
            <a:spAutoFit/>
          </a:bodyPr>
          <a:lstStyle/>
          <a:p>
            <a:r>
              <a:rPr lang="en-IE" sz="1400" b="1" i="1" dirty="0">
                <a:solidFill>
                  <a:srgbClr val="490E66"/>
                </a:solidFill>
              </a:rPr>
              <a:t>Quality Improvement Initiative #1. NIES Q32, 34, 35, 44 &amp; 45</a:t>
            </a:r>
          </a:p>
          <a:p>
            <a:r>
              <a:rPr lang="en-IE" sz="1400" b="1" dirty="0">
                <a:solidFill>
                  <a:schemeClr val="accent5">
                    <a:lumMod val="50000"/>
                  </a:schemeClr>
                </a:solidFill>
              </a:rPr>
              <a:t>Aim: </a:t>
            </a:r>
            <a:r>
              <a:rPr lang="en-IE" sz="1400" dirty="0">
                <a:solidFill>
                  <a:schemeClr val="accent5">
                    <a:lumMod val="50000"/>
                  </a:schemeClr>
                </a:solidFill>
              </a:rPr>
              <a:t>to educate patients utilising a post-operative analgesia leaflet throughout the surgical wards. </a:t>
            </a:r>
          </a:p>
          <a:p>
            <a:r>
              <a:rPr lang="en-IE" sz="1400" b="1" dirty="0">
                <a:solidFill>
                  <a:schemeClr val="accent5">
                    <a:lumMod val="50000"/>
                  </a:schemeClr>
                </a:solidFill>
              </a:rPr>
              <a:t>Background:</a:t>
            </a:r>
          </a:p>
          <a:p>
            <a:r>
              <a:rPr lang="en-IE" sz="1400" b="1" dirty="0">
                <a:solidFill>
                  <a:schemeClr val="accent5">
                    <a:lumMod val="50000"/>
                  </a:schemeClr>
                </a:solidFill>
              </a:rPr>
              <a:t>“</a:t>
            </a:r>
            <a:r>
              <a:rPr lang="en-IE" sz="1400" dirty="0">
                <a:solidFill>
                  <a:schemeClr val="accent5">
                    <a:lumMod val="50000"/>
                  </a:schemeClr>
                </a:solidFill>
              </a:rPr>
              <a:t>Audit of 7 classes of medication used in the current post-operative analgesia pathway”</a:t>
            </a:r>
            <a:endParaRPr lang="en-IE" sz="1400" b="1" dirty="0">
              <a:solidFill>
                <a:schemeClr val="accent5">
                  <a:lumMod val="50000"/>
                </a:schemeClr>
              </a:solidFill>
            </a:endParaRPr>
          </a:p>
          <a:p>
            <a:pPr marL="285750" indent="-285750">
              <a:buFont typeface="Arial" panose="020B0604020202020204" pitchFamily="34" charset="0"/>
              <a:buChar char="•"/>
            </a:pPr>
            <a:r>
              <a:rPr lang="en-IE" sz="1400" dirty="0">
                <a:solidFill>
                  <a:schemeClr val="accent5">
                    <a:lumMod val="50000"/>
                  </a:schemeClr>
                </a:solidFill>
              </a:rPr>
              <a:t>Pharmacy &amp; the Acute Pain Management team audited the post-operative analgesia &amp; opioid pathway on the Orthopaedic ward. </a:t>
            </a:r>
          </a:p>
          <a:p>
            <a:pPr marL="285750" indent="-285750">
              <a:buFont typeface="Arial" panose="020B0604020202020204" pitchFamily="34" charset="0"/>
              <a:buChar char="•"/>
            </a:pPr>
            <a:r>
              <a:rPr lang="en-IE" sz="1400" dirty="0">
                <a:solidFill>
                  <a:schemeClr val="accent5">
                    <a:lumMod val="50000"/>
                  </a:schemeClr>
                </a:solidFill>
              </a:rPr>
              <a:t>The QIP arising from this audit includes the development &amp; introduction of a patient information leaflet providing guidance on the safe use &amp; side effects of opioids. </a:t>
            </a:r>
          </a:p>
          <a:p>
            <a:r>
              <a:rPr lang="en-IE" sz="1400" b="1" dirty="0">
                <a:solidFill>
                  <a:schemeClr val="accent5">
                    <a:lumMod val="50000"/>
                  </a:schemeClr>
                </a:solidFill>
              </a:rPr>
              <a:t>Proposal: </a:t>
            </a:r>
            <a:r>
              <a:rPr lang="en-IE" sz="1400" dirty="0">
                <a:solidFill>
                  <a:schemeClr val="accent5">
                    <a:lumMod val="50000"/>
                  </a:schemeClr>
                </a:solidFill>
              </a:rPr>
              <a:t>Pilot PIL on the orthopaedic ward &amp; design a patient survey that will measure: 1. did the patient receive a leaflet? 2. did the patient find the leaflet useful/informative?</a:t>
            </a:r>
          </a:p>
        </p:txBody>
      </p:sp>
      <p:pic>
        <p:nvPicPr>
          <p:cNvPr id="2" name="Picture 1"/>
          <p:cNvPicPr>
            <a:picLocks noChangeAspect="1"/>
          </p:cNvPicPr>
          <p:nvPr/>
        </p:nvPicPr>
        <p:blipFill>
          <a:blip r:embed="rId2"/>
          <a:stretch>
            <a:fillRect/>
          </a:stretch>
        </p:blipFill>
        <p:spPr>
          <a:xfrm>
            <a:off x="10416265" y="3083556"/>
            <a:ext cx="1143631" cy="1010110"/>
          </a:xfrm>
          <a:prstGeom prst="rect">
            <a:avLst/>
          </a:prstGeom>
        </p:spPr>
      </p:pic>
      <p:pic>
        <p:nvPicPr>
          <p:cNvPr id="1026" name="Picture 2" descr="HSE Ireland on Twitter: &quot;Today is international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1786" y="5499793"/>
            <a:ext cx="1215573" cy="82024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flipV="1">
            <a:off x="0" y="912345"/>
            <a:ext cx="12192000" cy="12329"/>
          </a:xfrm>
          <a:prstGeom prst="line">
            <a:avLst/>
          </a:prstGeom>
          <a:ln>
            <a:solidFill>
              <a:srgbClr val="490E66"/>
            </a:solidFill>
          </a:ln>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118" y="167660"/>
            <a:ext cx="790457" cy="648000"/>
          </a:xfrm>
          <a:prstGeom prst="rect">
            <a:avLst/>
          </a:prstGeom>
        </p:spPr>
      </p:pic>
      <p:pic>
        <p:nvPicPr>
          <p:cNvPr id="16" name="Picture 15" descr="RCSI Hospitals Group Logo_RGB.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9353" y="0"/>
            <a:ext cx="2622647" cy="792000"/>
          </a:xfrm>
          <a:prstGeom prst="rect">
            <a:avLst/>
          </a:prstGeom>
        </p:spPr>
      </p:pic>
      <p:graphicFrame>
        <p:nvGraphicFramePr>
          <p:cNvPr id="17" name="Table 16"/>
          <p:cNvGraphicFramePr>
            <a:graphicFrameLocks noGrp="1"/>
          </p:cNvGraphicFramePr>
          <p:nvPr>
            <p:extLst>
              <p:ext uri="{D42A27DB-BD31-4B8C-83A1-F6EECF244321}">
                <p14:modId xmlns:p14="http://schemas.microsoft.com/office/powerpoint/2010/main" val="1005979790"/>
              </p:ext>
            </p:extLst>
          </p:nvPr>
        </p:nvGraphicFramePr>
        <p:xfrm>
          <a:off x="6347750" y="4332060"/>
          <a:ext cx="5539065" cy="2202304"/>
        </p:xfrm>
        <a:graphic>
          <a:graphicData uri="http://schemas.openxmlformats.org/drawingml/2006/table">
            <a:tbl>
              <a:tblPr firstRow="1" bandRow="1">
                <a:tableStyleId>{5C22544A-7EE6-4342-B048-85BDC9FD1C3A}</a:tableStyleId>
              </a:tblPr>
              <a:tblGrid>
                <a:gridCol w="5539065">
                  <a:extLst>
                    <a:ext uri="{9D8B030D-6E8A-4147-A177-3AD203B41FA5}">
                      <a16:colId xmlns="" xmlns:a16="http://schemas.microsoft.com/office/drawing/2014/main" val="20000"/>
                    </a:ext>
                  </a:extLst>
                </a:gridCol>
              </a:tblGrid>
              <a:tr h="343279">
                <a:tc>
                  <a:txBody>
                    <a:bodyPr/>
                    <a:lstStyle/>
                    <a:p>
                      <a:r>
                        <a:rPr lang="en-IE" sz="1600" b="1" dirty="0" smtClean="0">
                          <a:solidFill>
                            <a:srgbClr val="FFFFFF"/>
                          </a:solidFill>
                        </a:rPr>
                        <a:t>Awareness initiatives aligned to the NIES for Q3 2022</a:t>
                      </a:r>
                      <a:endParaRPr lang="en-IE" sz="1600" b="1"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490E66"/>
                    </a:solidFill>
                  </a:tcPr>
                </a:tc>
                <a:extLst>
                  <a:ext uri="{0D108BD9-81ED-4DB2-BD59-A6C34878D82A}">
                    <a16:rowId xmlns="" xmlns:a16="http://schemas.microsoft.com/office/drawing/2014/main" val="10000"/>
                  </a:ext>
                </a:extLst>
              </a:tr>
              <a:tr h="1859025">
                <a:tc>
                  <a:txBody>
                    <a:bodyPr/>
                    <a:lstStyle/>
                    <a:p>
                      <a:pPr marL="285750" indent="-285750">
                        <a:buFont typeface="Arial" panose="020B0604020202020204" pitchFamily="34" charset="0"/>
                        <a:buChar char="•"/>
                      </a:pPr>
                      <a:r>
                        <a:rPr lang="en-IE" sz="1400" dirty="0" smtClean="0">
                          <a:solidFill>
                            <a:schemeClr val="accent5">
                              <a:lumMod val="50000"/>
                            </a:schemeClr>
                          </a:solidFill>
                        </a:rPr>
                        <a:t>Presentation of 2022 NIES results &amp; ‘call to action’ to HODs/CNMs/HSCPs/Catering staff</a:t>
                      </a:r>
                    </a:p>
                    <a:p>
                      <a:pPr marL="285750" indent="-285750">
                        <a:buFont typeface="Arial" panose="020B0604020202020204" pitchFamily="34" charset="0"/>
                        <a:buChar char="•"/>
                      </a:pPr>
                      <a:r>
                        <a:rPr lang="en-IE" sz="1400" dirty="0" smtClean="0">
                          <a:solidFill>
                            <a:schemeClr val="accent5">
                              <a:lumMod val="50000"/>
                            </a:schemeClr>
                          </a:solidFill>
                        </a:rPr>
                        <a:t>World patient Safety Day 2022: QPS &amp; Pharmacy to host display &amp; information stand Sep 19th &amp; 20th 2022.  WHO Poster/ leaflets/ videos in obtained.</a:t>
                      </a:r>
                    </a:p>
                    <a:p>
                      <a:r>
                        <a:rPr lang="en-IE" sz="1400" dirty="0" smtClean="0">
                          <a:solidFill>
                            <a:schemeClr val="accent5">
                              <a:lumMod val="50000"/>
                            </a:schemeClr>
                          </a:solidFill>
                        </a:rPr>
                        <a:t>      #medicationwithoutharm</a:t>
                      </a:r>
                    </a:p>
                    <a:p>
                      <a:pPr marL="285750" indent="-285750">
                        <a:buFont typeface="Arial" panose="020B0604020202020204" pitchFamily="34" charset="0"/>
                        <a:buChar char="•"/>
                      </a:pPr>
                      <a:r>
                        <a:rPr lang="en-IE" sz="1400" dirty="0" smtClean="0">
                          <a:solidFill>
                            <a:schemeClr val="accent5">
                              <a:lumMod val="50000"/>
                            </a:schemeClr>
                          </a:solidFill>
                        </a:rPr>
                        <a:t>Hellomynameis… - relaunch &amp; roadshow information session – October 2022.</a:t>
                      </a:r>
                      <a:endParaRPr lang="en-IE" sz="1400" dirty="0">
                        <a:solidFill>
                          <a:schemeClr val="accent5">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1771210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884" y="1870467"/>
            <a:ext cx="9999055" cy="1655762"/>
          </a:xfrm>
        </p:spPr>
        <p:txBody>
          <a:bodyPr>
            <a:normAutofit/>
          </a:bodyPr>
          <a:lstStyle/>
          <a:p>
            <a:r>
              <a:rPr lang="en-IE" sz="2800" b="1" dirty="0">
                <a:solidFill>
                  <a:srgbClr val="490E66"/>
                </a:solidFill>
              </a:rPr>
              <a:t>Quality Improvement Initiatives for Connolly Hospital in response to the National Inpatient Experience Survey 2021 &amp; 2022</a:t>
            </a:r>
          </a:p>
        </p:txBody>
      </p:sp>
      <p:pic>
        <p:nvPicPr>
          <p:cNvPr id="8" name="Picture 4" descr="Connolly Hospital Blanchardstown | Linked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616" y="3195632"/>
            <a:ext cx="3060867" cy="306086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Nurses to protest working conditions at Connolly hospital today | Her.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9786" y="3217197"/>
            <a:ext cx="5443268" cy="306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RCSI Hospitals Group Logo_RG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3138" y="0"/>
            <a:ext cx="7152675" cy="2160000"/>
          </a:xfrm>
          <a:prstGeom prst="rect">
            <a:avLst/>
          </a:prstGeom>
        </p:spPr>
      </p:pic>
    </p:spTree>
    <p:extLst>
      <p:ext uri="{BB962C8B-B14F-4D97-AF65-F5344CB8AC3E}">
        <p14:creationId xmlns:p14="http://schemas.microsoft.com/office/powerpoint/2010/main" val="9189506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1568034" y="86303"/>
            <a:ext cx="8229601" cy="741145"/>
          </a:xfrm>
          <a:prstGeom prst="round2Same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rgbClr val="490E66"/>
                </a:solidFill>
              </a:rPr>
              <a:t>Improving Communication with patient’s families</a:t>
            </a:r>
          </a:p>
          <a:p>
            <a:pPr algn="ctr"/>
            <a:r>
              <a:rPr lang="en-IE" sz="2000" b="1" dirty="0">
                <a:solidFill>
                  <a:srgbClr val="490E66"/>
                </a:solidFill>
              </a:rPr>
              <a:t>A QI Initiative on a ward in CHB (2021)</a:t>
            </a:r>
          </a:p>
        </p:txBody>
      </p:sp>
      <p:sp>
        <p:nvSpPr>
          <p:cNvPr id="4" name="TextBox 3"/>
          <p:cNvSpPr txBox="1"/>
          <p:nvPr/>
        </p:nvSpPr>
        <p:spPr>
          <a:xfrm>
            <a:off x="184960" y="986043"/>
            <a:ext cx="11793420" cy="815608"/>
          </a:xfrm>
          <a:prstGeom prst="rect">
            <a:avLst/>
          </a:prstGeom>
          <a:noFill/>
        </p:spPr>
        <p:txBody>
          <a:bodyPr wrap="square" rtlCol="0">
            <a:spAutoFit/>
          </a:bodyPr>
          <a:lstStyle/>
          <a:p>
            <a:r>
              <a:rPr lang="en-IE" sz="1600" b="1" dirty="0">
                <a:solidFill>
                  <a:schemeClr val="accent5">
                    <a:lumMod val="50000"/>
                  </a:schemeClr>
                </a:solidFill>
              </a:rPr>
              <a:t>Introduction:</a:t>
            </a:r>
          </a:p>
          <a:p>
            <a:r>
              <a:rPr lang="en-IE" sz="1300" dirty="0">
                <a:solidFill>
                  <a:schemeClr val="accent5">
                    <a:lumMod val="50000"/>
                  </a:schemeClr>
                </a:solidFill>
              </a:rPr>
              <a:t>Feedback from the National Inpatient Experience Survey indicated there was a lack of communication between healthcare staff and patients families. Visiting restrictions during COVID-19 pandemic contributed further to challenges in this area</a:t>
            </a:r>
            <a:r>
              <a:rPr lang="en-IE" dirty="0" smtClean="0">
                <a:solidFill>
                  <a:schemeClr val="accent5">
                    <a:lumMod val="50000"/>
                  </a:schemeClr>
                </a:solidFill>
              </a:rPr>
              <a:t>.</a:t>
            </a:r>
          </a:p>
        </p:txBody>
      </p:sp>
      <p:sp>
        <p:nvSpPr>
          <p:cNvPr id="6" name="TextBox 5"/>
          <p:cNvSpPr txBox="1"/>
          <p:nvPr/>
        </p:nvSpPr>
        <p:spPr>
          <a:xfrm>
            <a:off x="221953" y="1725495"/>
            <a:ext cx="9471258" cy="338554"/>
          </a:xfrm>
          <a:prstGeom prst="rect">
            <a:avLst/>
          </a:prstGeom>
          <a:noFill/>
        </p:spPr>
        <p:txBody>
          <a:bodyPr wrap="square" rtlCol="0">
            <a:spAutoFit/>
          </a:bodyPr>
          <a:lstStyle/>
          <a:p>
            <a:pPr lvl="0"/>
            <a:r>
              <a:rPr lang="en-IE" sz="1600" b="1" i="1" dirty="0">
                <a:solidFill>
                  <a:schemeClr val="accent5">
                    <a:lumMod val="50000"/>
                  </a:schemeClr>
                </a:solidFill>
              </a:rPr>
              <a:t>Aim: To improve communication between healthcare staff and patients families.  </a:t>
            </a:r>
          </a:p>
        </p:txBody>
      </p:sp>
      <p:sp>
        <p:nvSpPr>
          <p:cNvPr id="8" name="TextBox 7"/>
          <p:cNvSpPr txBox="1"/>
          <p:nvPr/>
        </p:nvSpPr>
        <p:spPr>
          <a:xfrm>
            <a:off x="273687" y="2060581"/>
            <a:ext cx="4679313" cy="4455066"/>
          </a:xfrm>
          <a:prstGeom prst="rect">
            <a:avLst/>
          </a:prstGeom>
          <a:noFill/>
          <a:ln>
            <a:solidFill>
              <a:schemeClr val="tx1"/>
            </a:solidFill>
          </a:ln>
        </p:spPr>
        <p:txBody>
          <a:bodyPr wrap="square" rtlCol="0">
            <a:spAutoFit/>
          </a:bodyPr>
          <a:lstStyle/>
          <a:p>
            <a:r>
              <a:rPr lang="en-IE" sz="1350" b="1" dirty="0">
                <a:solidFill>
                  <a:srgbClr val="FF0000"/>
                </a:solidFill>
              </a:rPr>
              <a:t>Project Plan </a:t>
            </a:r>
          </a:p>
          <a:p>
            <a:pPr marL="285750" indent="-285750">
              <a:buFont typeface="Arial" panose="020B0604020202020204" pitchFamily="34" charset="0"/>
              <a:buChar char="•"/>
            </a:pPr>
            <a:r>
              <a:rPr lang="en-IE" sz="1350" dirty="0">
                <a:solidFill>
                  <a:schemeClr val="accent5">
                    <a:lumMod val="50000"/>
                  </a:schemeClr>
                </a:solidFill>
              </a:rPr>
              <a:t>CNM/Nurse-in-charge will identify patient’s family who need to be contacted </a:t>
            </a:r>
            <a:r>
              <a:rPr lang="en-IE" sz="1350" dirty="0" smtClean="0">
                <a:solidFill>
                  <a:schemeClr val="accent5">
                    <a:lumMod val="50000"/>
                  </a:schemeClr>
                </a:solidFill>
              </a:rPr>
              <a:t>on admission.</a:t>
            </a:r>
            <a:endParaRPr lang="en-IE" sz="1350" dirty="0">
              <a:solidFill>
                <a:schemeClr val="accent5">
                  <a:lumMod val="50000"/>
                </a:schemeClr>
              </a:solidFill>
            </a:endParaRPr>
          </a:p>
          <a:p>
            <a:endParaRPr lang="en-IE" sz="1350" b="1" dirty="0" smtClean="0">
              <a:solidFill>
                <a:srgbClr val="FF0000"/>
              </a:solidFill>
            </a:endParaRPr>
          </a:p>
          <a:p>
            <a:r>
              <a:rPr lang="en-IE" sz="1350" b="1" dirty="0" smtClean="0">
                <a:solidFill>
                  <a:srgbClr val="FF0000"/>
                </a:solidFill>
              </a:rPr>
              <a:t>PDSA </a:t>
            </a:r>
            <a:r>
              <a:rPr lang="en-IE" sz="1350" b="1" dirty="0">
                <a:solidFill>
                  <a:srgbClr val="FF0000"/>
                </a:solidFill>
              </a:rPr>
              <a:t>1. April 2022</a:t>
            </a:r>
          </a:p>
          <a:p>
            <a:pPr marL="342900" indent="-342900">
              <a:buFont typeface="+mj-lt"/>
              <a:buAutoNum type="arabicPeriod"/>
            </a:pPr>
            <a:r>
              <a:rPr lang="en-IE" sz="1350" dirty="0">
                <a:solidFill>
                  <a:schemeClr val="accent5">
                    <a:lumMod val="50000"/>
                  </a:schemeClr>
                </a:solidFill>
              </a:rPr>
              <a:t>Patients next-of-kin (NOK) were contacted by a member of nursing staff  within 24 hours of their admission.</a:t>
            </a:r>
          </a:p>
          <a:p>
            <a:pPr marL="342900" indent="-342900">
              <a:buFont typeface="+mj-lt"/>
              <a:buAutoNum type="arabicPeriod"/>
            </a:pPr>
            <a:r>
              <a:rPr lang="en-IE" sz="1350" dirty="0">
                <a:solidFill>
                  <a:schemeClr val="accent5">
                    <a:lumMod val="50000"/>
                  </a:schemeClr>
                </a:solidFill>
              </a:rPr>
              <a:t>The NOK was informed of patients clinical status, plan of care and relevant information re ward visiting, contact number etc. </a:t>
            </a:r>
            <a:endParaRPr lang="en-IE" sz="1350" b="1" dirty="0">
              <a:solidFill>
                <a:srgbClr val="FF0000"/>
              </a:solidFill>
            </a:endParaRPr>
          </a:p>
          <a:p>
            <a:endParaRPr lang="en-IE" sz="1350" b="1" dirty="0" smtClean="0">
              <a:solidFill>
                <a:srgbClr val="FF0000"/>
              </a:solidFill>
            </a:endParaRPr>
          </a:p>
          <a:p>
            <a:r>
              <a:rPr lang="en-IE" sz="1350" b="1" dirty="0" smtClean="0">
                <a:solidFill>
                  <a:srgbClr val="FF0000"/>
                </a:solidFill>
              </a:rPr>
              <a:t>PDSA </a:t>
            </a:r>
            <a:r>
              <a:rPr lang="en-IE" sz="1350" b="1" dirty="0">
                <a:solidFill>
                  <a:srgbClr val="FF0000"/>
                </a:solidFill>
              </a:rPr>
              <a:t>2. May 2022</a:t>
            </a:r>
          </a:p>
          <a:p>
            <a:pPr marL="342900" indent="-342900">
              <a:buFont typeface="+mj-lt"/>
              <a:buAutoNum type="arabicPeriod"/>
            </a:pPr>
            <a:r>
              <a:rPr lang="en-IE" sz="1350" dirty="0">
                <a:solidFill>
                  <a:schemeClr val="accent5">
                    <a:lumMod val="50000"/>
                  </a:schemeClr>
                </a:solidFill>
              </a:rPr>
              <a:t>In addition to admitted patients, patient families were also contacted during or prior to internal or external transferring of patients. </a:t>
            </a:r>
          </a:p>
          <a:p>
            <a:endParaRPr lang="en-IE" sz="1350" b="1" dirty="0" smtClean="0">
              <a:solidFill>
                <a:srgbClr val="FF0000"/>
              </a:solidFill>
            </a:endParaRPr>
          </a:p>
          <a:p>
            <a:r>
              <a:rPr lang="en-IE" sz="1350" b="1" dirty="0" smtClean="0">
                <a:solidFill>
                  <a:srgbClr val="FF0000"/>
                </a:solidFill>
              </a:rPr>
              <a:t>Result</a:t>
            </a:r>
            <a:endParaRPr lang="en-IE" sz="1350" b="1" dirty="0">
              <a:solidFill>
                <a:srgbClr val="FF0000"/>
              </a:solidFill>
            </a:endParaRPr>
          </a:p>
          <a:p>
            <a:pPr marL="285750" indent="-285750">
              <a:buFont typeface="Arial" panose="020B0604020202020204" pitchFamily="34" charset="0"/>
              <a:buChar char="•"/>
            </a:pPr>
            <a:r>
              <a:rPr lang="en-IE" sz="1350" dirty="0">
                <a:solidFill>
                  <a:schemeClr val="accent5">
                    <a:lumMod val="50000"/>
                  </a:schemeClr>
                </a:solidFill>
              </a:rPr>
              <a:t>Reduction in the overall communication complaints by 25% from end of April 2022 since project was first tested. </a:t>
            </a:r>
          </a:p>
          <a:p>
            <a:pPr marL="285750" indent="-285750">
              <a:buFont typeface="Arial" panose="020B0604020202020204" pitchFamily="34" charset="0"/>
              <a:buChar char="•"/>
            </a:pPr>
            <a:r>
              <a:rPr lang="en-IE" sz="1350" dirty="0">
                <a:solidFill>
                  <a:schemeClr val="accent5">
                    <a:lumMod val="50000"/>
                  </a:schemeClr>
                </a:solidFill>
              </a:rPr>
              <a:t>A mean of 73.5% of </a:t>
            </a:r>
            <a:r>
              <a:rPr lang="en-IE" sz="1350" dirty="0" smtClean="0">
                <a:solidFill>
                  <a:schemeClr val="accent5">
                    <a:lumMod val="50000"/>
                  </a:schemeClr>
                </a:solidFill>
              </a:rPr>
              <a:t>families </a:t>
            </a:r>
            <a:r>
              <a:rPr lang="en-IE" sz="1350" dirty="0">
                <a:solidFill>
                  <a:schemeClr val="accent5">
                    <a:lumMod val="50000"/>
                  </a:schemeClr>
                </a:solidFill>
              </a:rPr>
              <a:t>contacted </a:t>
            </a:r>
            <a:r>
              <a:rPr lang="en-IE" sz="1350" dirty="0" smtClean="0">
                <a:solidFill>
                  <a:schemeClr val="accent5">
                    <a:lumMod val="50000"/>
                  </a:schemeClr>
                </a:solidFill>
              </a:rPr>
              <a:t>between </a:t>
            </a:r>
            <a:r>
              <a:rPr lang="en-IE" sz="1350" dirty="0">
                <a:solidFill>
                  <a:schemeClr val="accent5">
                    <a:lumMod val="50000"/>
                  </a:schemeClr>
                </a:solidFill>
              </a:rPr>
              <a:t>April and July </a:t>
            </a:r>
            <a:r>
              <a:rPr lang="en-IE" sz="1350" dirty="0" smtClean="0">
                <a:solidFill>
                  <a:schemeClr val="accent5">
                    <a:lumMod val="50000"/>
                  </a:schemeClr>
                </a:solidFill>
              </a:rPr>
              <a:t>2022</a:t>
            </a:r>
            <a:endParaRPr lang="en-IE" sz="1350" dirty="0">
              <a:solidFill>
                <a:schemeClr val="accent5">
                  <a:lumMod val="50000"/>
                </a:schemeClr>
              </a:solidFill>
            </a:endParaRPr>
          </a:p>
        </p:txBody>
      </p:sp>
      <p:graphicFrame>
        <p:nvGraphicFramePr>
          <p:cNvPr id="15" name="Chart 14"/>
          <p:cNvGraphicFramePr>
            <a:graphicFrameLocks/>
          </p:cNvGraphicFramePr>
          <p:nvPr>
            <p:extLst>
              <p:ext uri="{D42A27DB-BD31-4B8C-83A1-F6EECF244321}">
                <p14:modId xmlns:p14="http://schemas.microsoft.com/office/powerpoint/2010/main" val="1850655776"/>
              </p:ext>
            </p:extLst>
          </p:nvPr>
        </p:nvGraphicFramePr>
        <p:xfrm>
          <a:off x="4987305" y="2079250"/>
          <a:ext cx="4486959" cy="18758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p:nvPr>
            <p:extLst>
              <p:ext uri="{D42A27DB-BD31-4B8C-83A1-F6EECF244321}">
                <p14:modId xmlns:p14="http://schemas.microsoft.com/office/powerpoint/2010/main" val="136078255"/>
              </p:ext>
            </p:extLst>
          </p:nvPr>
        </p:nvGraphicFramePr>
        <p:xfrm>
          <a:off x="5203069" y="4161403"/>
          <a:ext cx="4224239" cy="249113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7375490" y="3290503"/>
            <a:ext cx="522514" cy="230832"/>
          </a:xfrm>
          <a:prstGeom prst="rect">
            <a:avLst/>
          </a:prstGeom>
          <a:noFill/>
        </p:spPr>
        <p:txBody>
          <a:bodyPr wrap="square" rtlCol="0">
            <a:spAutoFit/>
          </a:bodyPr>
          <a:lstStyle/>
          <a:p>
            <a:r>
              <a:rPr lang="en-IE" sz="900" dirty="0"/>
              <a:t>PDSA 1</a:t>
            </a:r>
          </a:p>
        </p:txBody>
      </p:sp>
      <p:pic>
        <p:nvPicPr>
          <p:cNvPr id="1027" name="Picture 1" descr="Image result for Connollyhospital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478"/>
            <a:ext cx="1675793" cy="72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0" y="912345"/>
            <a:ext cx="12192000" cy="12329"/>
          </a:xfrm>
          <a:prstGeom prst="line">
            <a:avLst/>
          </a:prstGeom>
          <a:ln>
            <a:solidFill>
              <a:srgbClr val="490E66"/>
            </a:solidFill>
          </a:ln>
        </p:spPr>
        <p:style>
          <a:lnRef idx="2">
            <a:schemeClr val="accent1"/>
          </a:lnRef>
          <a:fillRef idx="0">
            <a:schemeClr val="accent1"/>
          </a:fillRef>
          <a:effectRef idx="1">
            <a:schemeClr val="accent1"/>
          </a:effectRef>
          <a:fontRef idx="minor">
            <a:schemeClr val="tx1"/>
          </a:fontRef>
        </p:style>
      </p:cxnSp>
      <p:pic>
        <p:nvPicPr>
          <p:cNvPr id="16" name="Picture 15" descr="RCSI Hospitals Group Logo_RGB.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9353" y="0"/>
            <a:ext cx="2622647" cy="792000"/>
          </a:xfrm>
          <a:prstGeom prst="rect">
            <a:avLst/>
          </a:prstGeom>
        </p:spPr>
      </p:pic>
      <p:sp>
        <p:nvSpPr>
          <p:cNvPr id="17" name="Rectangle 16"/>
          <p:cNvSpPr/>
          <p:nvPr/>
        </p:nvSpPr>
        <p:spPr>
          <a:xfrm>
            <a:off x="5071262" y="2061306"/>
            <a:ext cx="4483046" cy="194407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9525" cmpd="sng">
                <a:solidFill>
                  <a:schemeClr val="tx1"/>
                </a:solidFill>
              </a:ln>
            </a:endParaRPr>
          </a:p>
        </p:txBody>
      </p:sp>
      <p:sp>
        <p:nvSpPr>
          <p:cNvPr id="18" name="Rectangle 17"/>
          <p:cNvSpPr/>
          <p:nvPr/>
        </p:nvSpPr>
        <p:spPr>
          <a:xfrm>
            <a:off x="5063364" y="4063248"/>
            <a:ext cx="4510482" cy="265364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9525" cmpd="sng">
                <a:solidFill>
                  <a:schemeClr val="tx1"/>
                </a:solidFill>
              </a:ln>
            </a:endParaRPr>
          </a:p>
        </p:txBody>
      </p:sp>
      <p:graphicFrame>
        <p:nvGraphicFramePr>
          <p:cNvPr id="19" name="Table 18"/>
          <p:cNvGraphicFramePr>
            <a:graphicFrameLocks noGrp="1"/>
          </p:cNvGraphicFramePr>
          <p:nvPr>
            <p:extLst>
              <p:ext uri="{D42A27DB-BD31-4B8C-83A1-F6EECF244321}">
                <p14:modId xmlns:p14="http://schemas.microsoft.com/office/powerpoint/2010/main" val="1149884770"/>
              </p:ext>
            </p:extLst>
          </p:nvPr>
        </p:nvGraphicFramePr>
        <p:xfrm>
          <a:off x="9651382" y="2070832"/>
          <a:ext cx="2345233" cy="2016490"/>
        </p:xfrm>
        <a:graphic>
          <a:graphicData uri="http://schemas.openxmlformats.org/drawingml/2006/table">
            <a:tbl>
              <a:tblPr firstRow="1" bandRow="1">
                <a:tableStyleId>{5C22544A-7EE6-4342-B048-85BDC9FD1C3A}</a:tableStyleId>
              </a:tblPr>
              <a:tblGrid>
                <a:gridCol w="2345233">
                  <a:extLst>
                    <a:ext uri="{9D8B030D-6E8A-4147-A177-3AD203B41FA5}">
                      <a16:colId xmlns="" xmlns:a16="http://schemas.microsoft.com/office/drawing/2014/main" val="20000"/>
                    </a:ext>
                  </a:extLst>
                </a:gridCol>
              </a:tblGrid>
              <a:tr h="3157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300" dirty="0" smtClean="0">
                          <a:solidFill>
                            <a:schemeClr val="bg1"/>
                          </a:solidFill>
                        </a:rPr>
                        <a:t>This QI initiative is aligned to: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490E66"/>
                    </a:solidFill>
                  </a:tcPr>
                </a:tc>
                <a:extLst>
                  <a:ext uri="{0D108BD9-81ED-4DB2-BD59-A6C34878D82A}">
                    <a16:rowId xmlns="" xmlns:a16="http://schemas.microsoft.com/office/drawing/2014/main" val="10000"/>
                  </a:ext>
                </a:extLst>
              </a:tr>
              <a:tr h="1599307">
                <a:tc>
                  <a:txBody>
                    <a:bodyPr/>
                    <a:lstStyle/>
                    <a:p>
                      <a:pPr marL="228600" indent="-228600">
                        <a:lnSpc>
                          <a:spcPct val="110000"/>
                        </a:lnSpc>
                        <a:buFont typeface="+mj-lt"/>
                        <a:buAutoNum type="arabicPeriod"/>
                      </a:pPr>
                      <a:r>
                        <a:rPr lang="en-IE" sz="1200" b="1" dirty="0" smtClean="0">
                          <a:solidFill>
                            <a:schemeClr val="accent5">
                              <a:lumMod val="50000"/>
                            </a:schemeClr>
                          </a:solidFill>
                        </a:rPr>
                        <a:t>NIES</a:t>
                      </a:r>
                      <a:r>
                        <a:rPr lang="en-IE" sz="1200" dirty="0" smtClean="0">
                          <a:solidFill>
                            <a:schemeClr val="accent5">
                              <a:lumMod val="50000"/>
                            </a:schemeClr>
                          </a:solidFill>
                        </a:rPr>
                        <a:t> feedback to Q27 &amp; Q48.</a:t>
                      </a:r>
                    </a:p>
                    <a:p>
                      <a:pPr marL="228600" indent="-228600">
                        <a:lnSpc>
                          <a:spcPct val="110000"/>
                        </a:lnSpc>
                        <a:buFont typeface="+mj-lt"/>
                        <a:buAutoNum type="arabicPeriod"/>
                      </a:pPr>
                      <a:r>
                        <a:rPr lang="en-IE" sz="1200" b="1" dirty="0" smtClean="0">
                          <a:solidFill>
                            <a:schemeClr val="accent5">
                              <a:lumMod val="50000"/>
                            </a:schemeClr>
                          </a:solidFill>
                        </a:rPr>
                        <a:t>HIQA</a:t>
                      </a:r>
                      <a:r>
                        <a:rPr lang="en-IE" sz="1200" dirty="0" smtClean="0">
                          <a:solidFill>
                            <a:schemeClr val="accent5">
                              <a:lumMod val="50000"/>
                            </a:schemeClr>
                          </a:solidFill>
                        </a:rPr>
                        <a:t> Safer Better Healthcare standards (2012) of Person-Centred Care &amp; Support.</a:t>
                      </a:r>
                    </a:p>
                    <a:p>
                      <a:pPr marL="228600" indent="-228600">
                        <a:lnSpc>
                          <a:spcPct val="110000"/>
                        </a:lnSpc>
                        <a:buFont typeface="+mj-lt"/>
                        <a:buAutoNum type="arabicPeriod"/>
                      </a:pPr>
                      <a:r>
                        <a:rPr lang="en-IE" sz="1200" b="1" dirty="0" smtClean="0">
                          <a:solidFill>
                            <a:schemeClr val="accent5">
                              <a:lumMod val="50000"/>
                            </a:schemeClr>
                          </a:solidFill>
                        </a:rPr>
                        <a:t>Local hospital </a:t>
                      </a:r>
                      <a:r>
                        <a:rPr lang="en-IE" sz="1200" dirty="0" smtClean="0">
                          <a:solidFill>
                            <a:schemeClr val="accent5">
                              <a:lumMod val="50000"/>
                            </a:schemeClr>
                          </a:solidFill>
                        </a:rPr>
                        <a:t>concerns regarding communicating with relatives during periods of no/restricted visiting.</a:t>
                      </a:r>
                      <a:endParaRPr lang="en-IE" sz="1200" dirty="0">
                        <a:solidFill>
                          <a:schemeClr val="accent5">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093493026"/>
              </p:ext>
            </p:extLst>
          </p:nvPr>
        </p:nvGraphicFramePr>
        <p:xfrm>
          <a:off x="9665584" y="4173354"/>
          <a:ext cx="2360340" cy="2529424"/>
        </p:xfrm>
        <a:graphic>
          <a:graphicData uri="http://schemas.openxmlformats.org/drawingml/2006/table">
            <a:tbl>
              <a:tblPr firstRow="1" bandRow="1">
                <a:tableStyleId>{5C22544A-7EE6-4342-B048-85BDC9FD1C3A}</a:tableStyleId>
              </a:tblPr>
              <a:tblGrid>
                <a:gridCol w="2360340">
                  <a:extLst>
                    <a:ext uri="{9D8B030D-6E8A-4147-A177-3AD203B41FA5}">
                      <a16:colId xmlns="" xmlns:a16="http://schemas.microsoft.com/office/drawing/2014/main" val="20000"/>
                    </a:ext>
                  </a:extLst>
                </a:gridCol>
              </a:tblGrid>
              <a:tr h="3815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300" dirty="0" smtClean="0">
                          <a:solidFill>
                            <a:schemeClr val="bg1"/>
                          </a:solidFill>
                        </a:rPr>
                        <a:t>Next Steps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490E66"/>
                    </a:solidFill>
                  </a:tcPr>
                </a:tc>
                <a:extLst>
                  <a:ext uri="{0D108BD9-81ED-4DB2-BD59-A6C34878D82A}">
                    <a16:rowId xmlns="" xmlns:a16="http://schemas.microsoft.com/office/drawing/2014/main" val="10000"/>
                  </a:ext>
                </a:extLst>
              </a:tr>
              <a:tr h="2147862">
                <a:tc>
                  <a:txBody>
                    <a:bodyPr/>
                    <a:lstStyle/>
                    <a:p>
                      <a:pPr marL="228600" indent="-228600">
                        <a:lnSpc>
                          <a:spcPct val="120000"/>
                        </a:lnSpc>
                        <a:buAutoNum type="arabicPeriod"/>
                      </a:pPr>
                      <a:r>
                        <a:rPr lang="en-IE" sz="1200" dirty="0" smtClean="0">
                          <a:solidFill>
                            <a:schemeClr val="accent5">
                              <a:lumMod val="50000"/>
                            </a:schemeClr>
                          </a:solidFill>
                        </a:rPr>
                        <a:t>Learning will be shared with nursing, NCHDs and HSCP. </a:t>
                      </a:r>
                    </a:p>
                    <a:p>
                      <a:pPr marL="228600" indent="-228600">
                        <a:lnSpc>
                          <a:spcPct val="120000"/>
                        </a:lnSpc>
                        <a:buAutoNum type="arabicPeriod"/>
                      </a:pPr>
                      <a:r>
                        <a:rPr lang="en-IE" sz="1200" dirty="0" smtClean="0">
                          <a:solidFill>
                            <a:schemeClr val="accent5">
                              <a:lumMod val="50000"/>
                            </a:schemeClr>
                          </a:solidFill>
                        </a:rPr>
                        <a:t>To discuss the result of the Clinical Audit with all stakeholders and agree on actions to be included in the 2022 Communication Log Project as modifications or points for improvements.  </a:t>
                      </a:r>
                      <a:endParaRPr lang="en-IE" sz="1200" dirty="0">
                        <a:solidFill>
                          <a:schemeClr val="accent5">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4281741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1757817" y="98632"/>
            <a:ext cx="8126132" cy="650678"/>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b="1" dirty="0">
              <a:solidFill>
                <a:srgbClr val="490E66"/>
              </a:solidFill>
            </a:endParaRPr>
          </a:p>
          <a:p>
            <a:pPr algn="ctr"/>
            <a:r>
              <a:rPr lang="en-IE" sz="2000" b="1" dirty="0">
                <a:solidFill>
                  <a:srgbClr val="490E66"/>
                </a:solidFill>
              </a:rPr>
              <a:t>Provision of Discharge Summaries </a:t>
            </a:r>
            <a:endParaRPr lang="en-IE" sz="2000" b="1" dirty="0" smtClean="0">
              <a:solidFill>
                <a:srgbClr val="490E66"/>
              </a:solidFill>
            </a:endParaRPr>
          </a:p>
          <a:p>
            <a:pPr algn="ctr"/>
            <a:r>
              <a:rPr lang="en-IE" sz="2000" b="1" dirty="0" smtClean="0">
                <a:solidFill>
                  <a:srgbClr val="490E66"/>
                </a:solidFill>
              </a:rPr>
              <a:t>A QI Initiative on a ward in CHB (2021)</a:t>
            </a:r>
          </a:p>
          <a:p>
            <a:pPr algn="ctr"/>
            <a:r>
              <a:rPr lang="en-IE" sz="2000" b="1" dirty="0" smtClean="0">
                <a:solidFill>
                  <a:srgbClr val="490E66"/>
                </a:solidFill>
              </a:rPr>
              <a:t> </a:t>
            </a:r>
            <a:endParaRPr lang="en-IE" sz="2000" b="1" dirty="0">
              <a:solidFill>
                <a:srgbClr val="490E66"/>
              </a:solidFill>
            </a:endParaRPr>
          </a:p>
        </p:txBody>
      </p:sp>
      <p:sp>
        <p:nvSpPr>
          <p:cNvPr id="4" name="TextBox 3"/>
          <p:cNvSpPr txBox="1"/>
          <p:nvPr/>
        </p:nvSpPr>
        <p:spPr>
          <a:xfrm>
            <a:off x="150504" y="965739"/>
            <a:ext cx="11326164" cy="538609"/>
          </a:xfrm>
          <a:prstGeom prst="rect">
            <a:avLst/>
          </a:prstGeom>
          <a:noFill/>
        </p:spPr>
        <p:txBody>
          <a:bodyPr wrap="square" rtlCol="0">
            <a:spAutoFit/>
          </a:bodyPr>
          <a:lstStyle/>
          <a:p>
            <a:r>
              <a:rPr lang="en-IE" sz="1600" b="1" dirty="0">
                <a:solidFill>
                  <a:schemeClr val="accent5">
                    <a:lumMod val="50000"/>
                  </a:schemeClr>
                </a:solidFill>
              </a:rPr>
              <a:t>Introduction: </a:t>
            </a:r>
            <a:endParaRPr lang="en-IE" sz="1600" b="1" dirty="0" smtClean="0">
              <a:solidFill>
                <a:schemeClr val="accent5">
                  <a:lumMod val="50000"/>
                </a:schemeClr>
              </a:solidFill>
            </a:endParaRPr>
          </a:p>
          <a:p>
            <a:r>
              <a:rPr lang="en-IE" sz="1300" dirty="0" smtClean="0">
                <a:solidFill>
                  <a:schemeClr val="accent5">
                    <a:lumMod val="50000"/>
                  </a:schemeClr>
                </a:solidFill>
              </a:rPr>
              <a:t>NIES </a:t>
            </a:r>
            <a:r>
              <a:rPr lang="en-IE" sz="1300" dirty="0">
                <a:solidFill>
                  <a:schemeClr val="accent5">
                    <a:lumMod val="50000"/>
                  </a:schemeClr>
                </a:solidFill>
              </a:rPr>
              <a:t>feedback identified opportunities for improving the provision of information detailing treatments provided to patients during their in-patient stay</a:t>
            </a:r>
            <a:r>
              <a:rPr lang="en-IE" sz="1300" dirty="0" smtClean="0">
                <a:solidFill>
                  <a:schemeClr val="accent5">
                    <a:lumMod val="50000"/>
                  </a:schemeClr>
                </a:solidFill>
              </a:rPr>
              <a:t>.</a:t>
            </a:r>
            <a:endParaRPr lang="en-IE" sz="1300" dirty="0"/>
          </a:p>
        </p:txBody>
      </p:sp>
      <p:sp>
        <p:nvSpPr>
          <p:cNvPr id="6" name="TextBox 5"/>
          <p:cNvSpPr txBox="1"/>
          <p:nvPr/>
        </p:nvSpPr>
        <p:spPr>
          <a:xfrm>
            <a:off x="125426" y="1559927"/>
            <a:ext cx="11852953" cy="338554"/>
          </a:xfrm>
          <a:prstGeom prst="rect">
            <a:avLst/>
          </a:prstGeom>
          <a:noFill/>
        </p:spPr>
        <p:txBody>
          <a:bodyPr wrap="square" rtlCol="0">
            <a:spAutoFit/>
          </a:bodyPr>
          <a:lstStyle/>
          <a:p>
            <a:r>
              <a:rPr lang="en-IE" sz="1600" b="1" i="1" dirty="0" smtClean="0">
                <a:solidFill>
                  <a:schemeClr val="accent5">
                    <a:lumMod val="50000"/>
                  </a:schemeClr>
                </a:solidFill>
              </a:rPr>
              <a:t>Aim</a:t>
            </a:r>
            <a:r>
              <a:rPr lang="en-IE" sz="1600" b="1" i="1" dirty="0">
                <a:solidFill>
                  <a:schemeClr val="accent5">
                    <a:lumMod val="50000"/>
                  </a:schemeClr>
                </a:solidFill>
              </a:rPr>
              <a:t>: </a:t>
            </a:r>
            <a:r>
              <a:rPr lang="en-IE" sz="1600" b="1" i="1" dirty="0" smtClean="0">
                <a:solidFill>
                  <a:schemeClr val="accent5">
                    <a:lumMod val="50000"/>
                  </a:schemeClr>
                </a:solidFill>
              </a:rPr>
              <a:t>To </a:t>
            </a:r>
            <a:r>
              <a:rPr lang="en-IE" sz="1600" b="1" i="1" dirty="0">
                <a:solidFill>
                  <a:schemeClr val="accent5">
                    <a:lumMod val="50000"/>
                  </a:schemeClr>
                </a:solidFill>
              </a:rPr>
              <a:t>improve the number and quality of discharge summaries provided to patients GP’s within 1 week of discharge.  </a:t>
            </a:r>
          </a:p>
        </p:txBody>
      </p:sp>
      <p:sp>
        <p:nvSpPr>
          <p:cNvPr id="8" name="TextBox 7"/>
          <p:cNvSpPr txBox="1"/>
          <p:nvPr/>
        </p:nvSpPr>
        <p:spPr>
          <a:xfrm>
            <a:off x="197302" y="1944310"/>
            <a:ext cx="4490571" cy="4719651"/>
          </a:xfrm>
          <a:prstGeom prst="rect">
            <a:avLst/>
          </a:prstGeom>
          <a:noFill/>
          <a:ln>
            <a:solidFill>
              <a:schemeClr val="tx1"/>
            </a:solidFill>
          </a:ln>
        </p:spPr>
        <p:txBody>
          <a:bodyPr wrap="square" rtlCol="0">
            <a:spAutoFit/>
          </a:bodyPr>
          <a:lstStyle/>
          <a:p>
            <a:r>
              <a:rPr lang="en-IE" sz="1300" b="1" dirty="0">
                <a:solidFill>
                  <a:srgbClr val="FF0000"/>
                </a:solidFill>
              </a:rPr>
              <a:t>Project Plan </a:t>
            </a:r>
          </a:p>
          <a:p>
            <a:pPr marL="342900" indent="-342900">
              <a:buFont typeface="+mj-lt"/>
              <a:buAutoNum type="arabicPeriod"/>
            </a:pPr>
            <a:r>
              <a:rPr lang="en-IE" sz="1300" dirty="0">
                <a:solidFill>
                  <a:schemeClr val="accent5">
                    <a:lumMod val="50000"/>
                  </a:schemeClr>
                </a:solidFill>
              </a:rPr>
              <a:t>An electronic system for completing Discharge Summaries was introduced (</a:t>
            </a:r>
            <a:r>
              <a:rPr lang="en-IE" sz="1300" dirty="0" err="1">
                <a:solidFill>
                  <a:schemeClr val="accent5">
                    <a:lumMod val="50000"/>
                  </a:schemeClr>
                </a:solidFill>
              </a:rPr>
              <a:t>iPMS</a:t>
            </a:r>
            <a:r>
              <a:rPr lang="en-IE" sz="1300" dirty="0">
                <a:solidFill>
                  <a:schemeClr val="accent5">
                    <a:lumMod val="50000"/>
                  </a:schemeClr>
                </a:solidFill>
              </a:rPr>
              <a:t>)</a:t>
            </a:r>
          </a:p>
          <a:p>
            <a:pPr marL="342900" indent="-342900">
              <a:buFont typeface="+mj-lt"/>
              <a:buAutoNum type="arabicPeriod"/>
            </a:pPr>
            <a:r>
              <a:rPr lang="en-IE" sz="1300" dirty="0">
                <a:solidFill>
                  <a:schemeClr val="accent5">
                    <a:lumMod val="50000"/>
                  </a:schemeClr>
                </a:solidFill>
              </a:rPr>
              <a:t>Focus on increasing the number of discharge summaries through weekly team feedback. </a:t>
            </a:r>
          </a:p>
          <a:p>
            <a:pPr marL="342900" indent="-342900">
              <a:buFont typeface="+mj-lt"/>
              <a:buAutoNum type="arabicPeriod"/>
            </a:pPr>
            <a:r>
              <a:rPr lang="en-IE" sz="1300" dirty="0">
                <a:solidFill>
                  <a:schemeClr val="accent5">
                    <a:lumMod val="50000"/>
                  </a:schemeClr>
                </a:solidFill>
              </a:rPr>
              <a:t>Upgrading software infrastructure and procuring additional 3 workstation on wheels (computer hardware) for discharge summaries.</a:t>
            </a:r>
          </a:p>
          <a:p>
            <a:pPr marL="342900" indent="-342900">
              <a:buFont typeface="+mj-lt"/>
              <a:buAutoNum type="arabicPeriod"/>
            </a:pPr>
            <a:r>
              <a:rPr lang="en-IE" sz="1300" dirty="0">
                <a:solidFill>
                  <a:schemeClr val="accent5">
                    <a:lumMod val="50000"/>
                  </a:schemeClr>
                </a:solidFill>
              </a:rPr>
              <a:t>Monthly Audit on Discharge Summaries by Business Manager </a:t>
            </a:r>
          </a:p>
          <a:p>
            <a:endParaRPr lang="en-IE" sz="400" b="1" dirty="0" smtClean="0">
              <a:solidFill>
                <a:srgbClr val="FF0000"/>
              </a:solidFill>
            </a:endParaRPr>
          </a:p>
          <a:p>
            <a:r>
              <a:rPr lang="en-IE" sz="1300" b="1" dirty="0" smtClean="0">
                <a:solidFill>
                  <a:srgbClr val="FF0000"/>
                </a:solidFill>
              </a:rPr>
              <a:t>PDSA </a:t>
            </a:r>
            <a:r>
              <a:rPr lang="en-IE" sz="1300" b="1" dirty="0">
                <a:solidFill>
                  <a:srgbClr val="FF0000"/>
                </a:solidFill>
              </a:rPr>
              <a:t>1. May 2022 </a:t>
            </a:r>
          </a:p>
          <a:p>
            <a:r>
              <a:rPr lang="en-IE" sz="1300" dirty="0">
                <a:solidFill>
                  <a:schemeClr val="accent5">
                    <a:lumMod val="50000"/>
                  </a:schemeClr>
                </a:solidFill>
              </a:rPr>
              <a:t>A prompt was added to template to ensure medication fields are completed. </a:t>
            </a:r>
          </a:p>
          <a:p>
            <a:endParaRPr lang="en-IE" sz="400" b="1" dirty="0" smtClean="0">
              <a:solidFill>
                <a:srgbClr val="FF0000"/>
              </a:solidFill>
            </a:endParaRPr>
          </a:p>
          <a:p>
            <a:r>
              <a:rPr lang="en-IE" sz="1300" b="1" dirty="0" smtClean="0">
                <a:solidFill>
                  <a:srgbClr val="FF0000"/>
                </a:solidFill>
              </a:rPr>
              <a:t>PDSA </a:t>
            </a:r>
            <a:r>
              <a:rPr lang="en-IE" sz="1300" b="1" dirty="0">
                <a:solidFill>
                  <a:srgbClr val="FF0000"/>
                </a:solidFill>
              </a:rPr>
              <a:t>2. June 2022</a:t>
            </a:r>
          </a:p>
          <a:p>
            <a:r>
              <a:rPr lang="en-IE" sz="1300" dirty="0">
                <a:solidFill>
                  <a:schemeClr val="accent5">
                    <a:lumMod val="50000"/>
                  </a:schemeClr>
                </a:solidFill>
              </a:rPr>
              <a:t>The Medical Records Manager has put processes in place to access medical records to complete summaries for patients post discharge.</a:t>
            </a:r>
          </a:p>
          <a:p>
            <a:endParaRPr lang="en-IE" sz="400" b="1" dirty="0" smtClean="0">
              <a:solidFill>
                <a:srgbClr val="FF0000"/>
              </a:solidFill>
            </a:endParaRPr>
          </a:p>
          <a:p>
            <a:r>
              <a:rPr lang="en-IE" sz="1300" b="1" dirty="0" smtClean="0">
                <a:solidFill>
                  <a:srgbClr val="FF0000"/>
                </a:solidFill>
              </a:rPr>
              <a:t>Result</a:t>
            </a:r>
            <a:endParaRPr lang="en-IE" sz="1300" b="1" dirty="0">
              <a:solidFill>
                <a:srgbClr val="FF0000"/>
              </a:solidFill>
            </a:endParaRPr>
          </a:p>
          <a:p>
            <a:pPr marL="285750" indent="-285750">
              <a:buFont typeface="Arial" panose="020B0604020202020204" pitchFamily="34" charset="0"/>
              <a:buChar char="•"/>
            </a:pPr>
            <a:r>
              <a:rPr lang="en-IE" sz="1300" dirty="0">
                <a:solidFill>
                  <a:schemeClr val="accent5">
                    <a:lumMod val="50000"/>
                  </a:schemeClr>
                </a:solidFill>
              </a:rPr>
              <a:t>Increase in number of completed discharge summaries overtime by 42%</a:t>
            </a:r>
          </a:p>
          <a:p>
            <a:pPr marL="285750" indent="-285750">
              <a:buFont typeface="Arial" panose="020B0604020202020204" pitchFamily="34" charset="0"/>
              <a:buChar char="•"/>
            </a:pPr>
            <a:r>
              <a:rPr lang="en-IE" sz="1300" dirty="0">
                <a:solidFill>
                  <a:schemeClr val="accent5">
                    <a:lumMod val="50000"/>
                  </a:schemeClr>
                </a:solidFill>
              </a:rPr>
              <a:t>Improvement in the overall quality standards on discharge summaries- July 2022 with an average rating of 92%</a:t>
            </a:r>
            <a:r>
              <a:rPr lang="en-IE" sz="1500" dirty="0" smtClean="0">
                <a:solidFill>
                  <a:schemeClr val="accent5">
                    <a:lumMod val="50000"/>
                  </a:schemeClr>
                </a:solidFill>
              </a:rPr>
              <a:t>.</a:t>
            </a:r>
            <a:endParaRPr lang="en-IE" sz="1500" dirty="0">
              <a:solidFill>
                <a:schemeClr val="accent5">
                  <a:lumMod val="50000"/>
                </a:schemeClr>
              </a:solidFill>
            </a:endParaRPr>
          </a:p>
        </p:txBody>
      </p:sp>
      <p:graphicFrame>
        <p:nvGraphicFramePr>
          <p:cNvPr id="13" name="Chart 12"/>
          <p:cNvGraphicFramePr/>
          <p:nvPr>
            <p:extLst>
              <p:ext uri="{D42A27DB-BD31-4B8C-83A1-F6EECF244321}">
                <p14:modId xmlns:p14="http://schemas.microsoft.com/office/powerpoint/2010/main" val="3148475477"/>
              </p:ext>
            </p:extLst>
          </p:nvPr>
        </p:nvGraphicFramePr>
        <p:xfrm>
          <a:off x="4908008" y="2069748"/>
          <a:ext cx="4342312" cy="21324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3193067845"/>
              </p:ext>
            </p:extLst>
          </p:nvPr>
        </p:nvGraphicFramePr>
        <p:xfrm>
          <a:off x="4782631" y="4370662"/>
          <a:ext cx="4546081" cy="2277620"/>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p:cNvCxnSpPr/>
          <p:nvPr/>
        </p:nvCxnSpPr>
        <p:spPr>
          <a:xfrm flipV="1">
            <a:off x="0" y="912345"/>
            <a:ext cx="12192000" cy="12329"/>
          </a:xfrm>
          <a:prstGeom prst="line">
            <a:avLst/>
          </a:prstGeom>
          <a:ln>
            <a:solidFill>
              <a:srgbClr val="490E66"/>
            </a:solidFill>
          </a:ln>
        </p:spPr>
        <p:style>
          <a:lnRef idx="2">
            <a:schemeClr val="accent1"/>
          </a:lnRef>
          <a:fillRef idx="0">
            <a:schemeClr val="accent1"/>
          </a:fillRef>
          <a:effectRef idx="1">
            <a:schemeClr val="accent1"/>
          </a:effectRef>
          <a:fontRef idx="minor">
            <a:schemeClr val="tx1"/>
          </a:fontRef>
        </p:style>
      </p:cxnSp>
      <p:pic>
        <p:nvPicPr>
          <p:cNvPr id="21" name="Picture 1" descr="Image result for Connollyhospital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478"/>
            <a:ext cx="1675793" cy="72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RCSI Hospitals Group Logo_RGB.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9353" y="0"/>
            <a:ext cx="2622647" cy="792000"/>
          </a:xfrm>
          <a:prstGeom prst="rect">
            <a:avLst/>
          </a:prstGeom>
        </p:spPr>
      </p:pic>
      <p:sp>
        <p:nvSpPr>
          <p:cNvPr id="14" name="Rectangle 13"/>
          <p:cNvSpPr/>
          <p:nvPr/>
        </p:nvSpPr>
        <p:spPr>
          <a:xfrm>
            <a:off x="4789048" y="1951547"/>
            <a:ext cx="4539663" cy="234474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9525" cmpd="sng">
                <a:solidFill>
                  <a:schemeClr val="tx1"/>
                </a:solidFill>
              </a:ln>
            </a:endParaRPr>
          </a:p>
        </p:txBody>
      </p:sp>
      <p:graphicFrame>
        <p:nvGraphicFramePr>
          <p:cNvPr id="18" name="Table 17"/>
          <p:cNvGraphicFramePr>
            <a:graphicFrameLocks noGrp="1"/>
          </p:cNvGraphicFramePr>
          <p:nvPr>
            <p:extLst>
              <p:ext uri="{D42A27DB-BD31-4B8C-83A1-F6EECF244321}">
                <p14:modId xmlns:p14="http://schemas.microsoft.com/office/powerpoint/2010/main" val="3600264283"/>
              </p:ext>
            </p:extLst>
          </p:nvPr>
        </p:nvGraphicFramePr>
        <p:xfrm>
          <a:off x="9416204" y="1961073"/>
          <a:ext cx="2562176" cy="2368535"/>
        </p:xfrm>
        <a:graphic>
          <a:graphicData uri="http://schemas.openxmlformats.org/drawingml/2006/table">
            <a:tbl>
              <a:tblPr firstRow="1" bandRow="1">
                <a:tableStyleId>{5C22544A-7EE6-4342-B048-85BDC9FD1C3A}</a:tableStyleId>
              </a:tblPr>
              <a:tblGrid>
                <a:gridCol w="2562176">
                  <a:extLst>
                    <a:ext uri="{9D8B030D-6E8A-4147-A177-3AD203B41FA5}">
                      <a16:colId xmlns="" xmlns:a16="http://schemas.microsoft.com/office/drawing/2014/main" val="20000"/>
                    </a:ext>
                  </a:extLst>
                </a:gridCol>
              </a:tblGrid>
              <a:tr h="3157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400" dirty="0" smtClean="0">
                          <a:solidFill>
                            <a:schemeClr val="bg1"/>
                          </a:solidFill>
                        </a:rPr>
                        <a:t>This QI initiative is aligned to: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490E66"/>
                    </a:solidFill>
                  </a:tcPr>
                </a:tc>
                <a:extLst>
                  <a:ext uri="{0D108BD9-81ED-4DB2-BD59-A6C34878D82A}">
                    <a16:rowId xmlns="" xmlns:a16="http://schemas.microsoft.com/office/drawing/2014/main" val="10000"/>
                  </a:ext>
                </a:extLst>
              </a:tr>
              <a:tr h="1599307">
                <a:tc>
                  <a:txBody>
                    <a:bodyPr/>
                    <a:lstStyle/>
                    <a:p>
                      <a:pPr marL="171450" indent="-171450">
                        <a:lnSpc>
                          <a:spcPct val="110000"/>
                        </a:lnSpc>
                        <a:buFont typeface="Arial"/>
                        <a:buChar char="•"/>
                      </a:pPr>
                      <a:r>
                        <a:rPr lang="en-IE" sz="1300" b="1" dirty="0" smtClean="0">
                          <a:solidFill>
                            <a:schemeClr val="accent5">
                              <a:lumMod val="50000"/>
                            </a:schemeClr>
                          </a:solidFill>
                        </a:rPr>
                        <a:t>NIES</a:t>
                      </a:r>
                      <a:r>
                        <a:rPr lang="en-IE" sz="1300" dirty="0" smtClean="0">
                          <a:solidFill>
                            <a:schemeClr val="accent5">
                              <a:lumMod val="50000"/>
                            </a:schemeClr>
                          </a:solidFill>
                        </a:rPr>
                        <a:t> theme Discharge and Transfer, Q43, Q46, Q49, Q50. </a:t>
                      </a:r>
                    </a:p>
                    <a:p>
                      <a:pPr marL="171450" indent="-171450">
                        <a:lnSpc>
                          <a:spcPct val="110000"/>
                        </a:lnSpc>
                        <a:buFont typeface="Arial"/>
                        <a:buChar char="•"/>
                      </a:pPr>
                      <a:r>
                        <a:rPr lang="en-IE" sz="1300" b="1" dirty="0" smtClean="0">
                          <a:solidFill>
                            <a:schemeClr val="accent5">
                              <a:lumMod val="50000"/>
                            </a:schemeClr>
                          </a:solidFill>
                        </a:rPr>
                        <a:t>HIQA</a:t>
                      </a:r>
                      <a:r>
                        <a:rPr lang="en-IE" sz="1300" dirty="0" smtClean="0">
                          <a:solidFill>
                            <a:schemeClr val="accent5">
                              <a:lumMod val="50000"/>
                            </a:schemeClr>
                          </a:solidFill>
                        </a:rPr>
                        <a:t> National Standards for Clinical Summary </a:t>
                      </a:r>
                    </a:p>
                    <a:p>
                      <a:pPr marL="171450" indent="-171450">
                        <a:lnSpc>
                          <a:spcPct val="110000"/>
                        </a:lnSpc>
                        <a:buFont typeface="Arial"/>
                        <a:buChar char="•"/>
                      </a:pPr>
                      <a:r>
                        <a:rPr lang="en-IE" sz="1300" b="1" dirty="0" smtClean="0">
                          <a:solidFill>
                            <a:schemeClr val="accent5">
                              <a:lumMod val="50000"/>
                            </a:schemeClr>
                          </a:solidFill>
                        </a:rPr>
                        <a:t>Local hospital </a:t>
                      </a:r>
                      <a:r>
                        <a:rPr lang="en-IE" sz="1300" dirty="0" smtClean="0">
                          <a:solidFill>
                            <a:schemeClr val="accent5">
                              <a:lumMod val="50000"/>
                            </a:schemeClr>
                          </a:solidFill>
                        </a:rPr>
                        <a:t>concerns regarding the number of outstanding discharge summaries and complaints about the lack of same. </a:t>
                      </a:r>
                      <a:endParaRPr lang="en-IE" sz="1300" dirty="0">
                        <a:solidFill>
                          <a:schemeClr val="accent5">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917526449"/>
              </p:ext>
            </p:extLst>
          </p:nvPr>
        </p:nvGraphicFramePr>
        <p:xfrm>
          <a:off x="9446082" y="4416024"/>
          <a:ext cx="2532298" cy="2216576"/>
        </p:xfrm>
        <a:graphic>
          <a:graphicData uri="http://schemas.openxmlformats.org/drawingml/2006/table">
            <a:tbl>
              <a:tblPr firstRow="1" bandRow="1">
                <a:tableStyleId>{5C22544A-7EE6-4342-B048-85BDC9FD1C3A}</a:tableStyleId>
              </a:tblPr>
              <a:tblGrid>
                <a:gridCol w="2532298">
                  <a:extLst>
                    <a:ext uri="{9D8B030D-6E8A-4147-A177-3AD203B41FA5}">
                      <a16:colId xmlns="" xmlns:a16="http://schemas.microsoft.com/office/drawing/2014/main" val="20000"/>
                    </a:ext>
                  </a:extLst>
                </a:gridCol>
              </a:tblGrid>
              <a:tr h="2967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400" dirty="0" smtClean="0">
                          <a:solidFill>
                            <a:schemeClr val="bg1"/>
                          </a:solidFill>
                        </a:rPr>
                        <a:t>Next Steps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490E66"/>
                    </a:solidFill>
                  </a:tcPr>
                </a:tc>
                <a:extLst>
                  <a:ext uri="{0D108BD9-81ED-4DB2-BD59-A6C34878D82A}">
                    <a16:rowId xmlns="" xmlns:a16="http://schemas.microsoft.com/office/drawing/2014/main" val="10000"/>
                  </a:ext>
                </a:extLst>
              </a:tr>
              <a:tr h="1911777">
                <a:tc>
                  <a:txBody>
                    <a:bodyPr/>
                    <a:lstStyle/>
                    <a:p>
                      <a:pPr marL="228600" indent="-228600">
                        <a:lnSpc>
                          <a:spcPct val="100000"/>
                        </a:lnSpc>
                        <a:buAutoNum type="arabicPeriod"/>
                      </a:pPr>
                      <a:r>
                        <a:rPr lang="en-IE" sz="1300" dirty="0" smtClean="0">
                          <a:solidFill>
                            <a:schemeClr val="accent5">
                              <a:lumMod val="50000"/>
                            </a:schemeClr>
                          </a:solidFill>
                        </a:rPr>
                        <a:t>Ongoing monitoring of  compliance with the target KPI </a:t>
                      </a:r>
                    </a:p>
                    <a:p>
                      <a:pPr marL="228600" indent="-228600">
                        <a:lnSpc>
                          <a:spcPct val="100000"/>
                        </a:lnSpc>
                        <a:buAutoNum type="arabicPeriod"/>
                      </a:pPr>
                      <a:r>
                        <a:rPr lang="en-IE" sz="1300" dirty="0" smtClean="0">
                          <a:solidFill>
                            <a:schemeClr val="accent5">
                              <a:lumMod val="50000"/>
                            </a:schemeClr>
                          </a:solidFill>
                        </a:rPr>
                        <a:t>Continued Support and education for clinical staff </a:t>
                      </a:r>
                    </a:p>
                    <a:p>
                      <a:pPr marL="228600" indent="-228600">
                        <a:lnSpc>
                          <a:spcPct val="100000"/>
                        </a:lnSpc>
                        <a:buAutoNum type="arabicPeriod"/>
                      </a:pPr>
                      <a:r>
                        <a:rPr lang="en-IE" sz="1300" dirty="0" smtClean="0">
                          <a:solidFill>
                            <a:schemeClr val="accent5">
                              <a:lumMod val="50000"/>
                            </a:schemeClr>
                          </a:solidFill>
                        </a:rPr>
                        <a:t>Long term plan for integration of iPMS with Healthlink to allow electronic sharing of discharge summaries with referring GPs. </a:t>
                      </a:r>
                      <a:endParaRPr lang="en-IE" sz="1300" dirty="0">
                        <a:solidFill>
                          <a:schemeClr val="accent5">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5504523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1629686" y="110961"/>
            <a:ext cx="8229601" cy="616782"/>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rgbClr val="490E66"/>
                </a:solidFill>
              </a:rPr>
              <a:t>Provision of information to patients regarding VTE prophylaxis </a:t>
            </a:r>
            <a:endParaRPr lang="en-IE" sz="2000" b="1" dirty="0" smtClean="0">
              <a:solidFill>
                <a:srgbClr val="490E66"/>
              </a:solidFill>
            </a:endParaRPr>
          </a:p>
          <a:p>
            <a:pPr algn="ctr"/>
            <a:r>
              <a:rPr lang="en-IE" sz="2000" b="1" dirty="0" smtClean="0">
                <a:solidFill>
                  <a:srgbClr val="490E66"/>
                </a:solidFill>
              </a:rPr>
              <a:t>(</a:t>
            </a:r>
            <a:r>
              <a:rPr lang="en-IE" sz="2000" b="1" dirty="0">
                <a:solidFill>
                  <a:srgbClr val="490E66"/>
                </a:solidFill>
              </a:rPr>
              <a:t>Blood clotting) medication. A QI Initiative in CHB (2021).</a:t>
            </a:r>
          </a:p>
        </p:txBody>
      </p:sp>
      <p:sp>
        <p:nvSpPr>
          <p:cNvPr id="4" name="TextBox 3"/>
          <p:cNvSpPr txBox="1"/>
          <p:nvPr/>
        </p:nvSpPr>
        <p:spPr>
          <a:xfrm>
            <a:off x="180910" y="984275"/>
            <a:ext cx="11734756" cy="1015663"/>
          </a:xfrm>
          <a:prstGeom prst="rect">
            <a:avLst/>
          </a:prstGeom>
          <a:noFill/>
        </p:spPr>
        <p:txBody>
          <a:bodyPr wrap="square" rtlCol="0">
            <a:spAutoFit/>
          </a:bodyPr>
          <a:lstStyle/>
          <a:p>
            <a:r>
              <a:rPr lang="en-IE" sz="1600" b="1" dirty="0">
                <a:solidFill>
                  <a:schemeClr val="accent5">
                    <a:lumMod val="50000"/>
                  </a:schemeClr>
                </a:solidFill>
              </a:rPr>
              <a:t>Introduction: </a:t>
            </a:r>
            <a:endParaRPr lang="en-IE" sz="1600" b="1" dirty="0" smtClean="0">
              <a:solidFill>
                <a:schemeClr val="accent5">
                  <a:lumMod val="50000"/>
                </a:schemeClr>
              </a:solidFill>
            </a:endParaRPr>
          </a:p>
          <a:p>
            <a:r>
              <a:rPr lang="en-IE" sz="1300" dirty="0" smtClean="0">
                <a:solidFill>
                  <a:schemeClr val="accent5">
                    <a:lumMod val="50000"/>
                  </a:schemeClr>
                </a:solidFill>
              </a:rPr>
              <a:t>NIES </a:t>
            </a:r>
            <a:r>
              <a:rPr lang="en-IE" sz="1300" dirty="0">
                <a:solidFill>
                  <a:schemeClr val="accent5">
                    <a:lumMod val="50000"/>
                  </a:schemeClr>
                </a:solidFill>
              </a:rPr>
              <a:t>feedback indicated that patients were not given sufficient information regarding medications on discharge. This project involved issuing educational leaflets to patients going home on VTE prophylaxis medication. </a:t>
            </a:r>
          </a:p>
          <a:p>
            <a:endParaRPr lang="en-IE" sz="1600" dirty="0"/>
          </a:p>
        </p:txBody>
      </p:sp>
      <p:sp>
        <p:nvSpPr>
          <p:cNvPr id="6" name="TextBox 5"/>
          <p:cNvSpPr txBox="1"/>
          <p:nvPr/>
        </p:nvSpPr>
        <p:spPr>
          <a:xfrm>
            <a:off x="188142" y="1717673"/>
            <a:ext cx="9730970" cy="584776"/>
          </a:xfrm>
          <a:prstGeom prst="rect">
            <a:avLst/>
          </a:prstGeom>
          <a:noFill/>
        </p:spPr>
        <p:txBody>
          <a:bodyPr wrap="square" rtlCol="0">
            <a:spAutoFit/>
          </a:bodyPr>
          <a:lstStyle/>
          <a:p>
            <a:r>
              <a:rPr lang="en-IE" sz="1600" b="1" i="1" dirty="0" smtClean="0">
                <a:solidFill>
                  <a:schemeClr val="accent5">
                    <a:lumMod val="50000"/>
                  </a:schemeClr>
                </a:solidFill>
              </a:rPr>
              <a:t>Aim</a:t>
            </a:r>
            <a:r>
              <a:rPr lang="en-IE" sz="1600" b="1" i="1" dirty="0">
                <a:solidFill>
                  <a:schemeClr val="accent5">
                    <a:lumMod val="50000"/>
                  </a:schemeClr>
                </a:solidFill>
              </a:rPr>
              <a:t>: To empower patients to seek medical advice for any side effects related to VTE prophylaxis medications and to </a:t>
            </a:r>
            <a:r>
              <a:rPr lang="en-IE" sz="1600" b="1" i="1" dirty="0" smtClean="0">
                <a:solidFill>
                  <a:schemeClr val="accent5">
                    <a:lumMod val="50000"/>
                  </a:schemeClr>
                </a:solidFill>
              </a:rPr>
              <a:t>educate </a:t>
            </a:r>
            <a:r>
              <a:rPr lang="en-IE" sz="1600" b="1" i="1" dirty="0">
                <a:solidFill>
                  <a:schemeClr val="accent5">
                    <a:lumMod val="50000"/>
                  </a:schemeClr>
                </a:solidFill>
              </a:rPr>
              <a:t>patients about the benefits and risks of VTE prophylaxis medication and increase compliance of same.  </a:t>
            </a:r>
          </a:p>
        </p:txBody>
      </p:sp>
      <p:sp>
        <p:nvSpPr>
          <p:cNvPr id="8" name="TextBox 7"/>
          <p:cNvSpPr txBox="1"/>
          <p:nvPr/>
        </p:nvSpPr>
        <p:spPr>
          <a:xfrm>
            <a:off x="273671" y="2458051"/>
            <a:ext cx="3050173" cy="4031873"/>
          </a:xfrm>
          <a:prstGeom prst="rect">
            <a:avLst/>
          </a:prstGeom>
          <a:noFill/>
          <a:ln>
            <a:solidFill>
              <a:schemeClr val="tx1"/>
            </a:solidFill>
          </a:ln>
        </p:spPr>
        <p:txBody>
          <a:bodyPr wrap="square" rtlCol="0">
            <a:spAutoFit/>
          </a:bodyPr>
          <a:lstStyle/>
          <a:p>
            <a:r>
              <a:rPr lang="en-IE" sz="1600" b="1" dirty="0">
                <a:solidFill>
                  <a:schemeClr val="accent1">
                    <a:lumMod val="50000"/>
                  </a:schemeClr>
                </a:solidFill>
              </a:rPr>
              <a:t>Change interventions</a:t>
            </a:r>
          </a:p>
          <a:p>
            <a:r>
              <a:rPr lang="en-IE" sz="1600" b="1" dirty="0">
                <a:solidFill>
                  <a:srgbClr val="FF0000"/>
                </a:solidFill>
              </a:rPr>
              <a:t>Project Plan </a:t>
            </a:r>
          </a:p>
          <a:p>
            <a:pPr marL="342900" indent="-342900">
              <a:buFont typeface="+mj-lt"/>
              <a:buAutoNum type="arabicPeriod"/>
            </a:pPr>
            <a:r>
              <a:rPr lang="en-IE" sz="1600" dirty="0">
                <a:solidFill>
                  <a:schemeClr val="accent5">
                    <a:lumMod val="50000"/>
                  </a:schemeClr>
                </a:solidFill>
              </a:rPr>
              <a:t>Focus on the provision of information cards to patients who are on VTE prophylaxis medication</a:t>
            </a:r>
          </a:p>
          <a:p>
            <a:pPr marL="342900" indent="-342900">
              <a:buFont typeface="+mj-lt"/>
              <a:buAutoNum type="arabicPeriod"/>
            </a:pPr>
            <a:r>
              <a:rPr lang="en-IE" sz="1600" dirty="0">
                <a:solidFill>
                  <a:schemeClr val="accent5">
                    <a:lumMod val="50000"/>
                  </a:schemeClr>
                </a:solidFill>
              </a:rPr>
              <a:t>To educate frontline staff who are responsible in providing the information card on top of usual care of giving verbal information to these patients. </a:t>
            </a:r>
          </a:p>
          <a:p>
            <a:endParaRPr lang="en-IE" sz="1600" b="1" dirty="0" smtClean="0">
              <a:solidFill>
                <a:srgbClr val="FF0000"/>
              </a:solidFill>
            </a:endParaRPr>
          </a:p>
          <a:p>
            <a:r>
              <a:rPr lang="en-IE" sz="1600" b="1" dirty="0" smtClean="0">
                <a:solidFill>
                  <a:srgbClr val="FF0000"/>
                </a:solidFill>
              </a:rPr>
              <a:t>PDSA </a:t>
            </a:r>
            <a:r>
              <a:rPr lang="en-IE" sz="1600" b="1" dirty="0">
                <a:solidFill>
                  <a:srgbClr val="FF0000"/>
                </a:solidFill>
              </a:rPr>
              <a:t>1. May 2022 </a:t>
            </a:r>
          </a:p>
          <a:p>
            <a:r>
              <a:rPr lang="en-IE" sz="1600" dirty="0"/>
              <a:t> </a:t>
            </a:r>
            <a:r>
              <a:rPr lang="en-IE" sz="1600" dirty="0">
                <a:solidFill>
                  <a:schemeClr val="accent5">
                    <a:lumMod val="50000"/>
                  </a:schemeClr>
                </a:solidFill>
              </a:rPr>
              <a:t>This project was piloted in one ward with a planned audit for September ‘22</a:t>
            </a:r>
          </a:p>
        </p:txBody>
      </p:sp>
      <p:pic>
        <p:nvPicPr>
          <p:cNvPr id="7" name="Picture 6"/>
          <p:cNvPicPr>
            <a:picLocks noChangeAspect="1"/>
          </p:cNvPicPr>
          <p:nvPr/>
        </p:nvPicPr>
        <p:blipFill>
          <a:blip r:embed="rId2"/>
          <a:stretch>
            <a:fillRect/>
          </a:stretch>
        </p:blipFill>
        <p:spPr>
          <a:xfrm>
            <a:off x="3786306" y="2534439"/>
            <a:ext cx="4031645" cy="1980000"/>
          </a:xfrm>
          <a:prstGeom prst="rect">
            <a:avLst/>
          </a:prstGeom>
        </p:spPr>
      </p:pic>
      <p:pic>
        <p:nvPicPr>
          <p:cNvPr id="10" name="Picture 9"/>
          <p:cNvPicPr>
            <a:picLocks noChangeAspect="1"/>
          </p:cNvPicPr>
          <p:nvPr/>
        </p:nvPicPr>
        <p:blipFill>
          <a:blip r:embed="rId3"/>
          <a:stretch>
            <a:fillRect/>
          </a:stretch>
        </p:blipFill>
        <p:spPr>
          <a:xfrm>
            <a:off x="3817860" y="4575017"/>
            <a:ext cx="3996485" cy="1908000"/>
          </a:xfrm>
          <a:prstGeom prst="rect">
            <a:avLst/>
          </a:prstGeom>
        </p:spPr>
      </p:pic>
      <p:cxnSp>
        <p:nvCxnSpPr>
          <p:cNvPr id="12" name="Straight Connector 11"/>
          <p:cNvCxnSpPr/>
          <p:nvPr/>
        </p:nvCxnSpPr>
        <p:spPr>
          <a:xfrm flipV="1">
            <a:off x="0" y="912345"/>
            <a:ext cx="12192000" cy="12329"/>
          </a:xfrm>
          <a:prstGeom prst="line">
            <a:avLst/>
          </a:prstGeom>
          <a:ln>
            <a:solidFill>
              <a:srgbClr val="490E66"/>
            </a:solidFill>
          </a:ln>
        </p:spPr>
        <p:style>
          <a:lnRef idx="2">
            <a:schemeClr val="accent1"/>
          </a:lnRef>
          <a:fillRef idx="0">
            <a:schemeClr val="accent1"/>
          </a:fillRef>
          <a:effectRef idx="1">
            <a:schemeClr val="accent1"/>
          </a:effectRef>
          <a:fontRef idx="minor">
            <a:schemeClr val="tx1"/>
          </a:fontRef>
        </p:style>
      </p:cxnSp>
      <p:pic>
        <p:nvPicPr>
          <p:cNvPr id="16" name="Picture 1" descr="Image result for Connollyhospital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478"/>
            <a:ext cx="1675793" cy="72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RCSI Hospitals Group Logo_RGB.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9353" y="0"/>
            <a:ext cx="2622647" cy="792000"/>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3633248447"/>
              </p:ext>
            </p:extLst>
          </p:nvPr>
        </p:nvGraphicFramePr>
        <p:xfrm>
          <a:off x="8303030" y="2447151"/>
          <a:ext cx="3493859" cy="1760350"/>
        </p:xfrm>
        <a:graphic>
          <a:graphicData uri="http://schemas.openxmlformats.org/drawingml/2006/table">
            <a:tbl>
              <a:tblPr firstRow="1" bandRow="1">
                <a:tableStyleId>{5C22544A-7EE6-4342-B048-85BDC9FD1C3A}</a:tableStyleId>
              </a:tblPr>
              <a:tblGrid>
                <a:gridCol w="3493859">
                  <a:extLst>
                    <a:ext uri="{9D8B030D-6E8A-4147-A177-3AD203B41FA5}">
                      <a16:colId xmlns="" xmlns:a16="http://schemas.microsoft.com/office/drawing/2014/main" val="20000"/>
                    </a:ext>
                  </a:extLst>
                </a:gridCol>
              </a:tblGrid>
              <a:tr h="288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400" dirty="0" smtClean="0">
                          <a:solidFill>
                            <a:schemeClr val="bg1"/>
                          </a:solidFill>
                        </a:rPr>
                        <a:t>This QI initiative is aligned to: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490E66"/>
                    </a:solidFill>
                  </a:tcPr>
                </a:tc>
                <a:extLst>
                  <a:ext uri="{0D108BD9-81ED-4DB2-BD59-A6C34878D82A}">
                    <a16:rowId xmlns="" xmlns:a16="http://schemas.microsoft.com/office/drawing/2014/main" val="10000"/>
                  </a:ext>
                </a:extLst>
              </a:tr>
              <a:tr h="1455551">
                <a:tc>
                  <a:txBody>
                    <a:bodyPr/>
                    <a:lstStyle/>
                    <a:p>
                      <a:pPr marL="228600" indent="-228600">
                        <a:lnSpc>
                          <a:spcPct val="110000"/>
                        </a:lnSpc>
                        <a:buFont typeface="+mj-lt"/>
                        <a:buAutoNum type="arabicPeriod"/>
                      </a:pPr>
                      <a:r>
                        <a:rPr lang="en-IE" sz="1300" b="1" dirty="0" smtClean="0">
                          <a:solidFill>
                            <a:schemeClr val="accent5">
                              <a:lumMod val="50000"/>
                            </a:schemeClr>
                          </a:solidFill>
                        </a:rPr>
                        <a:t>NIES</a:t>
                      </a:r>
                      <a:r>
                        <a:rPr lang="en-IE" sz="1300" dirty="0" smtClean="0">
                          <a:solidFill>
                            <a:schemeClr val="accent5">
                              <a:lumMod val="50000"/>
                            </a:schemeClr>
                          </a:solidFill>
                        </a:rPr>
                        <a:t> Feedback to Q25, Q28 &amp; Q35.</a:t>
                      </a:r>
                    </a:p>
                    <a:p>
                      <a:pPr marL="228600" indent="-228600">
                        <a:lnSpc>
                          <a:spcPct val="110000"/>
                        </a:lnSpc>
                        <a:buFont typeface="+mj-lt"/>
                        <a:buAutoNum type="arabicPeriod"/>
                      </a:pPr>
                      <a:r>
                        <a:rPr lang="en-IE" sz="1300" b="1" dirty="0" smtClean="0">
                          <a:solidFill>
                            <a:schemeClr val="accent5">
                              <a:lumMod val="50000"/>
                            </a:schemeClr>
                          </a:solidFill>
                        </a:rPr>
                        <a:t>HIQA</a:t>
                      </a:r>
                      <a:r>
                        <a:rPr lang="en-IE" sz="1300" dirty="0" smtClean="0">
                          <a:solidFill>
                            <a:schemeClr val="accent5">
                              <a:lumMod val="50000"/>
                            </a:schemeClr>
                          </a:solidFill>
                        </a:rPr>
                        <a:t> Safer and Better Healthcare standards (Person-Centred Care) </a:t>
                      </a:r>
                    </a:p>
                    <a:p>
                      <a:pPr marL="228600" indent="-228600">
                        <a:lnSpc>
                          <a:spcPct val="110000"/>
                        </a:lnSpc>
                        <a:buFont typeface="+mj-lt"/>
                        <a:buAutoNum type="arabicPeriod"/>
                      </a:pPr>
                      <a:r>
                        <a:rPr lang="en-IE" sz="1300" b="1" dirty="0" smtClean="0">
                          <a:solidFill>
                            <a:schemeClr val="accent5">
                              <a:lumMod val="50000"/>
                            </a:schemeClr>
                          </a:solidFill>
                        </a:rPr>
                        <a:t>Local hospital </a:t>
                      </a:r>
                      <a:r>
                        <a:rPr lang="en-IE" sz="1300" dirty="0" smtClean="0">
                          <a:solidFill>
                            <a:schemeClr val="accent5">
                              <a:lumMod val="50000"/>
                            </a:schemeClr>
                          </a:solidFill>
                        </a:rPr>
                        <a:t>to increase provision of information to patients about high risk medications such as VTE prophylaxis </a:t>
                      </a:r>
                      <a:endParaRPr lang="en-IE" sz="1300" dirty="0">
                        <a:solidFill>
                          <a:schemeClr val="accent5">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25565701"/>
              </p:ext>
            </p:extLst>
          </p:nvPr>
        </p:nvGraphicFramePr>
        <p:xfrm>
          <a:off x="8299983" y="4325089"/>
          <a:ext cx="3482795" cy="2180132"/>
        </p:xfrm>
        <a:graphic>
          <a:graphicData uri="http://schemas.openxmlformats.org/drawingml/2006/table">
            <a:tbl>
              <a:tblPr firstRow="1" bandRow="1">
                <a:tableStyleId>{5C22544A-7EE6-4342-B048-85BDC9FD1C3A}</a:tableStyleId>
              </a:tblPr>
              <a:tblGrid>
                <a:gridCol w="3482795">
                  <a:extLst>
                    <a:ext uri="{9D8B030D-6E8A-4147-A177-3AD203B41FA5}">
                      <a16:colId xmlns="" xmlns:a16="http://schemas.microsoft.com/office/drawing/2014/main" val="20000"/>
                    </a:ext>
                  </a:extLst>
                </a:gridCol>
              </a:tblGrid>
              <a:tr h="2789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400" dirty="0" smtClean="0">
                          <a:solidFill>
                            <a:schemeClr val="bg1"/>
                          </a:solidFill>
                        </a:rPr>
                        <a:t>Next Steps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490E66"/>
                    </a:solidFill>
                  </a:tcPr>
                </a:tc>
                <a:extLst>
                  <a:ext uri="{0D108BD9-81ED-4DB2-BD59-A6C34878D82A}">
                    <a16:rowId xmlns="" xmlns:a16="http://schemas.microsoft.com/office/drawing/2014/main" val="10000"/>
                  </a:ext>
                </a:extLst>
              </a:tr>
              <a:tr h="1875333">
                <a:tc>
                  <a:txBody>
                    <a:bodyPr/>
                    <a:lstStyle/>
                    <a:p>
                      <a:pPr marL="228600" indent="-228600">
                        <a:lnSpc>
                          <a:spcPct val="110000"/>
                        </a:lnSpc>
                        <a:buAutoNum type="arabicPeriod"/>
                      </a:pPr>
                      <a:r>
                        <a:rPr lang="en-IE" sz="1300" dirty="0" smtClean="0">
                          <a:solidFill>
                            <a:schemeClr val="accent5">
                              <a:lumMod val="50000"/>
                            </a:schemeClr>
                          </a:solidFill>
                        </a:rPr>
                        <a:t>Await appointment of new Medication Safety Pharmacist to lead and drive this project </a:t>
                      </a:r>
                    </a:p>
                    <a:p>
                      <a:pPr marL="228600" indent="-228600">
                        <a:lnSpc>
                          <a:spcPct val="110000"/>
                        </a:lnSpc>
                        <a:buAutoNum type="arabicPeriod"/>
                      </a:pPr>
                      <a:r>
                        <a:rPr lang="en-IE" sz="1300" dirty="0" smtClean="0">
                          <a:solidFill>
                            <a:schemeClr val="accent5">
                              <a:lumMod val="50000"/>
                            </a:schemeClr>
                          </a:solidFill>
                        </a:rPr>
                        <a:t>Long term plan to spread across the hospital pending assessment of impact </a:t>
                      </a:r>
                    </a:p>
                    <a:p>
                      <a:pPr marL="228600" indent="-228600">
                        <a:lnSpc>
                          <a:spcPct val="110000"/>
                        </a:lnSpc>
                        <a:buAutoNum type="arabicPeriod"/>
                      </a:pPr>
                      <a:r>
                        <a:rPr lang="en-IE" sz="1300" dirty="0" smtClean="0">
                          <a:solidFill>
                            <a:schemeClr val="accent5">
                              <a:lumMod val="50000"/>
                            </a:schemeClr>
                          </a:solidFill>
                        </a:rPr>
                        <a:t>Long term plan of educating frontline staff about ‘Know, Check, Ask Campaign to promote medication safety and avoid preventable harm.</a:t>
                      </a:r>
                      <a:endParaRPr lang="en-IE" sz="1300" dirty="0">
                        <a:solidFill>
                          <a:schemeClr val="accent5">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bl>
          </a:graphicData>
        </a:graphic>
      </p:graphicFrame>
      <p:sp>
        <p:nvSpPr>
          <p:cNvPr id="19" name="Rectangle 18"/>
          <p:cNvSpPr/>
          <p:nvPr/>
        </p:nvSpPr>
        <p:spPr>
          <a:xfrm>
            <a:off x="3425018" y="2453304"/>
            <a:ext cx="4712128" cy="405385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9525" cmpd="sng">
                <a:solidFill>
                  <a:schemeClr val="tx1"/>
                </a:solidFill>
              </a:ln>
            </a:endParaRPr>
          </a:p>
        </p:txBody>
      </p:sp>
    </p:spTree>
    <p:extLst>
      <p:ext uri="{BB962C8B-B14F-4D97-AF65-F5344CB8AC3E}">
        <p14:creationId xmlns:p14="http://schemas.microsoft.com/office/powerpoint/2010/main" val="42405724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1780674" y="113421"/>
            <a:ext cx="8061521" cy="507793"/>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490E66"/>
              </a:solidFill>
            </a:endParaRPr>
          </a:p>
          <a:p>
            <a:pPr algn="ctr"/>
            <a:r>
              <a:rPr lang="en-IE" sz="2000" b="1" dirty="0">
                <a:solidFill>
                  <a:srgbClr val="490E66"/>
                </a:solidFill>
              </a:rPr>
              <a:t>3 Quality Improvement Initiatives for NIES (2022) in CHB</a:t>
            </a:r>
          </a:p>
          <a:p>
            <a:pPr algn="ctr"/>
            <a:endParaRPr lang="en-IE" sz="2400" dirty="0">
              <a:solidFill>
                <a:srgbClr val="490E66"/>
              </a:solidFill>
            </a:endParaRPr>
          </a:p>
        </p:txBody>
      </p:sp>
      <p:sp>
        <p:nvSpPr>
          <p:cNvPr id="9" name="Rectangle 8"/>
          <p:cNvSpPr/>
          <p:nvPr/>
        </p:nvSpPr>
        <p:spPr>
          <a:xfrm>
            <a:off x="201111" y="4255771"/>
            <a:ext cx="11745913" cy="1812496"/>
          </a:xfrm>
          <a:prstGeom prst="rect">
            <a:avLst/>
          </a:prstGeom>
          <a:ln>
            <a:solidFill>
              <a:schemeClr val="tx1"/>
            </a:solidFill>
          </a:ln>
        </p:spPr>
        <p:txBody>
          <a:bodyPr wrap="square">
            <a:spAutoFit/>
          </a:bodyPr>
          <a:lstStyle/>
          <a:p>
            <a:r>
              <a:rPr lang="en-IE" sz="1350" b="1" i="1" dirty="0">
                <a:solidFill>
                  <a:srgbClr val="490E66"/>
                </a:solidFill>
              </a:rPr>
              <a:t>Quality Improvement Initiative #3</a:t>
            </a:r>
          </a:p>
          <a:p>
            <a:r>
              <a:rPr lang="en-IE" sz="1350" b="1" dirty="0">
                <a:solidFill>
                  <a:srgbClr val="490E66"/>
                </a:solidFill>
              </a:rPr>
              <a:t>Improving communication with patients’ families through introduction of an individual communication log. NIPES Q48</a:t>
            </a:r>
          </a:p>
          <a:p>
            <a:pPr>
              <a:lnSpc>
                <a:spcPct val="107000"/>
              </a:lnSpc>
            </a:pPr>
            <a:r>
              <a:rPr lang="en-IE" sz="1350" dirty="0">
                <a:solidFill>
                  <a:schemeClr val="accent5">
                    <a:lumMod val="50000"/>
                  </a:schemeClr>
                </a:solidFill>
              </a:rPr>
              <a:t>Improve communication process with patients’ next-of-kin in response to the lack of communication between the MDT and patients families. </a:t>
            </a:r>
          </a:p>
          <a:p>
            <a:pPr>
              <a:lnSpc>
                <a:spcPct val="107000"/>
              </a:lnSpc>
            </a:pPr>
            <a:r>
              <a:rPr lang="en-IE" sz="1350" b="1" dirty="0">
                <a:solidFill>
                  <a:schemeClr val="accent5">
                    <a:lumMod val="50000"/>
                  </a:schemeClr>
                </a:solidFill>
              </a:rPr>
              <a:t>Aim</a:t>
            </a:r>
            <a:r>
              <a:rPr lang="en-IE" sz="1350" dirty="0">
                <a:solidFill>
                  <a:schemeClr val="accent5">
                    <a:lumMod val="50000"/>
                  </a:schemeClr>
                </a:solidFill>
              </a:rPr>
              <a:t> To promote a holistic patient care approach involving their family member(s) while in hospital.</a:t>
            </a:r>
          </a:p>
          <a:p>
            <a:r>
              <a:rPr lang="en-IE" sz="1350" b="1" dirty="0">
                <a:solidFill>
                  <a:schemeClr val="accent5">
                    <a:lumMod val="50000"/>
                  </a:schemeClr>
                </a:solidFill>
              </a:rPr>
              <a:t>Planning</a:t>
            </a:r>
            <a:r>
              <a:rPr lang="en-IE" sz="1350" dirty="0">
                <a:solidFill>
                  <a:schemeClr val="accent5">
                    <a:lumMod val="50000"/>
                  </a:schemeClr>
                </a:solidFill>
              </a:rPr>
              <a:t> Creation of a Communication Log as tool to become part of the nursing notes. </a:t>
            </a:r>
            <a:endParaRPr lang="en-IE" sz="135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IE" sz="1350" b="1" dirty="0">
                <a:solidFill>
                  <a:schemeClr val="accent5">
                    <a:lumMod val="50000"/>
                  </a:schemeClr>
                </a:solidFill>
              </a:rPr>
              <a:t>Measurement</a:t>
            </a:r>
            <a:r>
              <a:rPr lang="en-IE" sz="1350" dirty="0">
                <a:solidFill>
                  <a:schemeClr val="accent5">
                    <a:lumMod val="50000"/>
                  </a:schemeClr>
                </a:solidFill>
              </a:rPr>
              <a:t> Improved results in NIPES 2023 re: communication with families. Reduction in the number of complaints concerning the lack of communication between health care staff and patients families.  </a:t>
            </a:r>
            <a:endParaRPr lang="en-IE" sz="135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r>
              <a:rPr lang="en-IE" sz="1350" b="1" dirty="0">
                <a:solidFill>
                  <a:schemeClr val="accent5">
                    <a:lumMod val="50000"/>
                  </a:schemeClr>
                </a:solidFill>
              </a:rPr>
              <a:t>Next Steps </a:t>
            </a:r>
            <a:r>
              <a:rPr lang="en-IE" sz="1350" dirty="0">
                <a:solidFill>
                  <a:schemeClr val="accent5">
                    <a:lumMod val="50000"/>
                  </a:schemeClr>
                </a:solidFill>
              </a:rPr>
              <a:t>Regular education/reminders among involved healthcare staff at every opportunity.</a:t>
            </a:r>
            <a:endParaRPr lang="en-IE" sz="135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p:cNvSpPr txBox="1"/>
          <p:nvPr/>
        </p:nvSpPr>
        <p:spPr>
          <a:xfrm>
            <a:off x="185433" y="978153"/>
            <a:ext cx="5819436" cy="3187449"/>
          </a:xfrm>
          <a:prstGeom prst="rect">
            <a:avLst/>
          </a:prstGeom>
          <a:noFill/>
          <a:ln>
            <a:solidFill>
              <a:schemeClr val="tx1"/>
            </a:solidFill>
          </a:ln>
        </p:spPr>
        <p:txBody>
          <a:bodyPr wrap="square" rtlCol="0">
            <a:spAutoFit/>
          </a:bodyPr>
          <a:lstStyle/>
          <a:p>
            <a:r>
              <a:rPr lang="en-IE" sz="1350" b="1" i="1" dirty="0">
                <a:solidFill>
                  <a:srgbClr val="490E66"/>
                </a:solidFill>
              </a:rPr>
              <a:t>Quality Improvement Initiative #1</a:t>
            </a:r>
          </a:p>
          <a:p>
            <a:pPr>
              <a:lnSpc>
                <a:spcPct val="107000"/>
              </a:lnSpc>
            </a:pPr>
            <a:r>
              <a:rPr lang="en-IE" sz="1350" b="1" dirty="0">
                <a:solidFill>
                  <a:srgbClr val="490E66"/>
                </a:solidFill>
              </a:rPr>
              <a:t>Improving Choice in Hospital Food, CHB.</a:t>
            </a:r>
          </a:p>
          <a:p>
            <a:pPr>
              <a:lnSpc>
                <a:spcPct val="107000"/>
              </a:lnSpc>
            </a:pPr>
            <a:r>
              <a:rPr lang="en-IE" sz="1350" b="1" dirty="0">
                <a:solidFill>
                  <a:srgbClr val="490E66"/>
                </a:solidFill>
              </a:rPr>
              <a:t>Team: Dietetics, Catering, Clinical Service &amp; QPS. NIPES Q15, Q16 &amp; Q18</a:t>
            </a:r>
          </a:p>
          <a:p>
            <a:pPr lvl="0">
              <a:lnSpc>
                <a:spcPct val="107000"/>
              </a:lnSpc>
            </a:pPr>
            <a:r>
              <a:rPr lang="en-IE" sz="1350" b="1" dirty="0">
                <a:solidFill>
                  <a:schemeClr val="accent5">
                    <a:lumMod val="50000"/>
                  </a:schemeClr>
                </a:solidFill>
              </a:rPr>
              <a:t>Aim</a:t>
            </a:r>
            <a:r>
              <a:rPr lang="en-IE" sz="1350" dirty="0">
                <a:solidFill>
                  <a:schemeClr val="accent5">
                    <a:lumMod val="50000"/>
                  </a:schemeClr>
                </a:solidFill>
              </a:rPr>
              <a:t> To develop and implement a menu for regular diet to be rolled out to all wards. Improve quality in vegetarian options on the </a:t>
            </a:r>
            <a:r>
              <a:rPr lang="en-IE" sz="1350" dirty="0" smtClean="0">
                <a:solidFill>
                  <a:schemeClr val="accent5">
                    <a:lumMod val="50000"/>
                  </a:schemeClr>
                </a:solidFill>
              </a:rPr>
              <a:t>menu. To </a:t>
            </a:r>
            <a:r>
              <a:rPr lang="en-IE" sz="1350" dirty="0">
                <a:solidFill>
                  <a:schemeClr val="accent5">
                    <a:lumMod val="50000"/>
                  </a:schemeClr>
                </a:solidFill>
              </a:rPr>
              <a:t>provide patients with written information on food and hydration on admission to hospital.</a:t>
            </a:r>
            <a:endParaRPr lang="en-IE" sz="135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IE" sz="1350" b="1" dirty="0">
                <a:solidFill>
                  <a:schemeClr val="accent5">
                    <a:lumMod val="50000"/>
                  </a:schemeClr>
                </a:solidFill>
              </a:rPr>
              <a:t>Planning</a:t>
            </a:r>
            <a:r>
              <a:rPr lang="en-IE" sz="1350" dirty="0">
                <a:solidFill>
                  <a:schemeClr val="accent5">
                    <a:lumMod val="50000"/>
                  </a:schemeClr>
                </a:solidFill>
              </a:rPr>
              <a:t> </a:t>
            </a:r>
            <a:r>
              <a:rPr lang="en-IE" sz="1350" dirty="0" smtClean="0">
                <a:solidFill>
                  <a:schemeClr val="accent5">
                    <a:lumMod val="50000"/>
                  </a:schemeClr>
                </a:solidFill>
              </a:rPr>
              <a:t>Design </a:t>
            </a:r>
            <a:r>
              <a:rPr lang="en-IE" sz="1350" dirty="0">
                <a:solidFill>
                  <a:schemeClr val="accent5">
                    <a:lumMod val="50000"/>
                  </a:schemeClr>
                </a:solidFill>
              </a:rPr>
              <a:t>and implement a regular hospital menu. </a:t>
            </a:r>
            <a:r>
              <a:rPr lang="en-IE" sz="1350" dirty="0" smtClean="0">
                <a:solidFill>
                  <a:schemeClr val="accent5">
                    <a:lumMod val="50000"/>
                  </a:schemeClr>
                </a:solidFill>
              </a:rPr>
              <a:t>Review </a:t>
            </a:r>
            <a:r>
              <a:rPr lang="en-IE" sz="1350" dirty="0">
                <a:solidFill>
                  <a:schemeClr val="accent5">
                    <a:lumMod val="50000"/>
                  </a:schemeClr>
                </a:solidFill>
              </a:rPr>
              <a:t>and improve vegetarian options currently available. </a:t>
            </a:r>
            <a:r>
              <a:rPr lang="en-IE" sz="1350" dirty="0" smtClean="0">
                <a:solidFill>
                  <a:schemeClr val="accent5">
                    <a:lumMod val="50000"/>
                  </a:schemeClr>
                </a:solidFill>
              </a:rPr>
              <a:t>Design </a:t>
            </a:r>
            <a:r>
              <a:rPr lang="en-IE" sz="1350" dirty="0">
                <a:solidFill>
                  <a:schemeClr val="accent5">
                    <a:lumMod val="50000"/>
                  </a:schemeClr>
                </a:solidFill>
              </a:rPr>
              <a:t>a satisfaction survey questionnaire for the vegetarian cohort of patients </a:t>
            </a:r>
            <a:endParaRPr lang="en-IE" sz="1350" dirty="0" smtClean="0">
              <a:solidFill>
                <a:schemeClr val="accent5">
                  <a:lumMod val="50000"/>
                </a:schemeClr>
              </a:solidFill>
            </a:endParaRPr>
          </a:p>
          <a:p>
            <a:pPr lvl="0">
              <a:lnSpc>
                <a:spcPct val="107000"/>
              </a:lnSpc>
            </a:pPr>
            <a:r>
              <a:rPr lang="en-IE" sz="1350" b="1" dirty="0" smtClean="0">
                <a:solidFill>
                  <a:schemeClr val="accent5">
                    <a:lumMod val="50000"/>
                  </a:schemeClr>
                </a:solidFill>
              </a:rPr>
              <a:t>Measurement</a:t>
            </a:r>
            <a:r>
              <a:rPr lang="en-IE" sz="1350" dirty="0" smtClean="0">
                <a:solidFill>
                  <a:schemeClr val="accent5">
                    <a:lumMod val="50000"/>
                  </a:schemeClr>
                </a:solidFill>
              </a:rPr>
              <a:t> </a:t>
            </a:r>
            <a:r>
              <a:rPr lang="en-IE" sz="1350" dirty="0">
                <a:solidFill>
                  <a:schemeClr val="accent5">
                    <a:lumMod val="50000"/>
                  </a:schemeClr>
                </a:solidFill>
              </a:rPr>
              <a:t>Number of eligible patients provided with regular menu which includes a vegetarian </a:t>
            </a:r>
            <a:r>
              <a:rPr lang="en-IE" sz="1350" dirty="0" smtClean="0">
                <a:solidFill>
                  <a:schemeClr val="accent5">
                    <a:lumMod val="50000"/>
                  </a:schemeClr>
                </a:solidFill>
              </a:rPr>
              <a:t>selection. Rate </a:t>
            </a:r>
            <a:r>
              <a:rPr lang="en-IE" sz="1350" dirty="0">
                <a:solidFill>
                  <a:schemeClr val="accent5">
                    <a:lumMod val="50000"/>
                  </a:schemeClr>
                </a:solidFill>
              </a:rPr>
              <a:t>of Satisfaction regarding the vegetarian food selection. </a:t>
            </a:r>
          </a:p>
          <a:p>
            <a:pPr lvl="0">
              <a:lnSpc>
                <a:spcPct val="107000"/>
              </a:lnSpc>
            </a:pPr>
            <a:r>
              <a:rPr lang="en-IE" sz="1350" b="1" dirty="0">
                <a:solidFill>
                  <a:schemeClr val="accent5">
                    <a:lumMod val="50000"/>
                  </a:schemeClr>
                </a:solidFill>
              </a:rPr>
              <a:t>Next Steps </a:t>
            </a:r>
            <a:r>
              <a:rPr lang="en-IE" sz="1350" dirty="0">
                <a:solidFill>
                  <a:schemeClr val="accent5">
                    <a:lumMod val="50000"/>
                  </a:schemeClr>
                </a:solidFill>
              </a:rPr>
              <a:t>Finalising and printing a new hospital menu </a:t>
            </a:r>
            <a:r>
              <a:rPr lang="en-IE" sz="1350" dirty="0" smtClean="0">
                <a:solidFill>
                  <a:schemeClr val="accent5">
                    <a:lumMod val="50000"/>
                  </a:schemeClr>
                </a:solidFill>
              </a:rPr>
              <a:t> PDSA </a:t>
            </a:r>
            <a:r>
              <a:rPr lang="en-IE" sz="1350" dirty="0">
                <a:solidFill>
                  <a:schemeClr val="accent5">
                    <a:lumMod val="50000"/>
                  </a:schemeClr>
                </a:solidFill>
              </a:rPr>
              <a:t>will begin on September 2022. </a:t>
            </a:r>
          </a:p>
        </p:txBody>
      </p:sp>
      <p:sp>
        <p:nvSpPr>
          <p:cNvPr id="11" name="Rectangle 10"/>
          <p:cNvSpPr/>
          <p:nvPr/>
        </p:nvSpPr>
        <p:spPr>
          <a:xfrm>
            <a:off x="6149100" y="987556"/>
            <a:ext cx="5829280" cy="3158365"/>
          </a:xfrm>
          <a:prstGeom prst="rect">
            <a:avLst/>
          </a:prstGeom>
          <a:ln>
            <a:solidFill>
              <a:schemeClr val="tx1"/>
            </a:solidFill>
          </a:ln>
        </p:spPr>
        <p:txBody>
          <a:bodyPr wrap="square">
            <a:spAutoFit/>
          </a:bodyPr>
          <a:lstStyle/>
          <a:p>
            <a:r>
              <a:rPr lang="en-IE" sz="1350" b="1" i="1" dirty="0">
                <a:solidFill>
                  <a:srgbClr val="490E66"/>
                </a:solidFill>
              </a:rPr>
              <a:t>Quality Improvement Initiative #2</a:t>
            </a:r>
          </a:p>
          <a:p>
            <a:r>
              <a:rPr lang="en-IE" sz="1350" b="1" dirty="0">
                <a:solidFill>
                  <a:srgbClr val="490E66"/>
                </a:solidFill>
              </a:rPr>
              <a:t>Improving provision of information to patients on discharge. Team Operational Team, HSCP, Nursing, Medical / Surgical Staff. NIPES Q41, Q42, Q43, Q49, Q50</a:t>
            </a:r>
          </a:p>
          <a:p>
            <a:pPr lvl="0">
              <a:lnSpc>
                <a:spcPct val="107000"/>
              </a:lnSpc>
            </a:pPr>
            <a:r>
              <a:rPr lang="en-IE" sz="1350" b="1" dirty="0">
                <a:solidFill>
                  <a:schemeClr val="accent5">
                    <a:lumMod val="50000"/>
                  </a:schemeClr>
                </a:solidFill>
              </a:rPr>
              <a:t>Aim</a:t>
            </a:r>
            <a:r>
              <a:rPr lang="en-IE" sz="1350" dirty="0">
                <a:solidFill>
                  <a:schemeClr val="accent5">
                    <a:lumMod val="50000"/>
                  </a:schemeClr>
                </a:solidFill>
              </a:rPr>
              <a:t> Patients will be given information about important aspect of care to support full recovery at home. Focus will also continue on provision of high quality discharge summaries to patients GP’s within 1 week of discharge.</a:t>
            </a:r>
          </a:p>
          <a:p>
            <a:pPr lvl="0">
              <a:lnSpc>
                <a:spcPct val="107000"/>
              </a:lnSpc>
            </a:pPr>
            <a:r>
              <a:rPr lang="en-IE" sz="1350" b="1" dirty="0">
                <a:solidFill>
                  <a:schemeClr val="accent5">
                    <a:lumMod val="50000"/>
                  </a:schemeClr>
                </a:solidFill>
              </a:rPr>
              <a:t>Planning </a:t>
            </a:r>
            <a:r>
              <a:rPr lang="en-IE" sz="1350" dirty="0">
                <a:solidFill>
                  <a:schemeClr val="accent5">
                    <a:lumMod val="50000"/>
                  </a:schemeClr>
                </a:solidFill>
              </a:rPr>
              <a:t>Long term goal of integrating IPIMS discharge summaries with </a:t>
            </a:r>
            <a:r>
              <a:rPr lang="en-IE" sz="1350" dirty="0" err="1">
                <a:solidFill>
                  <a:schemeClr val="accent5">
                    <a:lumMod val="50000"/>
                  </a:schemeClr>
                </a:solidFill>
              </a:rPr>
              <a:t>Healthlink</a:t>
            </a:r>
            <a:r>
              <a:rPr lang="en-IE" sz="1350" dirty="0">
                <a:solidFill>
                  <a:schemeClr val="accent5">
                    <a:lumMod val="50000"/>
                  </a:schemeClr>
                </a:solidFill>
              </a:rPr>
              <a:t> to allow for electronic sharing of discharge summaries with patient GP’s.</a:t>
            </a:r>
          </a:p>
          <a:p>
            <a:pPr lvl="0">
              <a:lnSpc>
                <a:spcPct val="107000"/>
              </a:lnSpc>
            </a:pPr>
            <a:r>
              <a:rPr lang="en-IE" sz="1350"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Measurement </a:t>
            </a:r>
            <a:r>
              <a:rPr lang="en-IE" sz="1350" dirty="0">
                <a:solidFill>
                  <a:schemeClr val="accent5">
                    <a:lumMod val="50000"/>
                  </a:schemeClr>
                </a:solidFill>
              </a:rPr>
              <a:t>100% compliance on the provision of discharge information leaflet to patients at the time of admission in the ward. </a:t>
            </a:r>
            <a:r>
              <a:rPr lang="en-IE" sz="1350" dirty="0" smtClean="0">
                <a:solidFill>
                  <a:schemeClr val="accent5">
                    <a:lumMod val="50000"/>
                  </a:schemeClr>
                </a:solidFill>
              </a:rPr>
              <a:t>100</a:t>
            </a:r>
            <a:r>
              <a:rPr lang="en-IE" sz="1350" dirty="0">
                <a:solidFill>
                  <a:schemeClr val="accent5">
                    <a:lumMod val="50000"/>
                  </a:schemeClr>
                </a:solidFill>
              </a:rPr>
              <a:t>% compliance in the  provision of discharge summary in real-time including compliance in the quality of discharge summary KPIs. </a:t>
            </a:r>
          </a:p>
          <a:p>
            <a:pPr>
              <a:lnSpc>
                <a:spcPct val="107000"/>
              </a:lnSpc>
            </a:pPr>
            <a:r>
              <a:rPr lang="en-IE" sz="1350" b="1" dirty="0">
                <a:solidFill>
                  <a:schemeClr val="accent5">
                    <a:lumMod val="50000"/>
                  </a:schemeClr>
                </a:solidFill>
                <a:latin typeface="Calibri" panose="020F0502020204030204" pitchFamily="34" charset="0"/>
                <a:cs typeface="Times New Roman" panose="02020603050405020304" pitchFamily="18" charset="0"/>
              </a:rPr>
              <a:t>Next Steps </a:t>
            </a:r>
            <a:r>
              <a:rPr lang="en-IE" sz="1350" dirty="0">
                <a:solidFill>
                  <a:schemeClr val="accent5">
                    <a:lumMod val="50000"/>
                  </a:schemeClr>
                </a:solidFill>
              </a:rPr>
              <a:t>Development of a new version discharge planning leaflet. </a:t>
            </a:r>
            <a:endParaRPr lang="en-IE" sz="135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Straight Connector 11"/>
          <p:cNvCxnSpPr/>
          <p:nvPr/>
        </p:nvCxnSpPr>
        <p:spPr>
          <a:xfrm flipV="1">
            <a:off x="0" y="912345"/>
            <a:ext cx="12192000" cy="12329"/>
          </a:xfrm>
          <a:prstGeom prst="line">
            <a:avLst/>
          </a:prstGeom>
          <a:ln>
            <a:solidFill>
              <a:srgbClr val="490E66"/>
            </a:solidFill>
          </a:ln>
        </p:spPr>
        <p:style>
          <a:lnRef idx="2">
            <a:schemeClr val="accent1"/>
          </a:lnRef>
          <a:fillRef idx="0">
            <a:schemeClr val="accent1"/>
          </a:fillRef>
          <a:effectRef idx="1">
            <a:schemeClr val="accent1"/>
          </a:effectRef>
          <a:fontRef idx="minor">
            <a:schemeClr val="tx1"/>
          </a:fontRef>
        </p:style>
      </p:cxnSp>
      <p:pic>
        <p:nvPicPr>
          <p:cNvPr id="17" name="Picture 1" descr="Image result for Connollyhospital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478"/>
            <a:ext cx="1675793" cy="72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RCSI Hospitals Group Logo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9353" y="0"/>
            <a:ext cx="2622647" cy="792000"/>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169735989"/>
              </p:ext>
            </p:extLst>
          </p:nvPr>
        </p:nvGraphicFramePr>
        <p:xfrm>
          <a:off x="188142" y="6115165"/>
          <a:ext cx="11774560" cy="646591"/>
        </p:xfrm>
        <a:graphic>
          <a:graphicData uri="http://schemas.openxmlformats.org/drawingml/2006/table">
            <a:tbl>
              <a:tblPr firstRow="1" bandRow="1">
                <a:tableStyleId>{5C22544A-7EE6-4342-B048-85BDC9FD1C3A}</a:tableStyleId>
              </a:tblPr>
              <a:tblGrid>
                <a:gridCol w="11774560">
                  <a:extLst>
                    <a:ext uri="{9D8B030D-6E8A-4147-A177-3AD203B41FA5}">
                      <a16:colId xmlns="" xmlns:a16="http://schemas.microsoft.com/office/drawing/2014/main" val="20000"/>
                    </a:ext>
                  </a:extLst>
                </a:gridCol>
              </a:tblGrid>
              <a:tr h="313598">
                <a:tc>
                  <a:txBody>
                    <a:bodyPr/>
                    <a:lstStyle/>
                    <a:p>
                      <a:r>
                        <a:rPr lang="en-IE" sz="1500" b="1" dirty="0" smtClean="0">
                          <a:solidFill>
                            <a:srgbClr val="FFFFFF"/>
                          </a:solidFill>
                        </a:rPr>
                        <a:t>Awareness initiatives aligned to the NIES for Q3 2022</a:t>
                      </a:r>
                      <a:endParaRPr lang="en-IE" sz="1500" b="1"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490E66"/>
                    </a:solidFill>
                  </a:tcPr>
                </a:tc>
                <a:extLst>
                  <a:ext uri="{0D108BD9-81ED-4DB2-BD59-A6C34878D82A}">
                    <a16:rowId xmlns="" xmlns:a16="http://schemas.microsoft.com/office/drawing/2014/main" val="10000"/>
                  </a:ext>
                </a:extLst>
              </a:tr>
              <a:tr h="326551">
                <a:tc>
                  <a:txBody>
                    <a:bodyPr/>
                    <a:lstStyle/>
                    <a:p>
                      <a:pPr marL="285750" indent="-285750">
                        <a:buFont typeface="Arial" panose="020B0604020202020204" pitchFamily="34" charset="0"/>
                        <a:buChar char="•"/>
                      </a:pPr>
                      <a:r>
                        <a:rPr lang="en-IE" sz="1400" dirty="0" smtClean="0">
                          <a:solidFill>
                            <a:schemeClr val="accent5">
                              <a:lumMod val="50000"/>
                            </a:schemeClr>
                          </a:solidFill>
                        </a:rPr>
                        <a:t>World patient Safety Day 2022: QPS will display &amp; information stand Sept 2022</a:t>
                      </a:r>
                      <a:endParaRPr lang="en-IE" sz="1400" dirty="0">
                        <a:solidFill>
                          <a:schemeClr val="accent5">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4834466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7916" y="1969099"/>
            <a:ext cx="10085371" cy="1655762"/>
          </a:xfrm>
        </p:spPr>
        <p:txBody>
          <a:bodyPr>
            <a:normAutofit/>
          </a:bodyPr>
          <a:lstStyle/>
          <a:p>
            <a:r>
              <a:rPr lang="en-IE" sz="2800" b="1" dirty="0">
                <a:solidFill>
                  <a:srgbClr val="490E66"/>
                </a:solidFill>
              </a:rPr>
              <a:t>Quality Improvement Initiatives for Beaumont Hospital in response to the National Inpatient Experience Survey 2021 &amp; 2022</a:t>
            </a:r>
          </a:p>
        </p:txBody>
      </p:sp>
      <p:pic>
        <p:nvPicPr>
          <p:cNvPr id="7170" name="Picture 2" descr="Beaumont Hospital, Dublin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7383" y="3191447"/>
            <a:ext cx="6771098" cy="32185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eaumont Hospital- Dublin, Ireland - Endorse Jo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241" y="3191446"/>
            <a:ext cx="3079541" cy="32185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RCSI Hospitals Group Logo_RG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3138" y="0"/>
            <a:ext cx="7152675" cy="2160000"/>
          </a:xfrm>
          <a:prstGeom prst="rect">
            <a:avLst/>
          </a:prstGeom>
        </p:spPr>
      </p:pic>
    </p:spTree>
    <p:extLst>
      <p:ext uri="{BB962C8B-B14F-4D97-AF65-F5344CB8AC3E}">
        <p14:creationId xmlns:p14="http://schemas.microsoft.com/office/powerpoint/2010/main" val="87687839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1370120" y="0"/>
            <a:ext cx="8576106" cy="760395"/>
          </a:xfrm>
          <a:prstGeom prst="round2Same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rgbClr val="490E66"/>
                </a:solidFill>
              </a:rPr>
              <a:t>Establishing a Patient Experience Forum in Beaumont Hospital (2021)</a:t>
            </a:r>
          </a:p>
        </p:txBody>
      </p:sp>
      <p:sp>
        <p:nvSpPr>
          <p:cNvPr id="4" name="TextBox 3"/>
          <p:cNvSpPr txBox="1"/>
          <p:nvPr/>
        </p:nvSpPr>
        <p:spPr>
          <a:xfrm>
            <a:off x="127536" y="948358"/>
            <a:ext cx="10816063" cy="719855"/>
          </a:xfrm>
          <a:prstGeom prst="rect">
            <a:avLst/>
          </a:prstGeom>
          <a:noFill/>
        </p:spPr>
        <p:txBody>
          <a:bodyPr wrap="square" rtlCol="0">
            <a:spAutoFit/>
          </a:bodyPr>
          <a:lstStyle/>
          <a:p>
            <a:pPr>
              <a:lnSpc>
                <a:spcPts val="1600"/>
              </a:lnSpc>
            </a:pPr>
            <a:r>
              <a:rPr lang="en-IE" sz="1600" b="1" dirty="0">
                <a:solidFill>
                  <a:schemeClr val="accent5">
                    <a:lumMod val="50000"/>
                  </a:schemeClr>
                </a:solidFill>
              </a:rPr>
              <a:t>Introduction: </a:t>
            </a:r>
            <a:r>
              <a:rPr lang="en-IE" sz="1600" dirty="0">
                <a:solidFill>
                  <a:schemeClr val="accent5">
                    <a:lumMod val="50000"/>
                  </a:schemeClr>
                </a:solidFill>
              </a:rPr>
              <a:t> </a:t>
            </a:r>
            <a:endParaRPr lang="en-IE" sz="1600" dirty="0" smtClean="0">
              <a:solidFill>
                <a:schemeClr val="accent5">
                  <a:lumMod val="50000"/>
                </a:schemeClr>
              </a:solidFill>
            </a:endParaRPr>
          </a:p>
          <a:p>
            <a:pPr>
              <a:lnSpc>
                <a:spcPts val="1600"/>
              </a:lnSpc>
            </a:pPr>
            <a:r>
              <a:rPr lang="en-IE" sz="1300" dirty="0" smtClean="0">
                <a:solidFill>
                  <a:schemeClr val="accent5">
                    <a:lumMod val="50000"/>
                  </a:schemeClr>
                </a:solidFill>
              </a:rPr>
              <a:t>A </a:t>
            </a:r>
            <a:r>
              <a:rPr lang="en-IE" sz="1300" dirty="0">
                <a:solidFill>
                  <a:schemeClr val="accent5">
                    <a:lumMod val="50000"/>
                  </a:schemeClr>
                </a:solidFill>
              </a:rPr>
              <a:t>Patient Experience Forum has been established to support the delivery of the best possible patient experience through collaboration with our patients. The forum allows for issues identified for improvement to be discussed and actions agreed to achieve improvement.</a:t>
            </a:r>
            <a:r>
              <a:rPr lang="en-IE" dirty="0"/>
              <a:t>	</a:t>
            </a:r>
          </a:p>
        </p:txBody>
      </p:sp>
      <p:sp>
        <p:nvSpPr>
          <p:cNvPr id="8" name="TextBox 7"/>
          <p:cNvSpPr txBox="1"/>
          <p:nvPr/>
        </p:nvSpPr>
        <p:spPr>
          <a:xfrm>
            <a:off x="165299" y="1635980"/>
            <a:ext cx="11716257" cy="3747179"/>
          </a:xfrm>
          <a:prstGeom prst="rect">
            <a:avLst/>
          </a:prstGeom>
          <a:noFill/>
          <a:ln>
            <a:solidFill>
              <a:schemeClr val="tx1"/>
            </a:solidFill>
          </a:ln>
        </p:spPr>
        <p:txBody>
          <a:bodyPr wrap="square" rtlCol="0">
            <a:spAutoFit/>
          </a:bodyPr>
          <a:lstStyle/>
          <a:p>
            <a:r>
              <a:rPr lang="en-IE" sz="1450" b="1" dirty="0">
                <a:solidFill>
                  <a:srgbClr val="002060"/>
                </a:solidFill>
              </a:rPr>
              <a:t>Patient Experience Forum was established with Terms of Reference including membership. </a:t>
            </a:r>
            <a:r>
              <a:rPr lang="en-IE" sz="1450" b="1" dirty="0" smtClean="0">
                <a:solidFill>
                  <a:srgbClr val="002060"/>
                </a:solidFill>
              </a:rPr>
              <a:t>The </a:t>
            </a:r>
            <a:r>
              <a:rPr lang="en-IE" sz="1450" b="1" dirty="0">
                <a:solidFill>
                  <a:srgbClr val="002060"/>
                </a:solidFill>
              </a:rPr>
              <a:t>forum is chaired by the CEO and meet quarterly. </a:t>
            </a:r>
          </a:p>
          <a:p>
            <a:endParaRPr lang="en-IE" sz="500" dirty="0">
              <a:solidFill>
                <a:srgbClr val="002060"/>
              </a:solidFill>
            </a:endParaRPr>
          </a:p>
          <a:p>
            <a:r>
              <a:rPr lang="en-IE" sz="1450" b="1" dirty="0">
                <a:solidFill>
                  <a:srgbClr val="FF0000"/>
                </a:solidFill>
              </a:rPr>
              <a:t>Progress</a:t>
            </a:r>
            <a:endParaRPr lang="en-IE" sz="1450" b="1" dirty="0">
              <a:solidFill>
                <a:srgbClr val="002060"/>
              </a:solidFill>
            </a:endParaRPr>
          </a:p>
          <a:p>
            <a:r>
              <a:rPr lang="en-IE" sz="1450" dirty="0">
                <a:solidFill>
                  <a:srgbClr val="002060"/>
                </a:solidFill>
              </a:rPr>
              <a:t>Meeting June 1st 2022 </a:t>
            </a:r>
          </a:p>
          <a:p>
            <a:pPr marL="285750" indent="-285750">
              <a:buFont typeface="Arial" panose="020B0604020202020204" pitchFamily="34" charset="0"/>
              <a:buChar char="•"/>
            </a:pPr>
            <a:r>
              <a:rPr lang="en-IE" sz="1450" dirty="0">
                <a:solidFill>
                  <a:srgbClr val="002060"/>
                </a:solidFill>
              </a:rPr>
              <a:t>Review of updated discharge leaflet and feedback received from patients.</a:t>
            </a:r>
          </a:p>
          <a:p>
            <a:pPr marL="285750" indent="-285750">
              <a:buFont typeface="Arial" panose="020B0604020202020204" pitchFamily="34" charset="0"/>
              <a:buChar char="•"/>
            </a:pPr>
            <a:r>
              <a:rPr lang="en-IE" sz="1450" dirty="0">
                <a:solidFill>
                  <a:srgbClr val="002060"/>
                </a:solidFill>
              </a:rPr>
              <a:t>Raised for discussion - Beaumont Hospital Patient Charter.</a:t>
            </a:r>
          </a:p>
          <a:p>
            <a:endParaRPr lang="en-IE" sz="500" dirty="0">
              <a:solidFill>
                <a:srgbClr val="002060"/>
              </a:solidFill>
            </a:endParaRPr>
          </a:p>
          <a:p>
            <a:r>
              <a:rPr lang="en-IE" sz="1450" dirty="0">
                <a:solidFill>
                  <a:srgbClr val="002060"/>
                </a:solidFill>
              </a:rPr>
              <a:t>Feedback from patient representatives on discharge leaflet included:</a:t>
            </a:r>
          </a:p>
          <a:p>
            <a:pPr marL="285750" indent="-285750">
              <a:buFont typeface="Arial" panose="020B0604020202020204" pitchFamily="34" charset="0"/>
              <a:buChar char="•"/>
            </a:pPr>
            <a:r>
              <a:rPr lang="en-IE" sz="1450" dirty="0">
                <a:solidFill>
                  <a:srgbClr val="002060"/>
                </a:solidFill>
                <a:latin typeface="Calibri" panose="020F0502020204030204" pitchFamily="34" charset="0"/>
                <a:ea typeface="Calibri" panose="020F0502020204030204" pitchFamily="34" charset="0"/>
              </a:rPr>
              <a:t>Conduct a more focused survey of patients who had been discharged with key questions about discharge. </a:t>
            </a:r>
          </a:p>
          <a:p>
            <a:pPr marL="285750" indent="-285750">
              <a:buFont typeface="Arial" panose="020B0604020202020204" pitchFamily="34" charset="0"/>
              <a:buChar char="•"/>
            </a:pPr>
            <a:r>
              <a:rPr lang="en-IE" sz="1450" dirty="0">
                <a:solidFill>
                  <a:srgbClr val="002060"/>
                </a:solidFill>
                <a:latin typeface="Calibri" panose="020F0502020204030204" pitchFamily="34" charset="0"/>
                <a:ea typeface="Calibri" panose="020F0502020204030204" pitchFamily="34" charset="0"/>
              </a:rPr>
              <a:t>Analyse the results and allow the findings to inform the discharge leaflet.</a:t>
            </a:r>
          </a:p>
          <a:p>
            <a:endParaRPr lang="en-IE" sz="500" b="1" dirty="0">
              <a:solidFill>
                <a:srgbClr val="FF0000"/>
              </a:solidFill>
              <a:latin typeface="Calibri" panose="020F0502020204030204" pitchFamily="34" charset="0"/>
              <a:ea typeface="Calibri" panose="020F0502020204030204" pitchFamily="34" charset="0"/>
            </a:endParaRPr>
          </a:p>
          <a:p>
            <a:r>
              <a:rPr lang="en-IE" sz="1450" b="1" dirty="0">
                <a:solidFill>
                  <a:srgbClr val="FF0000"/>
                </a:solidFill>
                <a:latin typeface="Calibri" panose="020F0502020204030204" pitchFamily="34" charset="0"/>
                <a:ea typeface="Calibri" panose="020F0502020204030204" pitchFamily="34" charset="0"/>
              </a:rPr>
              <a:t>Outcome</a:t>
            </a:r>
          </a:p>
          <a:p>
            <a:pPr marL="285750" indent="-285750">
              <a:buFont typeface="Arial" panose="020B0604020202020204" pitchFamily="34" charset="0"/>
              <a:buChar char="•"/>
            </a:pPr>
            <a:r>
              <a:rPr lang="en-IE" sz="1450" dirty="0">
                <a:solidFill>
                  <a:srgbClr val="002060"/>
                </a:solidFill>
                <a:latin typeface="Calibri" panose="020F0502020204030204" pitchFamily="34" charset="0"/>
                <a:ea typeface="Calibri" panose="020F0502020204030204" pitchFamily="34" charset="0"/>
              </a:rPr>
              <a:t>A focused survey completed.</a:t>
            </a:r>
          </a:p>
          <a:p>
            <a:pPr marL="285750" indent="-285750">
              <a:buFont typeface="Arial" panose="020B0604020202020204" pitchFamily="34" charset="0"/>
              <a:buChar char="•"/>
            </a:pPr>
            <a:r>
              <a:rPr lang="en-IE" sz="1450" dirty="0">
                <a:solidFill>
                  <a:srgbClr val="002060"/>
                </a:solidFill>
                <a:latin typeface="Calibri" panose="020F0502020204030204" pitchFamily="34" charset="0"/>
                <a:ea typeface="Calibri" panose="020F0502020204030204" pitchFamily="34" charset="0"/>
              </a:rPr>
              <a:t>Discharge Leaflet updated as per feedback.</a:t>
            </a:r>
          </a:p>
          <a:p>
            <a:pPr marL="285750" indent="-285750">
              <a:buFont typeface="Arial" panose="020B0604020202020204" pitchFamily="34" charset="0"/>
              <a:buChar char="•"/>
            </a:pPr>
            <a:r>
              <a:rPr lang="en-IE" sz="1450" dirty="0">
                <a:solidFill>
                  <a:srgbClr val="002060"/>
                </a:solidFill>
                <a:latin typeface="Calibri" panose="020F0502020204030204" pitchFamily="34" charset="0"/>
                <a:ea typeface="Calibri" panose="020F0502020204030204" pitchFamily="34" charset="0"/>
              </a:rPr>
              <a:t>A proposed Patient Charter has been drafted.</a:t>
            </a:r>
          </a:p>
          <a:p>
            <a:endParaRPr lang="en-IE" sz="500" b="1" dirty="0">
              <a:solidFill>
                <a:srgbClr val="002060"/>
              </a:solidFill>
            </a:endParaRPr>
          </a:p>
          <a:p>
            <a:r>
              <a:rPr lang="en-IE" sz="1450" b="1" dirty="0">
                <a:solidFill>
                  <a:srgbClr val="FF0000"/>
                </a:solidFill>
              </a:rPr>
              <a:t>Meeting August 29th 2022</a:t>
            </a:r>
          </a:p>
          <a:p>
            <a:pPr marL="285750" indent="-285750">
              <a:buFont typeface="Arial" panose="020B0604020202020204" pitchFamily="34" charset="0"/>
              <a:buChar char="•"/>
            </a:pPr>
            <a:r>
              <a:rPr lang="en-IE" sz="1450" dirty="0">
                <a:solidFill>
                  <a:srgbClr val="002060"/>
                </a:solidFill>
              </a:rPr>
              <a:t>Members of the Forum provided feedback on the draft Patient Charter following a period of review.</a:t>
            </a:r>
          </a:p>
          <a:p>
            <a:pPr marL="285750" indent="-285750">
              <a:buFont typeface="Arial" panose="020B0604020202020204" pitchFamily="34" charset="0"/>
              <a:buChar char="•"/>
            </a:pPr>
            <a:r>
              <a:rPr lang="en-IE" sz="1450" dirty="0">
                <a:solidFill>
                  <a:srgbClr val="002060"/>
                </a:solidFill>
              </a:rPr>
              <a:t>Members of the forum to review the admission patient information leaflet.</a:t>
            </a:r>
            <a:r>
              <a:rPr lang="en-IE" sz="1400" dirty="0">
                <a:solidFill>
                  <a:srgbClr val="002060"/>
                </a:solidFill>
              </a:rPr>
              <a:t>	</a:t>
            </a:r>
          </a:p>
        </p:txBody>
      </p:sp>
      <p:pic>
        <p:nvPicPr>
          <p:cNvPr id="12" name="Picture 11" descr="Beaumont Hospital- Dublin, Ireland - Endorse Jo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02883" cy="9156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114097" y="2613120"/>
            <a:ext cx="3349592" cy="369332"/>
          </a:xfrm>
          <a:prstGeom prst="rect">
            <a:avLst/>
          </a:prstGeom>
          <a:noFill/>
        </p:spPr>
        <p:txBody>
          <a:bodyPr wrap="square" rtlCol="0">
            <a:spAutoFit/>
          </a:bodyPr>
          <a:lstStyle/>
          <a:p>
            <a:endParaRPr lang="en-IE" dirty="0"/>
          </a:p>
        </p:txBody>
      </p:sp>
      <p:cxnSp>
        <p:nvCxnSpPr>
          <p:cNvPr id="10" name="Straight Connector 9"/>
          <p:cNvCxnSpPr/>
          <p:nvPr/>
        </p:nvCxnSpPr>
        <p:spPr>
          <a:xfrm flipV="1">
            <a:off x="0" y="912345"/>
            <a:ext cx="12192000" cy="12329"/>
          </a:xfrm>
          <a:prstGeom prst="line">
            <a:avLst/>
          </a:prstGeom>
          <a:ln>
            <a:solidFill>
              <a:srgbClr val="490E66"/>
            </a:solidFill>
          </a:ln>
        </p:spPr>
        <p:style>
          <a:lnRef idx="2">
            <a:schemeClr val="accent1"/>
          </a:lnRef>
          <a:fillRef idx="0">
            <a:schemeClr val="accent1"/>
          </a:fillRef>
          <a:effectRef idx="1">
            <a:schemeClr val="accent1"/>
          </a:effectRef>
          <a:fontRef idx="minor">
            <a:schemeClr val="tx1"/>
          </a:fontRef>
        </p:style>
      </p:cxnSp>
      <p:pic>
        <p:nvPicPr>
          <p:cNvPr id="11" name="Picture 10" descr="RCSI Hospitals Group Logo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9353" y="0"/>
            <a:ext cx="2622647" cy="792000"/>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1287727799"/>
              </p:ext>
            </p:extLst>
          </p:nvPr>
        </p:nvGraphicFramePr>
        <p:xfrm>
          <a:off x="148673" y="5451405"/>
          <a:ext cx="11732884" cy="1155135"/>
        </p:xfrm>
        <a:graphic>
          <a:graphicData uri="http://schemas.openxmlformats.org/drawingml/2006/table">
            <a:tbl>
              <a:tblPr firstRow="1" bandRow="1">
                <a:tableStyleId>{5C22544A-7EE6-4342-B048-85BDC9FD1C3A}</a:tableStyleId>
              </a:tblPr>
              <a:tblGrid>
                <a:gridCol w="11732884">
                  <a:extLst>
                    <a:ext uri="{9D8B030D-6E8A-4147-A177-3AD203B41FA5}">
                      <a16:colId xmlns="" xmlns:a16="http://schemas.microsoft.com/office/drawing/2014/main" val="20000"/>
                    </a:ext>
                  </a:extLst>
                </a:gridCol>
              </a:tblGrid>
              <a:tr h="324555">
                <a:tc>
                  <a:txBody>
                    <a:bodyPr/>
                    <a:lstStyle/>
                    <a:p>
                      <a:r>
                        <a:rPr lang="en-IE" sz="1500" b="1" dirty="0" smtClean="0">
                          <a:solidFill>
                            <a:srgbClr val="FFFFFF"/>
                          </a:solidFill>
                        </a:rPr>
                        <a:t>This</a:t>
                      </a:r>
                      <a:r>
                        <a:rPr lang="en-IE" sz="1500" b="1" baseline="0" dirty="0" smtClean="0">
                          <a:solidFill>
                            <a:srgbClr val="FFFFFF"/>
                          </a:solidFill>
                        </a:rPr>
                        <a:t> project is aligned to:</a:t>
                      </a:r>
                      <a:endParaRPr lang="en-IE" sz="1500" b="1"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490E66"/>
                    </a:solidFill>
                  </a:tcPr>
                </a:tc>
                <a:extLst>
                  <a:ext uri="{0D108BD9-81ED-4DB2-BD59-A6C34878D82A}">
                    <a16:rowId xmlns="" xmlns:a16="http://schemas.microsoft.com/office/drawing/2014/main" val="10000"/>
                  </a:ext>
                </a:extLst>
              </a:tr>
              <a:tr h="581891">
                <a:tc>
                  <a:txBody>
                    <a:bodyPr/>
                    <a:lstStyle/>
                    <a:p>
                      <a:r>
                        <a:rPr lang="en-IE" sz="1450" b="1" dirty="0" smtClean="0">
                          <a:solidFill>
                            <a:schemeClr val="accent5">
                              <a:lumMod val="50000"/>
                            </a:schemeClr>
                          </a:solidFill>
                        </a:rPr>
                        <a:t>National Inpatient Experience Survey </a:t>
                      </a:r>
                    </a:p>
                    <a:p>
                      <a:r>
                        <a:rPr lang="en-IE" sz="1450" i="1" dirty="0" smtClean="0">
                          <a:solidFill>
                            <a:schemeClr val="accent5">
                              <a:lumMod val="50000"/>
                            </a:schemeClr>
                          </a:solidFill>
                        </a:rPr>
                        <a:t>Q24</a:t>
                      </a:r>
                      <a:r>
                        <a:rPr lang="en-IE" sz="1450" dirty="0" smtClean="0">
                          <a:solidFill>
                            <a:schemeClr val="accent5">
                              <a:lumMod val="50000"/>
                            </a:schemeClr>
                          </a:solidFill>
                        </a:rPr>
                        <a:t> Were you involved as much as you wanted to be in decisions about your care and treatment?</a:t>
                      </a:r>
                    </a:p>
                    <a:p>
                      <a:endParaRPr lang="en-IE" sz="500" dirty="0" smtClean="0">
                        <a:solidFill>
                          <a:schemeClr val="accent5">
                            <a:lumMod val="50000"/>
                          </a:schemeClr>
                        </a:solidFill>
                      </a:endParaRPr>
                    </a:p>
                    <a:p>
                      <a:r>
                        <a:rPr lang="en-IE" sz="1450" dirty="0" smtClean="0">
                          <a:solidFill>
                            <a:schemeClr val="accent5">
                              <a:lumMod val="50000"/>
                            </a:schemeClr>
                          </a:solidFill>
                        </a:rPr>
                        <a:t>HIQA Safer Better Healthcare standards (2012) Person-Centred Care &amp; Support</a:t>
                      </a:r>
                      <a:endParaRPr lang="en-IE" sz="1450" dirty="0">
                        <a:solidFill>
                          <a:schemeClr val="accent5">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2868163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1530419" y="0"/>
            <a:ext cx="8576106" cy="698804"/>
          </a:xfrm>
          <a:prstGeom prst="round2Same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rgbClr val="490E66"/>
                </a:solidFill>
              </a:rPr>
              <a:t>Establishing a Patient Engagement in Beaumont Hospital (2021)</a:t>
            </a:r>
          </a:p>
        </p:txBody>
      </p:sp>
      <p:sp>
        <p:nvSpPr>
          <p:cNvPr id="4" name="TextBox 3"/>
          <p:cNvSpPr txBox="1"/>
          <p:nvPr/>
        </p:nvSpPr>
        <p:spPr>
          <a:xfrm>
            <a:off x="245117" y="1050755"/>
            <a:ext cx="11721164" cy="512320"/>
          </a:xfrm>
          <a:prstGeom prst="rect">
            <a:avLst/>
          </a:prstGeom>
          <a:noFill/>
        </p:spPr>
        <p:txBody>
          <a:bodyPr wrap="square" rtlCol="0">
            <a:spAutoFit/>
          </a:bodyPr>
          <a:lstStyle/>
          <a:p>
            <a:pPr>
              <a:lnSpc>
                <a:spcPts val="1600"/>
              </a:lnSpc>
            </a:pPr>
            <a:r>
              <a:rPr lang="en-IE" b="1" dirty="0">
                <a:solidFill>
                  <a:srgbClr val="002060"/>
                </a:solidFill>
              </a:rPr>
              <a:t>Introduction: </a:t>
            </a:r>
            <a:r>
              <a:rPr lang="en-IE" dirty="0">
                <a:solidFill>
                  <a:srgbClr val="002060"/>
                </a:solidFill>
              </a:rPr>
              <a:t> </a:t>
            </a:r>
            <a:endParaRPr lang="en-IE" dirty="0" smtClean="0">
              <a:solidFill>
                <a:srgbClr val="002060"/>
              </a:solidFill>
            </a:endParaRPr>
          </a:p>
          <a:p>
            <a:pPr>
              <a:lnSpc>
                <a:spcPts val="1600"/>
              </a:lnSpc>
            </a:pPr>
            <a:r>
              <a:rPr lang="en-IE" sz="1300" dirty="0" smtClean="0">
                <a:solidFill>
                  <a:srgbClr val="002060"/>
                </a:solidFill>
              </a:rPr>
              <a:t>A </a:t>
            </a:r>
            <a:r>
              <a:rPr lang="en-IE" sz="1300" dirty="0">
                <a:solidFill>
                  <a:srgbClr val="002060"/>
                </a:solidFill>
              </a:rPr>
              <a:t>Patient Engagement Committee has been established to support the delivery of the best possible patient experience through collaboration with our patients.</a:t>
            </a:r>
            <a:r>
              <a:rPr lang="en-IE" dirty="0"/>
              <a:t>	</a:t>
            </a:r>
          </a:p>
        </p:txBody>
      </p:sp>
      <p:sp>
        <p:nvSpPr>
          <p:cNvPr id="7" name="TextBox 6"/>
          <p:cNvSpPr txBox="1"/>
          <p:nvPr/>
        </p:nvSpPr>
        <p:spPr>
          <a:xfrm>
            <a:off x="8114097" y="2613120"/>
            <a:ext cx="3349592" cy="369332"/>
          </a:xfrm>
          <a:prstGeom prst="rect">
            <a:avLst/>
          </a:prstGeom>
          <a:noFill/>
        </p:spPr>
        <p:txBody>
          <a:bodyPr wrap="square" rtlCol="0">
            <a:spAutoFit/>
          </a:bodyPr>
          <a:lstStyle/>
          <a:p>
            <a:endParaRPr lang="en-IE" dirty="0"/>
          </a:p>
        </p:txBody>
      </p:sp>
      <p:sp>
        <p:nvSpPr>
          <p:cNvPr id="5" name="TextBox 4"/>
          <p:cNvSpPr txBox="1"/>
          <p:nvPr/>
        </p:nvSpPr>
        <p:spPr>
          <a:xfrm>
            <a:off x="259227" y="1635328"/>
            <a:ext cx="8475551" cy="4939814"/>
          </a:xfrm>
          <a:prstGeom prst="rect">
            <a:avLst/>
          </a:prstGeom>
          <a:noFill/>
          <a:ln>
            <a:solidFill>
              <a:schemeClr val="tx1"/>
            </a:solidFill>
          </a:ln>
        </p:spPr>
        <p:txBody>
          <a:bodyPr wrap="square" rtlCol="0">
            <a:spAutoFit/>
          </a:bodyPr>
          <a:lstStyle/>
          <a:p>
            <a:r>
              <a:rPr lang="en-IE" sz="1500" b="1" dirty="0">
                <a:solidFill>
                  <a:schemeClr val="accent5">
                    <a:lumMod val="50000"/>
                  </a:schemeClr>
                </a:solidFill>
              </a:rPr>
              <a:t>A Patient Engagement Committee was established in April 2022. The committee is chaired by Director of Quality &amp; Patient Safety and links with the Patient Experience Forum. NIES Q24</a:t>
            </a:r>
          </a:p>
          <a:p>
            <a:endParaRPr lang="en-IE" sz="1000" dirty="0">
              <a:solidFill>
                <a:schemeClr val="accent5">
                  <a:lumMod val="50000"/>
                </a:schemeClr>
              </a:solidFill>
            </a:endParaRPr>
          </a:p>
          <a:p>
            <a:r>
              <a:rPr lang="en-IE" sz="1500" b="1" dirty="0">
                <a:solidFill>
                  <a:srgbClr val="FF0000"/>
                </a:solidFill>
              </a:rPr>
              <a:t>The purpose of the committee is to:</a:t>
            </a:r>
          </a:p>
          <a:p>
            <a:pPr marL="285750" indent="-285750">
              <a:buFont typeface="Arial" panose="020B0604020202020204" pitchFamily="34" charset="0"/>
              <a:buChar char="•"/>
            </a:pPr>
            <a:r>
              <a:rPr lang="en-IE" sz="1500" dirty="0">
                <a:solidFill>
                  <a:schemeClr val="accent5">
                    <a:lumMod val="50000"/>
                  </a:schemeClr>
                </a:solidFill>
              </a:rPr>
              <a:t>Review and analyse trends emerging from patient feedback on their experience of care focusing on themes and service areas including the findings of national and local patient experience surveys ensuring that appropriate action plans are developed and implemented to deliver effective outcomes.</a:t>
            </a:r>
          </a:p>
          <a:p>
            <a:pPr marL="285750" indent="-285750">
              <a:buFont typeface="Arial" panose="020B0604020202020204" pitchFamily="34" charset="0"/>
              <a:buChar char="•"/>
            </a:pPr>
            <a:r>
              <a:rPr lang="en-IE" sz="1500" dirty="0">
                <a:solidFill>
                  <a:schemeClr val="accent5">
                    <a:lumMod val="50000"/>
                  </a:schemeClr>
                </a:solidFill>
              </a:rPr>
              <a:t>Review and identify issues/themes resulting from PALS complaints</a:t>
            </a:r>
          </a:p>
          <a:p>
            <a:pPr marL="285750" indent="-285750">
              <a:buFont typeface="Arial" panose="020B0604020202020204" pitchFamily="34" charset="0"/>
              <a:buChar char="•"/>
            </a:pPr>
            <a:r>
              <a:rPr lang="en-IE" sz="1500" dirty="0">
                <a:solidFill>
                  <a:schemeClr val="accent5">
                    <a:lumMod val="50000"/>
                  </a:schemeClr>
                </a:solidFill>
              </a:rPr>
              <a:t>Review and take into account any national guidance, initiatives and reports relating to patient experience and propose action in response.</a:t>
            </a:r>
          </a:p>
          <a:p>
            <a:pPr marL="285750" indent="-285750">
              <a:lnSpc>
                <a:spcPts val="1500"/>
              </a:lnSpc>
              <a:buFont typeface="Arial" panose="020B0604020202020204" pitchFamily="34" charset="0"/>
              <a:buChar char="•"/>
            </a:pPr>
            <a:r>
              <a:rPr lang="en-IE" sz="1500" dirty="0">
                <a:solidFill>
                  <a:schemeClr val="accent5">
                    <a:lumMod val="50000"/>
                  </a:schemeClr>
                </a:solidFill>
              </a:rPr>
              <a:t>Make recommendations to the Risk Management Committee about areas of concern and highlight areas of good practice.	</a:t>
            </a:r>
          </a:p>
          <a:p>
            <a:endParaRPr lang="en-IE" sz="1000" b="1" dirty="0">
              <a:solidFill>
                <a:schemeClr val="accent5">
                  <a:lumMod val="50000"/>
                </a:schemeClr>
              </a:solidFill>
            </a:endParaRPr>
          </a:p>
          <a:p>
            <a:r>
              <a:rPr lang="en-IE" sz="1500" b="1" dirty="0">
                <a:solidFill>
                  <a:srgbClr val="FF0000"/>
                </a:solidFill>
              </a:rPr>
              <a:t>Progress</a:t>
            </a:r>
          </a:p>
          <a:p>
            <a:pPr marL="171450" lvl="0" indent="-171450">
              <a:buFont typeface="Arial" panose="020B0604020202020204" pitchFamily="34" charset="0"/>
              <a:buChar char="•"/>
            </a:pPr>
            <a:r>
              <a:rPr lang="en-IE" sz="1500" dirty="0">
                <a:solidFill>
                  <a:schemeClr val="accent5">
                    <a:lumMod val="50000"/>
                  </a:schemeClr>
                </a:solidFill>
              </a:rPr>
              <a:t>Following on from work progressed under Patient Experience Forum i.e. reviewed suggested changes to discharge leaflet.</a:t>
            </a:r>
          </a:p>
          <a:p>
            <a:pPr marL="171450" lvl="0" indent="-171450">
              <a:buFont typeface="Arial" panose="020B0604020202020204" pitchFamily="34" charset="0"/>
              <a:buChar char="•"/>
            </a:pPr>
            <a:r>
              <a:rPr lang="en-IE" sz="1500" dirty="0">
                <a:solidFill>
                  <a:schemeClr val="accent5">
                    <a:lumMod val="50000"/>
                  </a:schemeClr>
                </a:solidFill>
              </a:rPr>
              <a:t>Consulted with key staff, made final changes to the discharge leaflet.</a:t>
            </a:r>
          </a:p>
          <a:p>
            <a:pPr marL="171450" lvl="0" indent="-171450">
              <a:buFont typeface="Arial" panose="020B0604020202020204" pitchFamily="34" charset="0"/>
              <a:buChar char="•"/>
            </a:pPr>
            <a:r>
              <a:rPr lang="en-IE" sz="1500" dirty="0">
                <a:solidFill>
                  <a:schemeClr val="accent5">
                    <a:lumMod val="50000"/>
                  </a:schemeClr>
                </a:solidFill>
              </a:rPr>
              <a:t>Tested with patients on a medical and surgical ward where all appropriate patients were asked to read the leaflet and make any final suggestions. </a:t>
            </a:r>
          </a:p>
          <a:p>
            <a:pPr marL="171450" lvl="0" indent="-171450">
              <a:buFont typeface="Arial" panose="020B0604020202020204" pitchFamily="34" charset="0"/>
              <a:buChar char="•"/>
            </a:pPr>
            <a:r>
              <a:rPr lang="en-IE" sz="1500" dirty="0">
                <a:solidFill>
                  <a:schemeClr val="accent5">
                    <a:lumMod val="50000"/>
                  </a:schemeClr>
                </a:solidFill>
              </a:rPr>
              <a:t>100% of patients on the wards satisfied with the leaflet.</a:t>
            </a:r>
          </a:p>
          <a:p>
            <a:pPr marL="171450" indent="-171450">
              <a:buFont typeface="Arial" panose="020B0604020202020204" pitchFamily="34" charset="0"/>
              <a:buChar char="•"/>
            </a:pPr>
            <a:r>
              <a:rPr lang="en-IE" sz="1500" dirty="0">
                <a:solidFill>
                  <a:schemeClr val="accent5">
                    <a:lumMod val="50000"/>
                  </a:schemeClr>
                </a:solidFill>
              </a:rPr>
              <a:t>Changes to nursing documentation to prompt the giving of discharge leaflet to patient on admission and the commencement through good communication of discharge planning</a:t>
            </a:r>
            <a:r>
              <a:rPr lang="en-IE" sz="1500" dirty="0" smtClean="0">
                <a:solidFill>
                  <a:schemeClr val="accent5">
                    <a:lumMod val="50000"/>
                  </a:schemeClr>
                </a:solidFill>
              </a:rPr>
              <a:t>.</a:t>
            </a:r>
            <a:endParaRPr lang="en-IE" sz="1500" dirty="0">
              <a:solidFill>
                <a:schemeClr val="accent5">
                  <a:lumMod val="50000"/>
                </a:schemeClr>
              </a:solidFill>
            </a:endParaRPr>
          </a:p>
        </p:txBody>
      </p:sp>
      <p:cxnSp>
        <p:nvCxnSpPr>
          <p:cNvPr id="11" name="Straight Connector 10"/>
          <p:cNvCxnSpPr/>
          <p:nvPr/>
        </p:nvCxnSpPr>
        <p:spPr>
          <a:xfrm flipV="1">
            <a:off x="0" y="912345"/>
            <a:ext cx="12192000" cy="12329"/>
          </a:xfrm>
          <a:prstGeom prst="line">
            <a:avLst/>
          </a:prstGeom>
          <a:ln>
            <a:solidFill>
              <a:srgbClr val="490E66"/>
            </a:solidFill>
          </a:ln>
        </p:spPr>
        <p:style>
          <a:lnRef idx="2">
            <a:schemeClr val="accent1"/>
          </a:lnRef>
          <a:fillRef idx="0">
            <a:schemeClr val="accent1"/>
          </a:fillRef>
          <a:effectRef idx="1">
            <a:schemeClr val="accent1"/>
          </a:effectRef>
          <a:fontRef idx="minor">
            <a:schemeClr val="tx1"/>
          </a:fontRef>
        </p:style>
      </p:cxnSp>
      <p:pic>
        <p:nvPicPr>
          <p:cNvPr id="13" name="Picture 12" descr="Beaumont Hospital- Dublin, Ireland - Endorse Jo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02883" cy="9156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RCSI Hospitals Group Logo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9353" y="0"/>
            <a:ext cx="2622647" cy="792000"/>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578375224"/>
              </p:ext>
            </p:extLst>
          </p:nvPr>
        </p:nvGraphicFramePr>
        <p:xfrm>
          <a:off x="8791222" y="1614596"/>
          <a:ext cx="3160889" cy="2484120"/>
        </p:xfrm>
        <a:graphic>
          <a:graphicData uri="http://schemas.openxmlformats.org/drawingml/2006/table">
            <a:tbl>
              <a:tblPr firstRow="1" bandRow="1">
                <a:tableStyleId>{5C22544A-7EE6-4342-B048-85BDC9FD1C3A}</a:tableStyleId>
              </a:tblPr>
              <a:tblGrid>
                <a:gridCol w="3160889">
                  <a:extLst>
                    <a:ext uri="{9D8B030D-6E8A-4147-A177-3AD203B41FA5}">
                      <a16:colId xmlns="" xmlns:a16="http://schemas.microsoft.com/office/drawing/2014/main" val="20000"/>
                    </a:ext>
                  </a:extLst>
                </a:gridCol>
              </a:tblGrid>
              <a:tr h="3157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smtClean="0">
                          <a:solidFill>
                            <a:schemeClr val="bg1"/>
                          </a:solidFill>
                        </a:rPr>
                        <a:t>This project is aligned to: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490E66"/>
                    </a:solidFill>
                  </a:tcPr>
                </a:tc>
                <a:extLst>
                  <a:ext uri="{0D108BD9-81ED-4DB2-BD59-A6C34878D82A}">
                    <a16:rowId xmlns="" xmlns:a16="http://schemas.microsoft.com/office/drawing/2014/main" val="10000"/>
                  </a:ext>
                </a:extLst>
              </a:tr>
              <a:tr h="1599307">
                <a:tc>
                  <a:txBody>
                    <a:bodyPr/>
                    <a:lstStyle/>
                    <a:p>
                      <a:r>
                        <a:rPr lang="en-IE" sz="1500" b="1" dirty="0" smtClean="0">
                          <a:solidFill>
                            <a:schemeClr val="accent5">
                              <a:lumMod val="50000"/>
                            </a:schemeClr>
                          </a:solidFill>
                        </a:rPr>
                        <a:t>National Inpatient Experience Survey </a:t>
                      </a:r>
                    </a:p>
                    <a:p>
                      <a:r>
                        <a:rPr lang="en-IE" sz="1500" i="1" dirty="0" smtClean="0">
                          <a:solidFill>
                            <a:schemeClr val="accent5">
                              <a:lumMod val="50000"/>
                            </a:schemeClr>
                          </a:solidFill>
                        </a:rPr>
                        <a:t>Q24</a:t>
                      </a:r>
                      <a:r>
                        <a:rPr lang="en-IE" sz="1500" dirty="0" smtClean="0">
                          <a:solidFill>
                            <a:schemeClr val="accent5">
                              <a:lumMod val="50000"/>
                            </a:schemeClr>
                          </a:solidFill>
                        </a:rPr>
                        <a:t> </a:t>
                      </a:r>
                    </a:p>
                    <a:p>
                      <a:r>
                        <a:rPr lang="en-IE" sz="1500" dirty="0" smtClean="0">
                          <a:solidFill>
                            <a:schemeClr val="accent5">
                              <a:lumMod val="50000"/>
                            </a:schemeClr>
                          </a:solidFill>
                        </a:rPr>
                        <a:t>Were you involved as much as you wanted to be in decisions about your care and treatment?</a:t>
                      </a:r>
                    </a:p>
                    <a:p>
                      <a:endParaRPr lang="en-IE" sz="1500" dirty="0" smtClean="0">
                        <a:solidFill>
                          <a:schemeClr val="accent5">
                            <a:lumMod val="50000"/>
                          </a:schemeClr>
                        </a:solidFill>
                      </a:endParaRPr>
                    </a:p>
                    <a:p>
                      <a:r>
                        <a:rPr lang="en-IE" sz="1500" dirty="0" smtClean="0">
                          <a:solidFill>
                            <a:schemeClr val="accent5">
                              <a:lumMod val="50000"/>
                            </a:schemeClr>
                          </a:solidFill>
                        </a:rPr>
                        <a:t>HIQA Safer Better Healthcare standards (2012) Person-Centred Care &amp; Support.</a:t>
                      </a:r>
                      <a:endParaRPr lang="en-IE" sz="1500" dirty="0">
                        <a:solidFill>
                          <a:schemeClr val="accent5">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827364398"/>
              </p:ext>
            </p:extLst>
          </p:nvPr>
        </p:nvGraphicFramePr>
        <p:xfrm>
          <a:off x="8833554" y="4219222"/>
          <a:ext cx="3132668" cy="2356556"/>
        </p:xfrm>
        <a:graphic>
          <a:graphicData uri="http://schemas.openxmlformats.org/drawingml/2006/table">
            <a:tbl>
              <a:tblPr firstRow="1" bandRow="1">
                <a:tableStyleId>{5C22544A-7EE6-4342-B048-85BDC9FD1C3A}</a:tableStyleId>
              </a:tblPr>
              <a:tblGrid>
                <a:gridCol w="3132668">
                  <a:extLst>
                    <a:ext uri="{9D8B030D-6E8A-4147-A177-3AD203B41FA5}">
                      <a16:colId xmlns="" xmlns:a16="http://schemas.microsoft.com/office/drawing/2014/main" val="20000"/>
                    </a:ext>
                  </a:extLst>
                </a:gridCol>
              </a:tblGrid>
              <a:tr h="360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smtClean="0">
                          <a:solidFill>
                            <a:schemeClr val="bg1"/>
                          </a:solidFill>
                        </a:rPr>
                        <a:t>Next Steps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490E66"/>
                    </a:solidFill>
                  </a:tcPr>
                </a:tc>
                <a:extLst>
                  <a:ext uri="{0D108BD9-81ED-4DB2-BD59-A6C34878D82A}">
                    <a16:rowId xmlns="" xmlns:a16="http://schemas.microsoft.com/office/drawing/2014/main" val="10000"/>
                  </a:ext>
                </a:extLst>
              </a:tr>
              <a:tr h="1996268">
                <a:tc>
                  <a:txBody>
                    <a:bodyPr/>
                    <a:lstStyle/>
                    <a:p>
                      <a:pPr marL="171450" lvl="0" indent="-171450">
                        <a:buFont typeface="Arial" panose="020B0604020202020204" pitchFamily="34" charset="0"/>
                        <a:buChar char="•"/>
                      </a:pPr>
                      <a:r>
                        <a:rPr lang="en-IE" sz="1500" dirty="0" smtClean="0">
                          <a:solidFill>
                            <a:schemeClr val="accent5">
                              <a:lumMod val="50000"/>
                            </a:schemeClr>
                          </a:solidFill>
                        </a:rPr>
                        <a:t>Process to ensure discharge leaflet is given to patients on admission underway currently underway, </a:t>
                      </a:r>
                    </a:p>
                    <a:p>
                      <a:pPr marL="171450" lvl="0" indent="-171450">
                        <a:buFont typeface="Arial" panose="020B0604020202020204" pitchFamily="34" charset="0"/>
                        <a:buChar char="•"/>
                      </a:pPr>
                      <a:r>
                        <a:rPr lang="en-IE" sz="1500" dirty="0" smtClean="0">
                          <a:solidFill>
                            <a:schemeClr val="accent5">
                              <a:lumMod val="50000"/>
                            </a:schemeClr>
                          </a:solidFill>
                        </a:rPr>
                        <a:t>Reviewing admission leaflet to ensure it is current and supports patients when being admitted to hospital.</a:t>
                      </a:r>
                      <a:endParaRPr lang="en-IE" sz="1500" dirty="0">
                        <a:solidFill>
                          <a:schemeClr val="accent5">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9806997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006" y="1813490"/>
            <a:ext cx="10751419" cy="4549194"/>
          </a:xfrm>
          <a:prstGeom prst="rect">
            <a:avLst/>
          </a:prstGeom>
        </p:spPr>
        <p:txBody>
          <a:bodyPr wrap="square">
            <a:spAutoFit/>
          </a:bodyPr>
          <a:lstStyle/>
          <a:p>
            <a:pPr>
              <a:lnSpc>
                <a:spcPct val="107000"/>
              </a:lnSpc>
              <a:spcAft>
                <a:spcPts val="800"/>
              </a:spcAft>
            </a:pPr>
            <a:r>
              <a:rPr lang="en-IE" b="1" dirty="0" smtClean="0">
                <a:latin typeface="Calibri" panose="020F0502020204030204" pitchFamily="34" charset="0"/>
                <a:ea typeface="Calibri" panose="020F0502020204030204" pitchFamily="34" charset="0"/>
                <a:cs typeface="Calibri" panose="020F0502020204030204" pitchFamily="34" charset="0"/>
              </a:rPr>
              <a:t>Introduction</a:t>
            </a:r>
            <a:endParaRPr lang="en-IE"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latin typeface="Calibri" panose="020F0502020204030204" pitchFamily="34" charset="0"/>
                <a:ea typeface="Calibri" panose="020F0502020204030204" pitchFamily="34" charset="0"/>
                <a:cs typeface="Calibri" panose="020F0502020204030204" pitchFamily="34" charset="0"/>
              </a:rPr>
              <a:t>The National Inpatient Experience </a:t>
            </a:r>
            <a:r>
              <a:rPr lang="en-IE" dirty="0" smtClean="0">
                <a:latin typeface="Calibri" panose="020F0502020204030204" pitchFamily="34" charset="0"/>
                <a:ea typeface="Calibri" panose="020F0502020204030204" pitchFamily="34" charset="0"/>
                <a:cs typeface="Calibri" panose="020F0502020204030204" pitchFamily="34" charset="0"/>
              </a:rPr>
              <a:t>Survey (NIES)  </a:t>
            </a:r>
            <a:r>
              <a:rPr lang="en-IE" dirty="0">
                <a:latin typeface="Calibri" panose="020F0502020204030204" pitchFamily="34" charset="0"/>
                <a:ea typeface="Calibri" panose="020F0502020204030204" pitchFamily="34" charset="0"/>
                <a:cs typeface="Calibri" panose="020F0502020204030204" pitchFamily="34" charset="0"/>
              </a:rPr>
              <a:t>is a nationwide survey asking patients about their recent experiences in hospital. The purpose of the survey is to learn from patients’ feedback in order to improve hospital care. </a:t>
            </a:r>
            <a:r>
              <a:rPr lang="en-IE" dirty="0" smtClean="0">
                <a:latin typeface="Calibri" panose="020F0502020204030204" pitchFamily="34" charset="0"/>
                <a:ea typeface="Calibri" panose="020F0502020204030204" pitchFamily="34" charset="0"/>
                <a:cs typeface="Calibri" panose="020F0502020204030204" pitchFamily="34" charset="0"/>
              </a:rPr>
              <a:t>The most recent survey took place in May 2022. Following on from the survey each acute </a:t>
            </a:r>
            <a:r>
              <a:rPr lang="en-IE" dirty="0">
                <a:latin typeface="Calibri" panose="020F0502020204030204" pitchFamily="34" charset="0"/>
                <a:ea typeface="Calibri" panose="020F0502020204030204" pitchFamily="34" charset="0"/>
                <a:cs typeface="Calibri" panose="020F0502020204030204" pitchFamily="34" charset="0"/>
              </a:rPr>
              <a:t>h</a:t>
            </a:r>
            <a:r>
              <a:rPr lang="en-IE" dirty="0" smtClean="0">
                <a:latin typeface="Calibri" panose="020F0502020204030204" pitchFamily="34" charset="0"/>
                <a:ea typeface="Calibri" panose="020F0502020204030204" pitchFamily="34" charset="0"/>
                <a:cs typeface="Calibri" panose="020F0502020204030204" pitchFamily="34" charset="0"/>
              </a:rPr>
              <a:t>ospital in the RCSI HG conducted an analysis of the feedback. </a:t>
            </a:r>
            <a:r>
              <a:rPr lang="en-IE" dirty="0">
                <a:latin typeface="Calibri" panose="020F0502020204030204" pitchFamily="34" charset="0"/>
                <a:ea typeface="Calibri" panose="020F0502020204030204" pitchFamily="34" charset="0"/>
                <a:cs typeface="Calibri" panose="020F0502020204030204" pitchFamily="34" charset="0"/>
              </a:rPr>
              <a:t>F</a:t>
            </a:r>
            <a:r>
              <a:rPr lang="en-IE" dirty="0" smtClean="0">
                <a:latin typeface="Calibri" panose="020F0502020204030204" pitchFamily="34" charset="0"/>
                <a:ea typeface="Calibri" panose="020F0502020204030204" pitchFamily="34" charset="0"/>
                <a:cs typeface="Calibri" panose="020F0502020204030204" pitchFamily="34" charset="0"/>
              </a:rPr>
              <a:t>ollowing this analysis a </a:t>
            </a:r>
            <a:r>
              <a:rPr lang="en-IE" dirty="0">
                <a:latin typeface="Calibri" panose="020F0502020204030204" pitchFamily="34" charset="0"/>
                <a:ea typeface="Calibri" panose="020F0502020204030204" pitchFamily="34" charset="0"/>
                <a:cs typeface="Calibri" panose="020F0502020204030204" pitchFamily="34" charset="0"/>
              </a:rPr>
              <a:t>number of </a:t>
            </a:r>
            <a:r>
              <a:rPr lang="en-IE" dirty="0" smtClean="0">
                <a:latin typeface="Calibri" panose="020F0502020204030204" pitchFamily="34" charset="0"/>
                <a:ea typeface="Calibri" panose="020F0502020204030204" pitchFamily="34" charset="0"/>
                <a:cs typeface="Calibri" panose="020F0502020204030204" pitchFamily="34" charset="0"/>
              </a:rPr>
              <a:t>Quality Improvement </a:t>
            </a:r>
            <a:r>
              <a:rPr lang="en-IE" dirty="0">
                <a:latin typeface="Calibri" panose="020F0502020204030204" pitchFamily="34" charset="0"/>
                <a:ea typeface="Calibri" panose="020F0502020204030204" pitchFamily="34" charset="0"/>
                <a:cs typeface="Calibri" panose="020F0502020204030204" pitchFamily="34" charset="0"/>
              </a:rPr>
              <a:t>(</a:t>
            </a:r>
            <a:r>
              <a:rPr lang="en-IE" dirty="0" smtClean="0">
                <a:latin typeface="Calibri" panose="020F0502020204030204" pitchFamily="34" charset="0"/>
                <a:ea typeface="Calibri" panose="020F0502020204030204" pitchFamily="34" charset="0"/>
                <a:cs typeface="Calibri" panose="020F0502020204030204" pitchFamily="34" charset="0"/>
              </a:rPr>
              <a:t>QI) projects have </a:t>
            </a:r>
            <a:r>
              <a:rPr lang="en-IE" dirty="0">
                <a:latin typeface="Calibri" panose="020F0502020204030204" pitchFamily="34" charset="0"/>
                <a:ea typeface="Calibri" panose="020F0502020204030204" pitchFamily="34" charset="0"/>
                <a:cs typeface="Calibri" panose="020F0502020204030204" pitchFamily="34" charset="0"/>
              </a:rPr>
              <a:t>been developed by each </a:t>
            </a:r>
            <a:r>
              <a:rPr lang="en-IE" dirty="0" smtClean="0">
                <a:latin typeface="Calibri" panose="020F0502020204030204" pitchFamily="34" charset="0"/>
                <a:ea typeface="Calibri" panose="020F0502020204030204" pitchFamily="34" charset="0"/>
                <a:cs typeface="Calibri" panose="020F0502020204030204" pitchFamily="34" charset="0"/>
              </a:rPr>
              <a:t>hospital and these QI projects are outlined beneath.</a:t>
            </a:r>
            <a:endParaRPr lang="en-I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smtClean="0">
                <a:latin typeface="Calibri" panose="020F0502020204030204" pitchFamily="34" charset="0"/>
                <a:ea typeface="Calibri" panose="020F0502020204030204" pitchFamily="34" charset="0"/>
                <a:cs typeface="Calibri" panose="020F0502020204030204" pitchFamily="34" charset="0"/>
              </a:rPr>
              <a:t>Each hospital has used a QI approach to make changes to </a:t>
            </a:r>
            <a:r>
              <a:rPr lang="en-IE" dirty="0">
                <a:latin typeface="Calibri" panose="020F0502020204030204" pitchFamily="34" charset="0"/>
                <a:ea typeface="Calibri" panose="020F0502020204030204" pitchFamily="34" charset="0"/>
                <a:cs typeface="Calibri" panose="020F0502020204030204" pitchFamily="34" charset="0"/>
              </a:rPr>
              <a:t>the </a:t>
            </a:r>
            <a:r>
              <a:rPr lang="en-IE" dirty="0" smtClean="0">
                <a:latin typeface="Calibri" panose="020F0502020204030204" pitchFamily="34" charset="0"/>
                <a:ea typeface="Calibri" panose="020F0502020204030204" pitchFamily="34" charset="0"/>
                <a:cs typeface="Calibri" panose="020F0502020204030204" pitchFamily="34" charset="0"/>
              </a:rPr>
              <a:t>way healthcare staff deliver </a:t>
            </a:r>
            <a:r>
              <a:rPr lang="en-IE" dirty="0">
                <a:latin typeface="Calibri" panose="020F0502020204030204" pitchFamily="34" charset="0"/>
                <a:ea typeface="Calibri" panose="020F0502020204030204" pitchFamily="34" charset="0"/>
                <a:cs typeface="Calibri" panose="020F0502020204030204" pitchFamily="34" charset="0"/>
              </a:rPr>
              <a:t>care and </a:t>
            </a:r>
            <a:r>
              <a:rPr lang="en-IE" dirty="0" smtClean="0">
                <a:latin typeface="Calibri" panose="020F0502020204030204" pitchFamily="34" charset="0"/>
                <a:ea typeface="Calibri" panose="020F0502020204030204" pitchFamily="34" charset="0"/>
                <a:cs typeface="Calibri" panose="020F0502020204030204" pitchFamily="34" charset="0"/>
              </a:rPr>
              <a:t>services. QI projects use feedback from patients along with the knowledge and experience of healthcare staff to see where improvement is required. Changes are then made to that service. Once the change is in place healthcare staff then measure or monitor it to check whether the change has led to an improvement.</a:t>
            </a:r>
          </a:p>
          <a:p>
            <a:pPr>
              <a:lnSpc>
                <a:spcPct val="107000"/>
              </a:lnSpc>
              <a:spcAft>
                <a:spcPts val="800"/>
              </a:spcAft>
            </a:pPr>
            <a:r>
              <a:rPr lang="en-IE" dirty="0" smtClean="0">
                <a:latin typeface="Calibri" panose="020F0502020204030204" pitchFamily="34" charset="0"/>
                <a:ea typeface="Calibri" panose="020F0502020204030204" pitchFamily="34" charset="0"/>
                <a:cs typeface="Calibri" panose="020F0502020204030204" pitchFamily="34" charset="0"/>
              </a:rPr>
              <a:t>On </a:t>
            </a:r>
            <a:r>
              <a:rPr lang="en-IE" dirty="0">
                <a:latin typeface="Calibri" panose="020F0502020204030204" pitchFamily="34" charset="0"/>
                <a:ea typeface="Calibri" panose="020F0502020204030204" pitchFamily="34" charset="0"/>
                <a:cs typeface="Calibri" panose="020F0502020204030204" pitchFamily="34" charset="0"/>
              </a:rPr>
              <a:t>behalf of the Royal College of Surgeons Ireland (RCSI) Hospital Group, we would like to thank all </a:t>
            </a:r>
            <a:r>
              <a:rPr lang="en-IE" dirty="0" smtClean="0">
                <a:latin typeface="Calibri" panose="020F0502020204030204" pitchFamily="34" charset="0"/>
                <a:ea typeface="Calibri" panose="020F0502020204030204" pitchFamily="34" charset="0"/>
                <a:cs typeface="Calibri" panose="020F0502020204030204" pitchFamily="34" charset="0"/>
              </a:rPr>
              <a:t>the patients </a:t>
            </a:r>
            <a:r>
              <a:rPr lang="en-IE" dirty="0">
                <a:latin typeface="Calibri" panose="020F0502020204030204" pitchFamily="34" charset="0"/>
                <a:ea typeface="Calibri" panose="020F0502020204030204" pitchFamily="34" charset="0"/>
                <a:cs typeface="Calibri" panose="020F0502020204030204" pitchFamily="34" charset="0"/>
              </a:rPr>
              <a:t>who participated in the National </a:t>
            </a:r>
            <a:r>
              <a:rPr lang="en-IE" dirty="0" smtClean="0">
                <a:latin typeface="Calibri" panose="020F0502020204030204" pitchFamily="34" charset="0"/>
                <a:ea typeface="Calibri" panose="020F0502020204030204" pitchFamily="34" charset="0"/>
                <a:cs typeface="Calibri" panose="020F0502020204030204" pitchFamily="34" charset="0"/>
              </a:rPr>
              <a:t>Inpatient </a:t>
            </a:r>
            <a:r>
              <a:rPr lang="en-IE" dirty="0">
                <a:latin typeface="Calibri" panose="020F0502020204030204" pitchFamily="34" charset="0"/>
                <a:ea typeface="Calibri" panose="020F0502020204030204" pitchFamily="34" charset="0"/>
                <a:cs typeface="Calibri" panose="020F0502020204030204" pitchFamily="34" charset="0"/>
              </a:rPr>
              <a:t>Experience Survey. This feedback is invaluable in helping us to understand individual experiences and to assess our service performance against patient </a:t>
            </a:r>
            <a:r>
              <a:rPr lang="en-IE" dirty="0" smtClean="0">
                <a:latin typeface="Calibri" panose="020F0502020204030204" pitchFamily="34" charset="0"/>
                <a:ea typeface="Calibri" panose="020F0502020204030204" pitchFamily="34" charset="0"/>
                <a:cs typeface="Calibri" panose="020F0502020204030204" pitchFamily="34" charset="0"/>
              </a:rPr>
              <a:t>expectations. We expect that this will lead to </a:t>
            </a:r>
            <a:r>
              <a:rPr lang="en-IE" dirty="0">
                <a:latin typeface="Calibri" panose="020F0502020204030204" pitchFamily="34" charset="0"/>
                <a:ea typeface="Calibri" panose="020F0502020204030204" pitchFamily="34" charset="0"/>
                <a:cs typeface="Calibri" panose="020F0502020204030204" pitchFamily="34" charset="0"/>
              </a:rPr>
              <a:t>an improvement in the quality of healthcare services provided </a:t>
            </a:r>
            <a:r>
              <a:rPr lang="en-IE" dirty="0" smtClean="0">
                <a:latin typeface="Calibri" panose="020F0502020204030204" pitchFamily="34" charset="0"/>
                <a:ea typeface="Calibri" panose="020F0502020204030204" pitchFamily="34" charset="0"/>
                <a:cs typeface="Calibri" panose="020F0502020204030204" pitchFamily="34" charset="0"/>
              </a:rPr>
              <a:t>for all patients.</a:t>
            </a:r>
            <a:endParaRPr lang="en-IE"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RCSI Hospitals Group Logo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3138" y="0"/>
            <a:ext cx="7152675" cy="2160000"/>
          </a:xfrm>
          <a:prstGeom prst="rect">
            <a:avLst/>
          </a:prstGeom>
        </p:spPr>
      </p:pic>
    </p:spTree>
    <p:extLst>
      <p:ext uri="{BB962C8B-B14F-4D97-AF65-F5344CB8AC3E}">
        <p14:creationId xmlns:p14="http://schemas.microsoft.com/office/powerpoint/2010/main" val="63166009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1555080" y="0"/>
            <a:ext cx="8136866" cy="746021"/>
          </a:xfrm>
          <a:prstGeom prst="round2Same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rgbClr val="490E66"/>
                </a:solidFill>
              </a:rPr>
              <a:t>Improving availability, choice and selection of food including optimising </a:t>
            </a:r>
            <a:r>
              <a:rPr lang="en-IE" sz="2000" b="1" dirty="0" smtClean="0">
                <a:solidFill>
                  <a:srgbClr val="490E66"/>
                </a:solidFill>
              </a:rPr>
              <a:t>nutritional </a:t>
            </a:r>
            <a:r>
              <a:rPr lang="en-IE" sz="2000" b="1" dirty="0">
                <a:solidFill>
                  <a:srgbClr val="490E66"/>
                </a:solidFill>
              </a:rPr>
              <a:t>content. A QI initiative in Beaumont Hospital (2021)</a:t>
            </a:r>
          </a:p>
        </p:txBody>
      </p:sp>
      <p:sp>
        <p:nvSpPr>
          <p:cNvPr id="4" name="TextBox 3"/>
          <p:cNvSpPr txBox="1"/>
          <p:nvPr/>
        </p:nvSpPr>
        <p:spPr>
          <a:xfrm>
            <a:off x="202665" y="1011607"/>
            <a:ext cx="11750039" cy="1140483"/>
          </a:xfrm>
          <a:prstGeom prst="rect">
            <a:avLst/>
          </a:prstGeom>
          <a:noFill/>
        </p:spPr>
        <p:txBody>
          <a:bodyPr wrap="square" rtlCol="0">
            <a:spAutoFit/>
          </a:bodyPr>
          <a:lstStyle/>
          <a:p>
            <a:r>
              <a:rPr lang="en-IE" b="1" i="1" dirty="0">
                <a:solidFill>
                  <a:schemeClr val="accent5">
                    <a:lumMod val="50000"/>
                  </a:schemeClr>
                </a:solidFill>
              </a:rPr>
              <a:t>Aim</a:t>
            </a:r>
            <a:r>
              <a:rPr lang="en-IE" i="1" dirty="0">
                <a:solidFill>
                  <a:schemeClr val="accent5">
                    <a:lumMod val="50000"/>
                  </a:schemeClr>
                </a:solidFill>
              </a:rPr>
              <a:t>: </a:t>
            </a:r>
            <a:r>
              <a:rPr lang="en-IE" b="1" i="1" dirty="0">
                <a:solidFill>
                  <a:schemeClr val="accent5">
                    <a:lumMod val="50000"/>
                  </a:schemeClr>
                </a:solidFill>
              </a:rPr>
              <a:t>To improve menu layout ensuring easy to read and understand for patients, improve specialist menus and conduct a patient focus group focusing on food and nutrition.</a:t>
            </a:r>
          </a:p>
          <a:p>
            <a:r>
              <a:rPr lang="en-IE" dirty="0"/>
              <a:t>	</a:t>
            </a:r>
          </a:p>
          <a:p>
            <a:pPr>
              <a:lnSpc>
                <a:spcPts val="1600"/>
              </a:lnSpc>
            </a:pPr>
            <a:endParaRPr lang="en-IE" dirty="0"/>
          </a:p>
        </p:txBody>
      </p:sp>
      <p:sp>
        <p:nvSpPr>
          <p:cNvPr id="8" name="TextBox 7"/>
          <p:cNvSpPr txBox="1"/>
          <p:nvPr/>
        </p:nvSpPr>
        <p:spPr>
          <a:xfrm>
            <a:off x="310981" y="1779687"/>
            <a:ext cx="7718242" cy="4755147"/>
          </a:xfrm>
          <a:prstGeom prst="rect">
            <a:avLst/>
          </a:prstGeom>
          <a:noFill/>
          <a:ln>
            <a:solidFill>
              <a:schemeClr val="tx1"/>
            </a:solidFill>
          </a:ln>
        </p:spPr>
        <p:txBody>
          <a:bodyPr wrap="square" rtlCol="0">
            <a:spAutoFit/>
          </a:bodyPr>
          <a:lstStyle/>
          <a:p>
            <a:r>
              <a:rPr lang="en-IE" sz="1700" b="1" dirty="0">
                <a:solidFill>
                  <a:schemeClr val="accent5">
                    <a:lumMod val="50000"/>
                  </a:schemeClr>
                </a:solidFill>
              </a:rPr>
              <a:t>A Nutrition Steering Group is in place and reports into the Hospital Clinical Governance Committee.</a:t>
            </a:r>
            <a:r>
              <a:rPr lang="en-IE" sz="1600" dirty="0">
                <a:solidFill>
                  <a:schemeClr val="accent5">
                    <a:lumMod val="50000"/>
                  </a:schemeClr>
                </a:solidFill>
              </a:rPr>
              <a:t>	</a:t>
            </a:r>
          </a:p>
          <a:p>
            <a:endParaRPr lang="en-IE" sz="700" dirty="0">
              <a:solidFill>
                <a:schemeClr val="accent5">
                  <a:lumMod val="50000"/>
                </a:schemeClr>
              </a:solidFill>
            </a:endParaRPr>
          </a:p>
          <a:p>
            <a:r>
              <a:rPr lang="en-IE" sz="1700" b="1" dirty="0">
                <a:solidFill>
                  <a:srgbClr val="FF0000"/>
                </a:solidFill>
              </a:rPr>
              <a:t>Progress</a:t>
            </a:r>
          </a:p>
          <a:p>
            <a:pPr marL="285750" indent="-285750">
              <a:buFont typeface="Arial" panose="020B0604020202020204" pitchFamily="34" charset="0"/>
              <a:buChar char="•"/>
            </a:pPr>
            <a:r>
              <a:rPr lang="en-IE" sz="1700" dirty="0">
                <a:solidFill>
                  <a:schemeClr val="accent5">
                    <a:lumMod val="50000"/>
                  </a:schemeClr>
                </a:solidFill>
              </a:rPr>
              <a:t>Completed Patient survey in April 2022 with focus on current menu feedback and meal time experience. </a:t>
            </a:r>
          </a:p>
          <a:p>
            <a:pPr marL="285750" indent="-285750">
              <a:buFont typeface="Arial" panose="020B0604020202020204" pitchFamily="34" charset="0"/>
              <a:buChar char="•"/>
            </a:pPr>
            <a:r>
              <a:rPr lang="en-IE" sz="1700" dirty="0">
                <a:solidFill>
                  <a:schemeClr val="accent5">
                    <a:lumMod val="50000"/>
                  </a:schemeClr>
                </a:solidFill>
              </a:rPr>
              <a:t>Audits completed in Beaumont Hospital and in the Rehabilitation Unit on St Joseph’s Campus.</a:t>
            </a:r>
          </a:p>
          <a:p>
            <a:endParaRPr lang="en-IE" sz="700" b="1" dirty="0">
              <a:solidFill>
                <a:schemeClr val="accent5">
                  <a:lumMod val="50000"/>
                </a:schemeClr>
              </a:solidFill>
            </a:endParaRPr>
          </a:p>
          <a:p>
            <a:r>
              <a:rPr lang="en-IE" sz="1700" b="1" dirty="0">
                <a:solidFill>
                  <a:srgbClr val="FF0000"/>
                </a:solidFill>
              </a:rPr>
              <a:t>August 2022 </a:t>
            </a:r>
          </a:p>
          <a:p>
            <a:pPr marL="285750" indent="-285750">
              <a:buFont typeface="Arial" panose="020B0604020202020204" pitchFamily="34" charset="0"/>
              <a:buChar char="•"/>
            </a:pPr>
            <a:r>
              <a:rPr lang="en-IE" sz="1700" dirty="0">
                <a:solidFill>
                  <a:schemeClr val="accent5">
                    <a:lumMod val="50000"/>
                  </a:schemeClr>
                </a:solidFill>
              </a:rPr>
              <a:t>Development of a new 3 week Standard Menu for the hospital.</a:t>
            </a:r>
          </a:p>
          <a:p>
            <a:pPr marL="285750" indent="-285750">
              <a:buFont typeface="Arial" panose="020B0604020202020204" pitchFamily="34" charset="0"/>
              <a:buChar char="•"/>
            </a:pPr>
            <a:r>
              <a:rPr lang="en-IE" sz="1700" dirty="0">
                <a:solidFill>
                  <a:schemeClr val="accent5">
                    <a:lumMod val="50000"/>
                  </a:schemeClr>
                </a:solidFill>
              </a:rPr>
              <a:t>Increased choice for vegetarian / vegan diets.</a:t>
            </a:r>
          </a:p>
          <a:p>
            <a:pPr marL="285750" indent="-285750">
              <a:buFont typeface="Arial" panose="020B0604020202020204" pitchFamily="34" charset="0"/>
              <a:buChar char="•"/>
            </a:pPr>
            <a:r>
              <a:rPr lang="en-IE" sz="1700" dirty="0">
                <a:solidFill>
                  <a:schemeClr val="accent5">
                    <a:lumMod val="50000"/>
                  </a:schemeClr>
                </a:solidFill>
              </a:rPr>
              <a:t>New standardised recipes developed.</a:t>
            </a:r>
          </a:p>
          <a:p>
            <a:pPr marL="285750" indent="-285750">
              <a:buFont typeface="Arial" panose="020B0604020202020204" pitchFamily="34" charset="0"/>
              <a:buChar char="•"/>
            </a:pPr>
            <a:r>
              <a:rPr lang="en-IE" sz="1700" dirty="0">
                <a:solidFill>
                  <a:schemeClr val="accent5">
                    <a:lumMod val="50000"/>
                  </a:schemeClr>
                </a:solidFill>
              </a:rPr>
              <a:t>Reduced repetition of menu choice.</a:t>
            </a:r>
          </a:p>
          <a:p>
            <a:endParaRPr lang="en-IE" sz="700" dirty="0">
              <a:solidFill>
                <a:srgbClr val="FF0000"/>
              </a:solidFill>
            </a:endParaRPr>
          </a:p>
          <a:p>
            <a:r>
              <a:rPr lang="en-IE" sz="1700" b="1" dirty="0">
                <a:solidFill>
                  <a:srgbClr val="FF0000"/>
                </a:solidFill>
              </a:rPr>
              <a:t>Next steps </a:t>
            </a:r>
            <a:endParaRPr lang="en-IE" sz="1700" dirty="0">
              <a:solidFill>
                <a:srgbClr val="FF0000"/>
              </a:solidFill>
            </a:endParaRPr>
          </a:p>
          <a:p>
            <a:pPr marL="285750" indent="-285750">
              <a:buFont typeface="Arial" panose="020B0604020202020204" pitchFamily="34" charset="0"/>
              <a:buChar char="•"/>
            </a:pPr>
            <a:r>
              <a:rPr lang="en-IE" sz="1700" dirty="0">
                <a:solidFill>
                  <a:schemeClr val="accent5">
                    <a:lumMod val="50000"/>
                  </a:schemeClr>
                </a:solidFill>
              </a:rPr>
              <a:t>Tasting sessions for new menu choices.</a:t>
            </a:r>
          </a:p>
          <a:p>
            <a:pPr marL="285750" indent="-285750">
              <a:buFont typeface="Arial" panose="020B0604020202020204" pitchFamily="34" charset="0"/>
              <a:buChar char="•"/>
            </a:pPr>
            <a:r>
              <a:rPr lang="en-IE" sz="1700" dirty="0">
                <a:solidFill>
                  <a:schemeClr val="accent5">
                    <a:lumMod val="50000"/>
                  </a:schemeClr>
                </a:solidFill>
              </a:rPr>
              <a:t>Developing Patient Information material on menu ordering and meal time experience. </a:t>
            </a:r>
          </a:p>
        </p:txBody>
      </p:sp>
      <p:cxnSp>
        <p:nvCxnSpPr>
          <p:cNvPr id="10" name="Straight Connector 9"/>
          <p:cNvCxnSpPr/>
          <p:nvPr/>
        </p:nvCxnSpPr>
        <p:spPr>
          <a:xfrm flipV="1">
            <a:off x="0" y="912345"/>
            <a:ext cx="12192000" cy="12329"/>
          </a:xfrm>
          <a:prstGeom prst="line">
            <a:avLst/>
          </a:prstGeom>
          <a:ln>
            <a:solidFill>
              <a:srgbClr val="490E66"/>
            </a:solidFill>
          </a:ln>
        </p:spPr>
        <p:style>
          <a:lnRef idx="2">
            <a:schemeClr val="accent1"/>
          </a:lnRef>
          <a:fillRef idx="0">
            <a:schemeClr val="accent1"/>
          </a:fillRef>
          <a:effectRef idx="1">
            <a:schemeClr val="accent1"/>
          </a:effectRef>
          <a:fontRef idx="minor">
            <a:schemeClr val="tx1"/>
          </a:fontRef>
        </p:style>
      </p:cxnSp>
      <p:pic>
        <p:nvPicPr>
          <p:cNvPr id="11" name="Picture 10" descr="Beaumont Hospital- Dublin, Ireland - Endorse Jo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02883" cy="9156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RCSI Hospitals Group Logo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9353" y="0"/>
            <a:ext cx="2622647" cy="792000"/>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1643677390"/>
              </p:ext>
            </p:extLst>
          </p:nvPr>
        </p:nvGraphicFramePr>
        <p:xfrm>
          <a:off x="8170334" y="1763888"/>
          <a:ext cx="3626555" cy="3664814"/>
        </p:xfrm>
        <a:graphic>
          <a:graphicData uri="http://schemas.openxmlformats.org/drawingml/2006/table">
            <a:tbl>
              <a:tblPr firstRow="1" bandRow="1">
                <a:tableStyleId>{5C22544A-7EE6-4342-B048-85BDC9FD1C3A}</a:tableStyleId>
              </a:tblPr>
              <a:tblGrid>
                <a:gridCol w="3626555">
                  <a:extLst>
                    <a:ext uri="{9D8B030D-6E8A-4147-A177-3AD203B41FA5}">
                      <a16:colId xmlns="" xmlns:a16="http://schemas.microsoft.com/office/drawing/2014/main" val="20000"/>
                    </a:ext>
                  </a:extLst>
                </a:gridCol>
              </a:tblGrid>
              <a:tr h="3416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dirty="0" smtClean="0">
                          <a:solidFill>
                            <a:schemeClr val="bg1"/>
                          </a:solidFill>
                        </a:rPr>
                        <a:t>This project is aligned to: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490E66"/>
                    </a:solidFill>
                  </a:tcPr>
                </a:tc>
                <a:extLst>
                  <a:ext uri="{0D108BD9-81ED-4DB2-BD59-A6C34878D82A}">
                    <a16:rowId xmlns="" xmlns:a16="http://schemas.microsoft.com/office/drawing/2014/main" val="10000"/>
                  </a:ext>
                </a:extLst>
              </a:tr>
              <a:tr h="3299054">
                <a:tc>
                  <a:txBody>
                    <a:bodyPr/>
                    <a:lstStyle/>
                    <a:p>
                      <a:r>
                        <a:rPr lang="en-IE" sz="1700" b="1" dirty="0" smtClean="0">
                          <a:solidFill>
                            <a:schemeClr val="accent5">
                              <a:lumMod val="50000"/>
                            </a:schemeClr>
                          </a:solidFill>
                        </a:rPr>
                        <a:t>National Inpatient Experience Survey </a:t>
                      </a:r>
                    </a:p>
                    <a:p>
                      <a:r>
                        <a:rPr lang="en-IE" sz="1700" i="1" dirty="0" smtClean="0">
                          <a:solidFill>
                            <a:schemeClr val="accent5">
                              <a:lumMod val="50000"/>
                            </a:schemeClr>
                          </a:solidFill>
                        </a:rPr>
                        <a:t>Q15</a:t>
                      </a:r>
                      <a:r>
                        <a:rPr lang="en-IE" sz="1700" dirty="0" smtClean="0">
                          <a:solidFill>
                            <a:schemeClr val="accent5">
                              <a:lumMod val="50000"/>
                            </a:schemeClr>
                          </a:solidFill>
                        </a:rPr>
                        <a:t> </a:t>
                      </a:r>
                    </a:p>
                    <a:p>
                      <a:r>
                        <a:rPr lang="en-IE" sz="1700" dirty="0" smtClean="0">
                          <a:solidFill>
                            <a:schemeClr val="accent5">
                              <a:lumMod val="50000"/>
                            </a:schemeClr>
                          </a:solidFill>
                        </a:rPr>
                        <a:t>How would you rate the hospital food?</a:t>
                      </a:r>
                    </a:p>
                    <a:p>
                      <a:r>
                        <a:rPr lang="en-IE" sz="1700" i="1" dirty="0" smtClean="0">
                          <a:solidFill>
                            <a:schemeClr val="accent5">
                              <a:lumMod val="50000"/>
                            </a:schemeClr>
                          </a:solidFill>
                        </a:rPr>
                        <a:t>Q16 </a:t>
                      </a:r>
                    </a:p>
                    <a:p>
                      <a:r>
                        <a:rPr lang="en-IE" sz="1700" dirty="0" smtClean="0">
                          <a:solidFill>
                            <a:schemeClr val="accent5">
                              <a:lumMod val="50000"/>
                            </a:schemeClr>
                          </a:solidFill>
                        </a:rPr>
                        <a:t>Were you offered a choice of food?</a:t>
                      </a:r>
                    </a:p>
                    <a:p>
                      <a:r>
                        <a:rPr lang="en-IE" sz="1700" i="1" dirty="0" smtClean="0">
                          <a:solidFill>
                            <a:schemeClr val="accent5">
                              <a:lumMod val="50000"/>
                            </a:schemeClr>
                          </a:solidFill>
                        </a:rPr>
                        <a:t>Q18</a:t>
                      </a:r>
                      <a:r>
                        <a:rPr lang="en-IE" sz="1700" dirty="0" smtClean="0">
                          <a:solidFill>
                            <a:schemeClr val="accent5">
                              <a:lumMod val="50000"/>
                            </a:schemeClr>
                          </a:solidFill>
                        </a:rPr>
                        <a:t> </a:t>
                      </a:r>
                    </a:p>
                    <a:p>
                      <a:r>
                        <a:rPr lang="en-IE" sz="1700" dirty="0" smtClean="0">
                          <a:solidFill>
                            <a:schemeClr val="accent5">
                              <a:lumMod val="50000"/>
                            </a:schemeClr>
                          </a:solidFill>
                        </a:rPr>
                        <a:t>Were you offered a replacement meal at another time?</a:t>
                      </a:r>
                      <a:endParaRPr lang="en-IE" sz="1700" dirty="0" smtClean="0"/>
                    </a:p>
                    <a:p>
                      <a:endParaRPr lang="en-IE" sz="1700" dirty="0" smtClean="0">
                        <a:solidFill>
                          <a:schemeClr val="accent5">
                            <a:lumMod val="50000"/>
                          </a:schemeClr>
                        </a:solidFill>
                      </a:endParaRPr>
                    </a:p>
                    <a:p>
                      <a:r>
                        <a:rPr lang="en-IE" sz="1700" dirty="0" smtClean="0">
                          <a:solidFill>
                            <a:schemeClr val="accent5">
                              <a:lumMod val="50000"/>
                            </a:schemeClr>
                          </a:solidFill>
                        </a:rPr>
                        <a:t>HIQA Safer Better Healthcare standards (2012) Person-Centred Care &amp; Support.</a:t>
                      </a:r>
                      <a:endParaRPr lang="en-IE" sz="1700" dirty="0">
                        <a:solidFill>
                          <a:schemeClr val="accent5">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64895871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1468766" y="0"/>
            <a:ext cx="8576106" cy="746021"/>
          </a:xfrm>
          <a:prstGeom prst="round2Same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rgbClr val="490E66"/>
                </a:solidFill>
              </a:rPr>
              <a:t>2 Quality Improvement Initiatives for NIES (2022) in Beaumont</a:t>
            </a:r>
          </a:p>
        </p:txBody>
      </p:sp>
      <p:sp>
        <p:nvSpPr>
          <p:cNvPr id="8" name="TextBox 7"/>
          <p:cNvSpPr txBox="1"/>
          <p:nvPr/>
        </p:nvSpPr>
        <p:spPr>
          <a:xfrm>
            <a:off x="284555" y="1121270"/>
            <a:ext cx="5994889" cy="2022092"/>
          </a:xfrm>
          <a:prstGeom prst="rect">
            <a:avLst/>
          </a:prstGeom>
          <a:noFill/>
          <a:ln>
            <a:solidFill>
              <a:schemeClr val="tx1"/>
            </a:solidFill>
          </a:ln>
        </p:spPr>
        <p:txBody>
          <a:bodyPr wrap="square" rtlCol="0">
            <a:spAutoFit/>
          </a:bodyPr>
          <a:lstStyle/>
          <a:p>
            <a:r>
              <a:rPr lang="en-IE" b="1" i="1" dirty="0">
                <a:solidFill>
                  <a:srgbClr val="490E66"/>
                </a:solidFill>
              </a:rPr>
              <a:t>Quality Improvement Initiative #1</a:t>
            </a:r>
          </a:p>
          <a:p>
            <a:pPr marL="285750" indent="-285750">
              <a:lnSpc>
                <a:spcPct val="120000"/>
              </a:lnSpc>
              <a:buFont typeface="Arial"/>
              <a:buChar char="•"/>
            </a:pPr>
            <a:r>
              <a:rPr lang="en-IE" dirty="0">
                <a:solidFill>
                  <a:schemeClr val="accent5">
                    <a:lumMod val="50000"/>
                  </a:schemeClr>
                </a:solidFill>
              </a:rPr>
              <a:t>Progression of Patient Experience Forum. </a:t>
            </a:r>
          </a:p>
          <a:p>
            <a:pPr marL="285750" indent="-285750">
              <a:lnSpc>
                <a:spcPct val="120000"/>
              </a:lnSpc>
              <a:buFont typeface="Arial"/>
              <a:buChar char="•"/>
            </a:pPr>
            <a:r>
              <a:rPr lang="en-IE" dirty="0">
                <a:solidFill>
                  <a:schemeClr val="accent5">
                    <a:lumMod val="50000"/>
                  </a:schemeClr>
                </a:solidFill>
              </a:rPr>
              <a:t>Continuation of the Patient Engagement Committee.</a:t>
            </a:r>
          </a:p>
          <a:p>
            <a:pPr marL="285750" indent="-285750">
              <a:lnSpc>
                <a:spcPct val="120000"/>
              </a:lnSpc>
              <a:buFont typeface="Arial"/>
              <a:buChar char="•"/>
            </a:pPr>
            <a:r>
              <a:rPr lang="en-IE" dirty="0">
                <a:solidFill>
                  <a:schemeClr val="accent5">
                    <a:lumMod val="50000"/>
                  </a:schemeClr>
                </a:solidFill>
              </a:rPr>
              <a:t>Feedback from surveys &amp; complaints will guide QI going forward. </a:t>
            </a:r>
          </a:p>
          <a:p>
            <a:pPr marL="285750" indent="-285750">
              <a:lnSpc>
                <a:spcPct val="120000"/>
              </a:lnSpc>
              <a:buFont typeface="Arial"/>
              <a:buChar char="•"/>
            </a:pPr>
            <a:r>
              <a:rPr lang="en-IE" dirty="0">
                <a:solidFill>
                  <a:schemeClr val="accent5">
                    <a:lumMod val="50000"/>
                  </a:schemeClr>
                </a:solidFill>
              </a:rPr>
              <a:t>NIES Q24</a:t>
            </a:r>
            <a:r>
              <a:rPr lang="en-IE" dirty="0" smtClean="0">
                <a:solidFill>
                  <a:schemeClr val="accent5">
                    <a:lumMod val="50000"/>
                  </a:schemeClr>
                </a:solidFill>
              </a:rPr>
              <a:t>.</a:t>
            </a:r>
            <a:endParaRPr lang="en-IE" dirty="0">
              <a:solidFill>
                <a:schemeClr val="accent5">
                  <a:lumMod val="50000"/>
                </a:schemeClr>
              </a:solidFill>
            </a:endParaRPr>
          </a:p>
        </p:txBody>
      </p:sp>
      <p:cxnSp>
        <p:nvCxnSpPr>
          <p:cNvPr id="7" name="Straight Connector 6"/>
          <p:cNvCxnSpPr/>
          <p:nvPr/>
        </p:nvCxnSpPr>
        <p:spPr>
          <a:xfrm flipV="1">
            <a:off x="0" y="912345"/>
            <a:ext cx="12192000" cy="12329"/>
          </a:xfrm>
          <a:prstGeom prst="line">
            <a:avLst/>
          </a:prstGeom>
          <a:ln>
            <a:solidFill>
              <a:srgbClr val="490E66"/>
            </a:solidFill>
          </a:ln>
        </p:spPr>
        <p:style>
          <a:lnRef idx="2">
            <a:schemeClr val="accent1"/>
          </a:lnRef>
          <a:fillRef idx="0">
            <a:schemeClr val="accent1"/>
          </a:fillRef>
          <a:effectRef idx="1">
            <a:schemeClr val="accent1"/>
          </a:effectRef>
          <a:fontRef idx="minor">
            <a:schemeClr val="tx1"/>
          </a:fontRef>
        </p:style>
      </p:cxnSp>
      <p:pic>
        <p:nvPicPr>
          <p:cNvPr id="15" name="Picture 14" descr="Beaumont Hospital- Dublin, Ireland - Endorse Jo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02883" cy="9156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RCSI Hospitals Group Logo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9353" y="0"/>
            <a:ext cx="2622647" cy="79200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040366788"/>
              </p:ext>
            </p:extLst>
          </p:nvPr>
        </p:nvGraphicFramePr>
        <p:xfrm>
          <a:off x="6589891" y="1114778"/>
          <a:ext cx="5319888" cy="2017890"/>
        </p:xfrm>
        <a:graphic>
          <a:graphicData uri="http://schemas.openxmlformats.org/drawingml/2006/table">
            <a:tbl>
              <a:tblPr firstRow="1" bandRow="1">
                <a:tableStyleId>{5C22544A-7EE6-4342-B048-85BDC9FD1C3A}</a:tableStyleId>
              </a:tblPr>
              <a:tblGrid>
                <a:gridCol w="5319888">
                  <a:extLst>
                    <a:ext uri="{9D8B030D-6E8A-4147-A177-3AD203B41FA5}">
                      <a16:colId xmlns="" xmlns:a16="http://schemas.microsoft.com/office/drawing/2014/main" val="20000"/>
                    </a:ext>
                  </a:extLst>
                </a:gridCol>
              </a:tblGrid>
              <a:tr h="351376">
                <a:tc>
                  <a:txBody>
                    <a:bodyPr/>
                    <a:lstStyle/>
                    <a:p>
                      <a:r>
                        <a:rPr lang="en-IE" b="1" i="0" dirty="0" smtClean="0">
                          <a:solidFill>
                            <a:schemeClr val="bg1"/>
                          </a:solidFill>
                        </a:rPr>
                        <a:t>Quality Improvement Initiative #1</a:t>
                      </a:r>
                      <a:endParaRPr lang="en-IE" b="1" i="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490E66"/>
                    </a:solidFill>
                  </a:tcPr>
                </a:tc>
                <a:extLst>
                  <a:ext uri="{0D108BD9-81ED-4DB2-BD59-A6C34878D82A}">
                    <a16:rowId xmlns="" xmlns:a16="http://schemas.microsoft.com/office/drawing/2014/main" val="10000"/>
                  </a:ext>
                </a:extLst>
              </a:tr>
              <a:tr h="1652130">
                <a:tc>
                  <a:txBody>
                    <a:bodyPr/>
                    <a:lstStyle/>
                    <a:p>
                      <a:r>
                        <a:rPr lang="en-IE" sz="1800" b="1" dirty="0" smtClean="0">
                          <a:solidFill>
                            <a:schemeClr val="accent5">
                              <a:lumMod val="50000"/>
                            </a:schemeClr>
                          </a:solidFill>
                        </a:rPr>
                        <a:t>National Inpatient Experience Survey </a:t>
                      </a:r>
                    </a:p>
                    <a:p>
                      <a:r>
                        <a:rPr lang="en-IE" sz="1800" dirty="0" smtClean="0">
                          <a:solidFill>
                            <a:schemeClr val="accent5">
                              <a:lumMod val="50000"/>
                            </a:schemeClr>
                          </a:solidFill>
                        </a:rPr>
                        <a:t>Q24 (Score 7.5, Nat Ave. 7.8).</a:t>
                      </a:r>
                    </a:p>
                    <a:p>
                      <a:endParaRPr lang="en-IE" sz="1800" dirty="0" smtClean="0">
                        <a:solidFill>
                          <a:schemeClr val="accent5">
                            <a:lumMod val="50000"/>
                          </a:schemeClr>
                        </a:solidFill>
                      </a:endParaRPr>
                    </a:p>
                    <a:p>
                      <a:r>
                        <a:rPr lang="en-IE" sz="1800" dirty="0" smtClean="0">
                          <a:solidFill>
                            <a:schemeClr val="accent5">
                              <a:lumMod val="50000"/>
                            </a:schemeClr>
                          </a:solidFill>
                        </a:rPr>
                        <a:t>HIQA Safer Better Healthcare standards (2012) </a:t>
                      </a:r>
                    </a:p>
                    <a:p>
                      <a:r>
                        <a:rPr lang="en-IE" sz="1800" dirty="0" smtClean="0">
                          <a:solidFill>
                            <a:schemeClr val="accent5">
                              <a:lumMod val="50000"/>
                            </a:schemeClr>
                          </a:solidFill>
                        </a:rPr>
                        <a:t>Person-Centred Care &amp; Support.</a:t>
                      </a:r>
                      <a:endParaRPr lang="en-IE" sz="1800" dirty="0">
                        <a:solidFill>
                          <a:schemeClr val="accent5">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bl>
          </a:graphicData>
        </a:graphic>
      </p:graphicFrame>
      <p:sp>
        <p:nvSpPr>
          <p:cNvPr id="11" name="TextBox 10"/>
          <p:cNvSpPr txBox="1"/>
          <p:nvPr/>
        </p:nvSpPr>
        <p:spPr>
          <a:xfrm>
            <a:off x="282222" y="3418559"/>
            <a:ext cx="6011334" cy="1255267"/>
          </a:xfrm>
          <a:prstGeom prst="rect">
            <a:avLst/>
          </a:prstGeom>
          <a:noFill/>
          <a:ln>
            <a:solidFill>
              <a:schemeClr val="tx1"/>
            </a:solidFill>
          </a:ln>
        </p:spPr>
        <p:txBody>
          <a:bodyPr wrap="square" rtlCol="0">
            <a:spAutoFit/>
          </a:bodyPr>
          <a:lstStyle/>
          <a:p>
            <a:r>
              <a:rPr lang="en-IE" b="1" i="1" dirty="0" smtClean="0">
                <a:solidFill>
                  <a:srgbClr val="490E66"/>
                </a:solidFill>
              </a:rPr>
              <a:t>Quality </a:t>
            </a:r>
            <a:r>
              <a:rPr lang="en-IE" b="1" i="1" dirty="0">
                <a:solidFill>
                  <a:srgbClr val="490E66"/>
                </a:solidFill>
              </a:rPr>
              <a:t>Improvement Initiative #2</a:t>
            </a:r>
          </a:p>
          <a:p>
            <a:pPr marL="285750" indent="-285750">
              <a:lnSpc>
                <a:spcPct val="107000"/>
              </a:lnSpc>
              <a:buFont typeface="Arial"/>
              <a:buChar char="•"/>
            </a:pPr>
            <a:r>
              <a:rPr lang="en-IE" dirty="0">
                <a:solidFill>
                  <a:schemeClr val="accent5">
                    <a:lumMod val="50000"/>
                  </a:schemeClr>
                </a:solidFill>
              </a:rPr>
              <a:t>Progression of menu development and patient focus group for food and nutrition.</a:t>
            </a:r>
          </a:p>
          <a:p>
            <a:pPr marL="285750" indent="-285750">
              <a:lnSpc>
                <a:spcPct val="107000"/>
              </a:lnSpc>
              <a:buFont typeface="Arial"/>
              <a:buChar char="•"/>
            </a:pPr>
            <a:r>
              <a:rPr lang="en-IE" dirty="0">
                <a:solidFill>
                  <a:schemeClr val="accent5">
                    <a:lumMod val="50000"/>
                  </a:schemeClr>
                </a:solidFill>
              </a:rPr>
              <a:t>NIES Q15, Q16 &amp; Q18.</a:t>
            </a:r>
          </a:p>
        </p:txBody>
      </p:sp>
      <p:graphicFrame>
        <p:nvGraphicFramePr>
          <p:cNvPr id="12" name="Table 11"/>
          <p:cNvGraphicFramePr>
            <a:graphicFrameLocks noGrp="1"/>
          </p:cNvGraphicFramePr>
          <p:nvPr>
            <p:extLst>
              <p:ext uri="{D42A27DB-BD31-4B8C-83A1-F6EECF244321}">
                <p14:modId xmlns:p14="http://schemas.microsoft.com/office/powerpoint/2010/main" val="1128324224"/>
              </p:ext>
            </p:extLst>
          </p:nvPr>
        </p:nvGraphicFramePr>
        <p:xfrm>
          <a:off x="6558846" y="3383844"/>
          <a:ext cx="5336821" cy="2926080"/>
        </p:xfrm>
        <a:graphic>
          <a:graphicData uri="http://schemas.openxmlformats.org/drawingml/2006/table">
            <a:tbl>
              <a:tblPr firstRow="1" bandRow="1">
                <a:tableStyleId>{5C22544A-7EE6-4342-B048-85BDC9FD1C3A}</a:tableStyleId>
              </a:tblPr>
              <a:tblGrid>
                <a:gridCol w="5336821">
                  <a:extLst>
                    <a:ext uri="{9D8B030D-6E8A-4147-A177-3AD203B41FA5}">
                      <a16:colId xmlns="" xmlns:a16="http://schemas.microsoft.com/office/drawing/2014/main" val="20000"/>
                    </a:ext>
                  </a:extLst>
                </a:gridCol>
              </a:tblGrid>
              <a:tr h="351376">
                <a:tc>
                  <a:txBody>
                    <a:bodyPr/>
                    <a:lstStyle/>
                    <a:p>
                      <a:r>
                        <a:rPr lang="en-IE" b="1" i="0" dirty="0" smtClean="0">
                          <a:solidFill>
                            <a:schemeClr val="bg1"/>
                          </a:solidFill>
                        </a:rPr>
                        <a:t>Quality Improvement Initiative #2</a:t>
                      </a:r>
                      <a:endParaRPr lang="en-IE" b="1" i="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490E66"/>
                    </a:solidFill>
                  </a:tcPr>
                </a:tc>
                <a:extLst>
                  <a:ext uri="{0D108BD9-81ED-4DB2-BD59-A6C34878D82A}">
                    <a16:rowId xmlns="" xmlns:a16="http://schemas.microsoft.com/office/drawing/2014/main" val="10000"/>
                  </a:ext>
                </a:extLst>
              </a:tr>
              <a:tr h="1652130">
                <a:tc>
                  <a:txBody>
                    <a:bodyPr/>
                    <a:lstStyle/>
                    <a:p>
                      <a:r>
                        <a:rPr lang="en-IE" sz="1800" b="1" dirty="0" smtClean="0">
                          <a:solidFill>
                            <a:schemeClr val="accent5">
                              <a:lumMod val="50000"/>
                            </a:schemeClr>
                          </a:solidFill>
                        </a:rPr>
                        <a:t>National Inpatient Experience Survey </a:t>
                      </a:r>
                    </a:p>
                    <a:p>
                      <a:r>
                        <a:rPr lang="en-IE" sz="1800" dirty="0" smtClean="0">
                          <a:solidFill>
                            <a:schemeClr val="accent5">
                              <a:lumMod val="50000"/>
                            </a:schemeClr>
                          </a:solidFill>
                        </a:rPr>
                        <a:t>National Inpatient Experience Survey </a:t>
                      </a:r>
                    </a:p>
                    <a:p>
                      <a:r>
                        <a:rPr lang="en-IE" sz="1800" dirty="0" smtClean="0">
                          <a:solidFill>
                            <a:schemeClr val="accent5">
                              <a:lumMod val="50000"/>
                            </a:schemeClr>
                          </a:solidFill>
                        </a:rPr>
                        <a:t>Q15 (Score 6.4, Nat Ave. 6.6), Q16 &amp; Q18 (Score 6.2, Nat Ave. 6.8).</a:t>
                      </a:r>
                    </a:p>
                    <a:p>
                      <a:endParaRPr lang="en-IE" sz="1800" dirty="0" smtClean="0">
                        <a:solidFill>
                          <a:schemeClr val="accent5">
                            <a:lumMod val="50000"/>
                          </a:schemeClr>
                        </a:solidFill>
                      </a:endParaRPr>
                    </a:p>
                    <a:p>
                      <a:r>
                        <a:rPr lang="en-IE" sz="1800" dirty="0" smtClean="0">
                          <a:solidFill>
                            <a:schemeClr val="accent5">
                              <a:lumMod val="50000"/>
                            </a:schemeClr>
                          </a:solidFill>
                        </a:rPr>
                        <a:t>HIQA Safer Better Healthcare standards (2012) Person-Centred Care &amp; Support.</a:t>
                      </a:r>
                    </a:p>
                    <a:p>
                      <a:endParaRPr lang="en-IE" sz="1800" dirty="0" smtClean="0">
                        <a:solidFill>
                          <a:schemeClr val="accent5">
                            <a:lumMod val="50000"/>
                          </a:schemeClr>
                        </a:solidFill>
                      </a:endParaRPr>
                    </a:p>
                    <a:p>
                      <a:r>
                        <a:rPr lang="en-IE" sz="1800" dirty="0" smtClean="0">
                          <a:solidFill>
                            <a:schemeClr val="accent5">
                              <a:lumMod val="50000"/>
                            </a:schemeClr>
                          </a:solidFill>
                        </a:rPr>
                        <a:t>Better Health &amp; Wellbeing</a:t>
                      </a:r>
                      <a:endParaRPr lang="en-IE" sz="1800" dirty="0">
                        <a:solidFill>
                          <a:schemeClr val="accent5">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8607203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20547" y="1870259"/>
            <a:ext cx="9144000" cy="1655762"/>
          </a:xfrm>
        </p:spPr>
        <p:txBody>
          <a:bodyPr>
            <a:normAutofit/>
          </a:bodyPr>
          <a:lstStyle/>
          <a:p>
            <a:r>
              <a:rPr lang="en-IE" sz="2800" b="1" dirty="0">
                <a:solidFill>
                  <a:srgbClr val="490E66"/>
                </a:solidFill>
              </a:rPr>
              <a:t>Quality Improvement Initiatives for Cavan Monaghan Hospitals in response to the National Inpatient Experience Survey 2021 &amp; 2022</a:t>
            </a:r>
          </a:p>
        </p:txBody>
      </p:sp>
      <p:pic>
        <p:nvPicPr>
          <p:cNvPr id="1030" name="Picture 6" descr="Cavan/Monaghan Hospital Staff Uniforms | Nurses Uniform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158" y="3691177"/>
            <a:ext cx="2268000" cy="2268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light drop in patients on trolleys in Cavan General Hospital | Anglo Ce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5105" y="3672485"/>
            <a:ext cx="4032001" cy="2268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Just over half of 23 extra step-down beds promised for Monaghan Hospital  last year have been opened | NorthernS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0052" y="3686916"/>
            <a:ext cx="4340670" cy="226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RCSI Hospitals Group Logo_RGB.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3138" y="0"/>
            <a:ext cx="7152675" cy="2160000"/>
          </a:xfrm>
          <a:prstGeom prst="rect">
            <a:avLst/>
          </a:prstGeom>
        </p:spPr>
      </p:pic>
    </p:spTree>
    <p:extLst>
      <p:ext uri="{BB962C8B-B14F-4D97-AF65-F5344CB8AC3E}">
        <p14:creationId xmlns:p14="http://schemas.microsoft.com/office/powerpoint/2010/main" val="1761305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1679320" y="0"/>
            <a:ext cx="8229601" cy="841002"/>
          </a:xfrm>
          <a:prstGeom prst="round2Same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rgbClr val="490E66"/>
                </a:solidFill>
              </a:rPr>
              <a:t>Improving communications with patients’ families</a:t>
            </a:r>
          </a:p>
          <a:p>
            <a:pPr algn="ctr"/>
            <a:r>
              <a:rPr lang="en-IE" sz="2000" b="1" dirty="0">
                <a:solidFill>
                  <a:srgbClr val="490E66"/>
                </a:solidFill>
              </a:rPr>
              <a:t>A Quality Improvement Initiative in Cavan Monaghan Hospitals (2021)</a:t>
            </a:r>
          </a:p>
        </p:txBody>
      </p:sp>
      <p:sp>
        <p:nvSpPr>
          <p:cNvPr id="4" name="TextBox 3"/>
          <p:cNvSpPr txBox="1"/>
          <p:nvPr/>
        </p:nvSpPr>
        <p:spPr>
          <a:xfrm>
            <a:off x="223033" y="902639"/>
            <a:ext cx="11688443" cy="677108"/>
          </a:xfrm>
          <a:prstGeom prst="rect">
            <a:avLst/>
          </a:prstGeom>
          <a:noFill/>
        </p:spPr>
        <p:txBody>
          <a:bodyPr wrap="square" rtlCol="0">
            <a:spAutoFit/>
          </a:bodyPr>
          <a:lstStyle/>
          <a:p>
            <a:r>
              <a:rPr lang="en-IE" sz="1600" b="1" dirty="0">
                <a:solidFill>
                  <a:schemeClr val="accent5">
                    <a:lumMod val="50000"/>
                  </a:schemeClr>
                </a:solidFill>
              </a:rPr>
              <a:t>Introduction</a:t>
            </a:r>
          </a:p>
          <a:p>
            <a:r>
              <a:rPr lang="en-IE" sz="1100" dirty="0">
                <a:solidFill>
                  <a:schemeClr val="accent5">
                    <a:lumMod val="50000"/>
                  </a:schemeClr>
                </a:solidFill>
              </a:rPr>
              <a:t>Restricted visiting during Covid-19 </a:t>
            </a:r>
            <a:r>
              <a:rPr lang="en-IE" sz="1100" dirty="0" smtClean="0">
                <a:solidFill>
                  <a:schemeClr val="accent5">
                    <a:lumMod val="50000"/>
                  </a:schemeClr>
                </a:solidFill>
              </a:rPr>
              <a:t>resulted </a:t>
            </a:r>
            <a:r>
              <a:rPr lang="en-IE" sz="1100" dirty="0">
                <a:solidFill>
                  <a:schemeClr val="accent5">
                    <a:lumMod val="50000"/>
                  </a:schemeClr>
                </a:solidFill>
              </a:rPr>
              <a:t>in </a:t>
            </a:r>
            <a:r>
              <a:rPr lang="en-IE" sz="1100" dirty="0" smtClean="0">
                <a:solidFill>
                  <a:schemeClr val="accent5">
                    <a:lumMod val="50000"/>
                  </a:schemeClr>
                </a:solidFill>
              </a:rPr>
              <a:t>an </a:t>
            </a:r>
            <a:r>
              <a:rPr lang="en-IE" sz="1100" dirty="0">
                <a:solidFill>
                  <a:schemeClr val="accent5">
                    <a:lumMod val="50000"/>
                  </a:schemeClr>
                </a:solidFill>
              </a:rPr>
              <a:t>increased number of complaints from patients’ families (including formal complaints), who voiced dissatisfaction that they had not received adequate information about their family members when they were in hospital. The nursing team on a medical ward commenced an QI initiative in October 2021 to improve communications with patients’ families. </a:t>
            </a:r>
          </a:p>
        </p:txBody>
      </p:sp>
      <p:sp>
        <p:nvSpPr>
          <p:cNvPr id="6" name="TextBox 5"/>
          <p:cNvSpPr txBox="1"/>
          <p:nvPr/>
        </p:nvSpPr>
        <p:spPr>
          <a:xfrm>
            <a:off x="215888" y="1535331"/>
            <a:ext cx="9817768" cy="369332"/>
          </a:xfrm>
          <a:prstGeom prst="rect">
            <a:avLst/>
          </a:prstGeom>
          <a:noFill/>
        </p:spPr>
        <p:txBody>
          <a:bodyPr wrap="square" rtlCol="0">
            <a:spAutoFit/>
          </a:bodyPr>
          <a:lstStyle/>
          <a:p>
            <a:r>
              <a:rPr lang="en-IE" b="1" i="1" dirty="0">
                <a:solidFill>
                  <a:srgbClr val="002060"/>
                </a:solidFill>
              </a:rPr>
              <a:t> </a:t>
            </a:r>
            <a:r>
              <a:rPr lang="en-IE" sz="1600" b="1" i="1" dirty="0" smtClean="0">
                <a:solidFill>
                  <a:schemeClr val="accent5">
                    <a:lumMod val="50000"/>
                  </a:schemeClr>
                </a:solidFill>
              </a:rPr>
              <a:t>Aim</a:t>
            </a:r>
            <a:r>
              <a:rPr lang="en-IE" sz="1600" b="1" i="1" dirty="0">
                <a:solidFill>
                  <a:schemeClr val="accent5">
                    <a:lumMod val="50000"/>
                  </a:schemeClr>
                </a:solidFill>
              </a:rPr>
              <a:t>: </a:t>
            </a:r>
            <a:r>
              <a:rPr lang="en-IE" sz="1600" b="1" i="1" dirty="0" smtClean="0">
                <a:solidFill>
                  <a:schemeClr val="accent5">
                    <a:lumMod val="50000"/>
                  </a:schemeClr>
                </a:solidFill>
              </a:rPr>
              <a:t>To </a:t>
            </a:r>
            <a:r>
              <a:rPr lang="en-IE" sz="1600" b="1" i="1" dirty="0">
                <a:solidFill>
                  <a:schemeClr val="accent5">
                    <a:lumMod val="50000"/>
                  </a:schemeClr>
                </a:solidFill>
              </a:rPr>
              <a:t>improve communications with patients’ families during their hospital stay on a medical ward</a:t>
            </a:r>
          </a:p>
        </p:txBody>
      </p:sp>
      <p:sp>
        <p:nvSpPr>
          <p:cNvPr id="8" name="TextBox 7"/>
          <p:cNvSpPr txBox="1"/>
          <p:nvPr/>
        </p:nvSpPr>
        <p:spPr>
          <a:xfrm>
            <a:off x="223033" y="1868106"/>
            <a:ext cx="6201272" cy="4857740"/>
          </a:xfrm>
          <a:prstGeom prst="rect">
            <a:avLst/>
          </a:prstGeom>
          <a:noFill/>
          <a:ln>
            <a:solidFill>
              <a:schemeClr val="tx1"/>
            </a:solidFill>
          </a:ln>
        </p:spPr>
        <p:txBody>
          <a:bodyPr wrap="square" rtlCol="0">
            <a:spAutoFit/>
          </a:bodyPr>
          <a:lstStyle/>
          <a:p>
            <a:r>
              <a:rPr lang="en-IE" sz="1000" b="1" dirty="0">
                <a:solidFill>
                  <a:srgbClr val="FF0000"/>
                </a:solidFill>
              </a:rPr>
              <a:t>Project Plan</a:t>
            </a:r>
          </a:p>
          <a:p>
            <a:pPr marL="228600" indent="-228600">
              <a:buFont typeface="+mj-lt"/>
              <a:buAutoNum type="arabicPeriod"/>
            </a:pPr>
            <a:r>
              <a:rPr lang="en-IE" sz="1000" dirty="0">
                <a:solidFill>
                  <a:schemeClr val="accent5">
                    <a:lumMod val="50000"/>
                  </a:schemeClr>
                </a:solidFill>
              </a:rPr>
              <a:t>MDT Brainstorming session on causes </a:t>
            </a:r>
            <a:r>
              <a:rPr lang="en-IE" sz="1000" dirty="0" smtClean="0">
                <a:solidFill>
                  <a:schemeClr val="accent5">
                    <a:lumMod val="50000"/>
                  </a:schemeClr>
                </a:solidFill>
              </a:rPr>
              <a:t>of </a:t>
            </a:r>
            <a:r>
              <a:rPr lang="en-IE" sz="1000" dirty="0">
                <a:solidFill>
                  <a:schemeClr val="accent5">
                    <a:lumMod val="50000"/>
                  </a:schemeClr>
                </a:solidFill>
              </a:rPr>
              <a:t>complaints, challenges for staff communicating with families and identify change ideas. </a:t>
            </a:r>
          </a:p>
          <a:p>
            <a:pPr marL="228600" indent="-228600">
              <a:buFont typeface="+mj-lt"/>
              <a:buAutoNum type="arabicPeriod"/>
            </a:pPr>
            <a:r>
              <a:rPr lang="en-US" sz="1000" dirty="0">
                <a:solidFill>
                  <a:schemeClr val="accent5">
                    <a:lumMod val="50000"/>
                  </a:schemeClr>
                </a:solidFill>
              </a:rPr>
              <a:t>Developed a multidisciplinary communications booklet to document communication between staff and the patient’s Designated Contact Person (DCP). </a:t>
            </a:r>
          </a:p>
          <a:p>
            <a:pPr marL="228600" indent="-228600">
              <a:buFont typeface="+mj-lt"/>
              <a:buAutoNum type="arabicPeriod"/>
            </a:pPr>
            <a:r>
              <a:rPr lang="en-US" sz="1000" dirty="0">
                <a:solidFill>
                  <a:schemeClr val="accent5">
                    <a:lumMod val="50000"/>
                  </a:schemeClr>
                </a:solidFill>
              </a:rPr>
              <a:t>Guidance on GDPR for staff when relaying patient’s information to DCP.</a:t>
            </a:r>
            <a:endParaRPr lang="en-IE" sz="1000" dirty="0">
              <a:solidFill>
                <a:schemeClr val="accent5">
                  <a:lumMod val="50000"/>
                </a:schemeClr>
              </a:solidFill>
            </a:endParaRPr>
          </a:p>
          <a:p>
            <a:pPr marL="228600" indent="-228600">
              <a:buFont typeface="+mj-lt"/>
              <a:buAutoNum type="arabicPeriod"/>
            </a:pPr>
            <a:r>
              <a:rPr lang="en-IE" sz="1000" dirty="0">
                <a:solidFill>
                  <a:schemeClr val="accent5">
                    <a:lumMod val="50000"/>
                  </a:schemeClr>
                </a:solidFill>
              </a:rPr>
              <a:t>Focused Communication training for ward staff.</a:t>
            </a:r>
            <a:endParaRPr lang="en-IE" sz="1000" b="1" dirty="0">
              <a:solidFill>
                <a:schemeClr val="accent5">
                  <a:lumMod val="50000"/>
                </a:schemeClr>
              </a:solidFill>
            </a:endParaRPr>
          </a:p>
          <a:p>
            <a:endParaRPr lang="en-IE" sz="400" b="1" dirty="0">
              <a:solidFill>
                <a:srgbClr val="FF0000"/>
              </a:solidFill>
            </a:endParaRPr>
          </a:p>
          <a:p>
            <a:r>
              <a:rPr lang="en-IE" sz="1000" b="1" dirty="0">
                <a:solidFill>
                  <a:srgbClr val="FF0000"/>
                </a:solidFill>
              </a:rPr>
              <a:t>PDSA 1. Nov 2021 </a:t>
            </a:r>
          </a:p>
          <a:p>
            <a:pPr lvl="0"/>
            <a:r>
              <a:rPr lang="en-US" sz="1000" dirty="0">
                <a:solidFill>
                  <a:schemeClr val="accent5">
                    <a:lumMod val="50000"/>
                  </a:schemeClr>
                </a:solidFill>
              </a:rPr>
              <a:t>Trial a MDT communications booklet to document communication between staff and the patient’s DCP. </a:t>
            </a:r>
          </a:p>
          <a:p>
            <a:endParaRPr lang="en-IE" sz="400" b="1" dirty="0" smtClean="0">
              <a:solidFill>
                <a:srgbClr val="FF0000"/>
              </a:solidFill>
            </a:endParaRPr>
          </a:p>
          <a:p>
            <a:r>
              <a:rPr lang="en-IE" sz="1000" b="1" dirty="0" smtClean="0">
                <a:solidFill>
                  <a:srgbClr val="FF0000"/>
                </a:solidFill>
              </a:rPr>
              <a:t>Result</a:t>
            </a:r>
            <a:endParaRPr lang="en-IE" sz="1000" b="1" dirty="0">
              <a:solidFill>
                <a:srgbClr val="FF0000"/>
              </a:solidFill>
            </a:endParaRPr>
          </a:p>
          <a:p>
            <a:pPr indent="-457200">
              <a:lnSpc>
                <a:spcPts val="1300"/>
              </a:lnSpc>
            </a:pPr>
            <a:r>
              <a:rPr lang="en-IE" sz="1000" dirty="0">
                <a:solidFill>
                  <a:schemeClr val="accent5">
                    <a:lumMod val="50000"/>
                  </a:schemeClr>
                </a:solidFill>
              </a:rPr>
              <a:t>Multidisciplinary Booklet was not a sustainable long-term solution due to existing paperwork demands. </a:t>
            </a:r>
          </a:p>
          <a:p>
            <a:pPr indent="-457200">
              <a:lnSpc>
                <a:spcPts val="1300"/>
              </a:lnSpc>
            </a:pPr>
            <a:r>
              <a:rPr lang="en-IE" sz="1000" dirty="0">
                <a:solidFill>
                  <a:schemeClr val="accent5">
                    <a:lumMod val="50000"/>
                  </a:schemeClr>
                </a:solidFill>
              </a:rPr>
              <a:t>Concept of DCP established. GDPR/ethical obligations clarified.</a:t>
            </a:r>
            <a:endParaRPr lang="en-IE" sz="1000" b="1" dirty="0">
              <a:solidFill>
                <a:schemeClr val="accent5">
                  <a:lumMod val="50000"/>
                </a:schemeClr>
              </a:solidFill>
            </a:endParaRPr>
          </a:p>
          <a:p>
            <a:endParaRPr lang="en-IE" sz="400" b="1" dirty="0">
              <a:solidFill>
                <a:srgbClr val="FF0000"/>
              </a:solidFill>
            </a:endParaRPr>
          </a:p>
          <a:p>
            <a:r>
              <a:rPr lang="en-IE" sz="1000" b="1" dirty="0">
                <a:solidFill>
                  <a:srgbClr val="FF0000"/>
                </a:solidFill>
              </a:rPr>
              <a:t>PDSA 2. Mar 2022</a:t>
            </a:r>
            <a:endParaRPr lang="en-US" sz="1000" dirty="0"/>
          </a:p>
          <a:p>
            <a:pPr lvl="0"/>
            <a:r>
              <a:rPr lang="en-IE" sz="1000" dirty="0">
                <a:solidFill>
                  <a:schemeClr val="accent5">
                    <a:lumMod val="50000"/>
                  </a:schemeClr>
                </a:solidFill>
              </a:rPr>
              <a:t>Implement a daily process for MDT staff to discuss communications with DCP at staff handover, MDT Whiteboard huddle and safety pause. </a:t>
            </a:r>
          </a:p>
          <a:p>
            <a:pPr lvl="0"/>
            <a:endParaRPr lang="en-IE" sz="400" b="1" dirty="0" smtClean="0">
              <a:solidFill>
                <a:srgbClr val="FF0000"/>
              </a:solidFill>
            </a:endParaRPr>
          </a:p>
          <a:p>
            <a:pPr lvl="0"/>
            <a:r>
              <a:rPr lang="en-IE" sz="1000" b="1" dirty="0" smtClean="0">
                <a:solidFill>
                  <a:srgbClr val="FF0000"/>
                </a:solidFill>
              </a:rPr>
              <a:t>Result</a:t>
            </a:r>
            <a:endParaRPr lang="en-IE" sz="1000" b="1" dirty="0">
              <a:solidFill>
                <a:srgbClr val="FF0000"/>
              </a:solidFill>
            </a:endParaRPr>
          </a:p>
          <a:p>
            <a:r>
              <a:rPr lang="en-IE" sz="1000" dirty="0">
                <a:solidFill>
                  <a:schemeClr val="accent5">
                    <a:lumMod val="50000"/>
                  </a:schemeClr>
                </a:solidFill>
              </a:rPr>
              <a:t>June 2022 Family experience survey found 88% satisfaction with the level of information received from </a:t>
            </a:r>
            <a:r>
              <a:rPr lang="en-IE" sz="1000" dirty="0" smtClean="0">
                <a:solidFill>
                  <a:schemeClr val="accent5">
                    <a:lumMod val="50000"/>
                  </a:schemeClr>
                </a:solidFill>
              </a:rPr>
              <a:t>nursing staff on the ward.</a:t>
            </a:r>
            <a:endParaRPr lang="en-IE" sz="1000" dirty="0">
              <a:solidFill>
                <a:schemeClr val="accent5">
                  <a:lumMod val="50000"/>
                </a:schemeClr>
              </a:solidFill>
            </a:endParaRPr>
          </a:p>
          <a:p>
            <a:endParaRPr lang="en-IE" sz="400" b="1" dirty="0">
              <a:solidFill>
                <a:srgbClr val="FF0000"/>
              </a:solidFill>
            </a:endParaRPr>
          </a:p>
          <a:p>
            <a:r>
              <a:rPr lang="en-IE" sz="1000" b="1" dirty="0">
                <a:solidFill>
                  <a:srgbClr val="FF0000"/>
                </a:solidFill>
              </a:rPr>
              <a:t>PDSA 3. August 2022</a:t>
            </a:r>
          </a:p>
          <a:p>
            <a:r>
              <a:rPr lang="en-IE" sz="1000" dirty="0">
                <a:solidFill>
                  <a:schemeClr val="accent5">
                    <a:lumMod val="50000"/>
                  </a:schemeClr>
                </a:solidFill>
              </a:rPr>
              <a:t>1.Each patient’s DCP will be contacted by a member </a:t>
            </a:r>
            <a:r>
              <a:rPr lang="en-IE" sz="1000" dirty="0" smtClean="0">
                <a:solidFill>
                  <a:schemeClr val="accent5">
                    <a:lumMod val="50000"/>
                  </a:schemeClr>
                </a:solidFill>
              </a:rPr>
              <a:t>of the </a:t>
            </a:r>
            <a:r>
              <a:rPr lang="en-IE" sz="1000" dirty="0">
                <a:solidFill>
                  <a:schemeClr val="accent5">
                    <a:lumMod val="50000"/>
                  </a:schemeClr>
                </a:solidFill>
              </a:rPr>
              <a:t>nursing </a:t>
            </a:r>
            <a:r>
              <a:rPr lang="en-IE" sz="1000" dirty="0" smtClean="0">
                <a:solidFill>
                  <a:schemeClr val="accent5">
                    <a:lumMod val="50000"/>
                  </a:schemeClr>
                </a:solidFill>
              </a:rPr>
              <a:t>team within </a:t>
            </a:r>
            <a:r>
              <a:rPr lang="en-IE" sz="1000" dirty="0">
                <a:solidFill>
                  <a:schemeClr val="accent5">
                    <a:lumMod val="50000"/>
                  </a:schemeClr>
                </a:solidFill>
              </a:rPr>
              <a:t>24 hours of their admission.</a:t>
            </a:r>
          </a:p>
          <a:p>
            <a:r>
              <a:rPr lang="en-IE" sz="1000" dirty="0">
                <a:solidFill>
                  <a:schemeClr val="accent5">
                    <a:lumMod val="50000"/>
                  </a:schemeClr>
                </a:solidFill>
              </a:rPr>
              <a:t>2.The NOK will be informed of patients clinical status, plan of care and relevant information re: ward visiting, contact </a:t>
            </a:r>
            <a:r>
              <a:rPr lang="en-IE" sz="1000" dirty="0" smtClean="0">
                <a:solidFill>
                  <a:schemeClr val="accent5">
                    <a:lumMod val="50000"/>
                  </a:schemeClr>
                </a:solidFill>
              </a:rPr>
              <a:t>number, discharge plan </a:t>
            </a:r>
            <a:r>
              <a:rPr lang="en-IE" sz="1000" dirty="0">
                <a:solidFill>
                  <a:schemeClr val="accent5">
                    <a:lumMod val="50000"/>
                  </a:schemeClr>
                </a:solidFill>
              </a:rPr>
              <a:t>etc. </a:t>
            </a:r>
          </a:p>
          <a:p>
            <a:endParaRPr lang="en-IE" sz="400" b="1" dirty="0" smtClean="0">
              <a:solidFill>
                <a:srgbClr val="FF0000"/>
              </a:solidFill>
            </a:endParaRPr>
          </a:p>
          <a:p>
            <a:r>
              <a:rPr lang="en-IE" sz="1000" b="1" dirty="0" smtClean="0">
                <a:solidFill>
                  <a:srgbClr val="FF0000"/>
                </a:solidFill>
              </a:rPr>
              <a:t>Result</a:t>
            </a:r>
            <a:endParaRPr lang="en-IE" sz="1000" b="1" dirty="0">
              <a:solidFill>
                <a:srgbClr val="FF0000"/>
              </a:solidFill>
            </a:endParaRPr>
          </a:p>
          <a:p>
            <a:r>
              <a:rPr lang="en-IE" sz="1000" b="1" dirty="0">
                <a:solidFill>
                  <a:srgbClr val="FF0000"/>
                </a:solidFill>
              </a:rPr>
              <a:t>67% of patients’ DCP were communicated with within 1</a:t>
            </a:r>
            <a:r>
              <a:rPr lang="en-IE" sz="1000" b="1" baseline="30000" dirty="0">
                <a:solidFill>
                  <a:srgbClr val="FF0000"/>
                </a:solidFill>
              </a:rPr>
              <a:t>st</a:t>
            </a:r>
            <a:r>
              <a:rPr lang="en-IE" sz="1000" b="1" dirty="0">
                <a:solidFill>
                  <a:srgbClr val="FF0000"/>
                </a:solidFill>
              </a:rPr>
              <a:t> 24 hours</a:t>
            </a:r>
            <a:endParaRPr lang="en-IE" sz="1000" b="1" dirty="0"/>
          </a:p>
          <a:p>
            <a:endParaRPr lang="en-IE" sz="400" b="1" dirty="0"/>
          </a:p>
          <a:p>
            <a:r>
              <a:rPr lang="en-IE" sz="1000" b="1" dirty="0">
                <a:solidFill>
                  <a:schemeClr val="accent5">
                    <a:lumMod val="50000"/>
                  </a:schemeClr>
                </a:solidFill>
              </a:rPr>
              <a:t>Spread July 2022</a:t>
            </a:r>
          </a:p>
          <a:p>
            <a:pPr marL="228600" indent="-228600">
              <a:buFont typeface="+mj-lt"/>
              <a:buAutoNum type="arabicPeriod"/>
            </a:pPr>
            <a:r>
              <a:rPr lang="en-IE" sz="1000" dirty="0">
                <a:solidFill>
                  <a:schemeClr val="accent5">
                    <a:lumMod val="50000"/>
                  </a:schemeClr>
                </a:solidFill>
              </a:rPr>
              <a:t>Spread to all wards, support with education.</a:t>
            </a:r>
          </a:p>
          <a:p>
            <a:pPr marL="228600" indent="-228600">
              <a:buFont typeface="+mj-lt"/>
              <a:buAutoNum type="arabicPeriod"/>
            </a:pPr>
            <a:r>
              <a:rPr lang="en-IE" sz="1000" dirty="0">
                <a:solidFill>
                  <a:schemeClr val="accent5">
                    <a:lumMod val="50000"/>
                  </a:schemeClr>
                </a:solidFill>
              </a:rPr>
              <a:t>Audit in Aug of 4 wards showed </a:t>
            </a:r>
            <a:r>
              <a:rPr lang="en-IE" sz="1000" dirty="0" smtClean="0">
                <a:solidFill>
                  <a:schemeClr val="accent5">
                    <a:lumMod val="50000"/>
                  </a:schemeClr>
                </a:solidFill>
              </a:rPr>
              <a:t>an average uptake  of 50% .</a:t>
            </a:r>
            <a:endParaRPr lang="en-IE" sz="1000" dirty="0">
              <a:solidFill>
                <a:schemeClr val="accent5">
                  <a:lumMod val="50000"/>
                </a:schemeClr>
              </a:solidFill>
            </a:endParaRPr>
          </a:p>
          <a:p>
            <a:pPr marL="228600" indent="-228600">
              <a:buFont typeface="+mj-lt"/>
              <a:buAutoNum type="arabicPeriod"/>
            </a:pPr>
            <a:r>
              <a:rPr lang="en-IE" sz="1000" dirty="0">
                <a:solidFill>
                  <a:schemeClr val="accent5">
                    <a:lumMod val="50000"/>
                  </a:schemeClr>
                </a:solidFill>
              </a:rPr>
              <a:t>Continue to drive this initiative and re-audit in September</a:t>
            </a:r>
            <a:r>
              <a:rPr lang="en-IE" sz="1000" dirty="0" smtClean="0">
                <a:solidFill>
                  <a:schemeClr val="accent5">
                    <a:lumMod val="50000"/>
                  </a:schemeClr>
                </a:solidFill>
              </a:rPr>
              <a:t>.</a:t>
            </a:r>
            <a:endParaRPr lang="en-IE" sz="1000" dirty="0">
              <a:solidFill>
                <a:schemeClr val="accent5">
                  <a:lumMod val="50000"/>
                </a:schemeClr>
              </a:solidFill>
            </a:endParaRPr>
          </a:p>
        </p:txBody>
      </p:sp>
      <p:pic>
        <p:nvPicPr>
          <p:cNvPr id="11" name="Picture 10"/>
          <p:cNvPicPr>
            <a:picLocks noChangeAspect="1"/>
          </p:cNvPicPr>
          <p:nvPr/>
        </p:nvPicPr>
        <p:blipFill>
          <a:blip r:embed="rId2"/>
          <a:stretch>
            <a:fillRect/>
          </a:stretch>
        </p:blipFill>
        <p:spPr>
          <a:xfrm>
            <a:off x="6518986" y="1868105"/>
            <a:ext cx="2707100" cy="2270757"/>
          </a:xfrm>
          <a:prstGeom prst="rect">
            <a:avLst/>
          </a:prstGeom>
          <a:ln>
            <a:solidFill>
              <a:schemeClr val="tx1"/>
            </a:solidFill>
          </a:ln>
        </p:spPr>
      </p:pic>
      <p:graphicFrame>
        <p:nvGraphicFramePr>
          <p:cNvPr id="16" name="Chart 15"/>
          <p:cNvGraphicFramePr>
            <a:graphicFrameLocks/>
          </p:cNvGraphicFramePr>
          <p:nvPr>
            <p:extLst>
              <p:ext uri="{D42A27DB-BD31-4B8C-83A1-F6EECF244321}">
                <p14:modId xmlns:p14="http://schemas.microsoft.com/office/powerpoint/2010/main" val="2965277228"/>
              </p:ext>
            </p:extLst>
          </p:nvPr>
        </p:nvGraphicFramePr>
        <p:xfrm>
          <a:off x="6506655" y="4231222"/>
          <a:ext cx="2707100" cy="24637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197934464"/>
              </p:ext>
            </p:extLst>
          </p:nvPr>
        </p:nvGraphicFramePr>
        <p:xfrm>
          <a:off x="9331786" y="1866262"/>
          <a:ext cx="2604352" cy="1723870"/>
        </p:xfrm>
        <a:graphic>
          <a:graphicData uri="http://schemas.openxmlformats.org/drawingml/2006/table">
            <a:tbl>
              <a:tblPr firstRow="1" bandRow="1">
                <a:tableStyleId>{5C22544A-7EE6-4342-B048-85BDC9FD1C3A}</a:tableStyleId>
              </a:tblPr>
              <a:tblGrid>
                <a:gridCol w="2604352">
                  <a:extLst>
                    <a:ext uri="{9D8B030D-6E8A-4147-A177-3AD203B41FA5}">
                      <a16:colId xmlns="" xmlns:a16="http://schemas.microsoft.com/office/drawing/2014/main" val="20000"/>
                    </a:ext>
                  </a:extLst>
                </a:gridCol>
              </a:tblGrid>
              <a:tr h="291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smtClean="0">
                          <a:solidFill>
                            <a:schemeClr val="bg1"/>
                          </a:solidFill>
                        </a:rPr>
                        <a:t>This QI initiative is aligned to: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490E66"/>
                    </a:solidFill>
                  </a:tcPr>
                </a:tc>
                <a:extLst>
                  <a:ext uri="{0D108BD9-81ED-4DB2-BD59-A6C34878D82A}">
                    <a16:rowId xmlns="" xmlns:a16="http://schemas.microsoft.com/office/drawing/2014/main" val="10000"/>
                  </a:ext>
                </a:extLst>
              </a:tr>
              <a:tr h="947040">
                <a:tc>
                  <a:txBody>
                    <a:bodyPr/>
                    <a:lstStyle/>
                    <a:p>
                      <a:pPr marL="228600" indent="-228600">
                        <a:buFont typeface="+mj-lt"/>
                        <a:buAutoNum type="arabicPeriod"/>
                      </a:pPr>
                      <a:r>
                        <a:rPr lang="en-IE" sz="1100" b="1" dirty="0" smtClean="0">
                          <a:solidFill>
                            <a:schemeClr val="accent5">
                              <a:lumMod val="50000"/>
                            </a:schemeClr>
                          </a:solidFill>
                        </a:rPr>
                        <a:t>NIES</a:t>
                      </a:r>
                      <a:r>
                        <a:rPr lang="en-IE" sz="1100" dirty="0" smtClean="0">
                          <a:solidFill>
                            <a:schemeClr val="accent5">
                              <a:lumMod val="50000"/>
                            </a:schemeClr>
                          </a:solidFill>
                        </a:rPr>
                        <a:t> Theme-Admission and Care on the Ward,</a:t>
                      </a:r>
                    </a:p>
                    <a:p>
                      <a:pPr marL="228600" indent="-228600">
                        <a:buFont typeface="+mj-lt"/>
                        <a:buAutoNum type="arabicPeriod"/>
                      </a:pPr>
                      <a:r>
                        <a:rPr lang="en-IE" sz="1100" b="1" dirty="0" smtClean="0">
                          <a:solidFill>
                            <a:schemeClr val="accent5">
                              <a:lumMod val="50000"/>
                            </a:schemeClr>
                          </a:solidFill>
                        </a:rPr>
                        <a:t>HIQA</a:t>
                      </a:r>
                      <a:r>
                        <a:rPr lang="en-IE" sz="1100" dirty="0" smtClean="0">
                          <a:solidFill>
                            <a:schemeClr val="accent5">
                              <a:lumMod val="50000"/>
                            </a:schemeClr>
                          </a:solidFill>
                        </a:rPr>
                        <a:t> Safer Better Healthcare standards (2012) of Person-Centred Care &amp; Support,</a:t>
                      </a:r>
                    </a:p>
                    <a:p>
                      <a:pPr marL="228600" indent="-228600">
                        <a:buFont typeface="+mj-lt"/>
                        <a:buAutoNum type="arabicPeriod"/>
                      </a:pPr>
                      <a:r>
                        <a:rPr lang="en-IE" sz="1100" b="1" dirty="0" smtClean="0">
                          <a:solidFill>
                            <a:schemeClr val="accent5">
                              <a:lumMod val="50000"/>
                            </a:schemeClr>
                          </a:solidFill>
                        </a:rPr>
                        <a:t>Local hospital </a:t>
                      </a:r>
                      <a:r>
                        <a:rPr lang="en-IE" sz="1100" dirty="0" smtClean="0">
                          <a:solidFill>
                            <a:schemeClr val="accent5">
                              <a:lumMod val="50000"/>
                            </a:schemeClr>
                          </a:solidFill>
                        </a:rPr>
                        <a:t>concerns regarding communicating with relatives during periods of no/restricted visiting.</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764509317"/>
              </p:ext>
            </p:extLst>
          </p:nvPr>
        </p:nvGraphicFramePr>
        <p:xfrm>
          <a:off x="9311556" y="3707734"/>
          <a:ext cx="2604352" cy="2595598"/>
        </p:xfrm>
        <a:graphic>
          <a:graphicData uri="http://schemas.openxmlformats.org/drawingml/2006/table">
            <a:tbl>
              <a:tblPr firstRow="1" bandRow="1">
                <a:tableStyleId>{5C22544A-7EE6-4342-B048-85BDC9FD1C3A}</a:tableStyleId>
              </a:tblPr>
              <a:tblGrid>
                <a:gridCol w="2604352">
                  <a:extLst>
                    <a:ext uri="{9D8B030D-6E8A-4147-A177-3AD203B41FA5}">
                      <a16:colId xmlns="" xmlns:a16="http://schemas.microsoft.com/office/drawing/2014/main" val="20000"/>
                    </a:ext>
                  </a:extLst>
                </a:gridCol>
              </a:tblGrid>
              <a:tr h="291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smtClean="0">
                          <a:solidFill>
                            <a:schemeClr val="bg1"/>
                          </a:solidFill>
                        </a:rPr>
                        <a:t>Next Steps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490E66"/>
                    </a:solidFill>
                  </a:tcPr>
                </a:tc>
                <a:extLst>
                  <a:ext uri="{0D108BD9-81ED-4DB2-BD59-A6C34878D82A}">
                    <a16:rowId xmlns="" xmlns:a16="http://schemas.microsoft.com/office/drawing/2014/main" val="10000"/>
                  </a:ext>
                </a:extLst>
              </a:tr>
              <a:tr h="947040">
                <a:tc>
                  <a:txBody>
                    <a:bodyPr/>
                    <a:lstStyle/>
                    <a:p>
                      <a:pPr marL="228600" indent="-228600">
                        <a:lnSpc>
                          <a:spcPct val="120000"/>
                        </a:lnSpc>
                        <a:buFont typeface="+mj-lt"/>
                        <a:buAutoNum type="arabicPeriod"/>
                      </a:pPr>
                      <a:r>
                        <a:rPr lang="en-IE" sz="1100" b="1" dirty="0" smtClean="0">
                          <a:solidFill>
                            <a:schemeClr val="accent5">
                              <a:lumMod val="50000"/>
                            </a:schemeClr>
                          </a:solidFill>
                        </a:rPr>
                        <a:t>Re-evaluate in September and monthly until embedded</a:t>
                      </a:r>
                    </a:p>
                    <a:p>
                      <a:pPr marL="228600" indent="-228600">
                        <a:lnSpc>
                          <a:spcPct val="120000"/>
                        </a:lnSpc>
                        <a:buFont typeface="+mj-lt"/>
                        <a:buAutoNum type="arabicPeriod"/>
                      </a:pPr>
                      <a:r>
                        <a:rPr lang="en-IE" sz="1100" b="1" dirty="0" smtClean="0">
                          <a:solidFill>
                            <a:schemeClr val="accent5">
                              <a:lumMod val="50000"/>
                            </a:schemeClr>
                          </a:solidFill>
                        </a:rPr>
                        <a:t>Measure rate of complaints re communication for the pilot ward and across hospital once spread and embedded</a:t>
                      </a:r>
                    </a:p>
                    <a:p>
                      <a:pPr marL="228600" indent="-228600">
                        <a:lnSpc>
                          <a:spcPct val="120000"/>
                        </a:lnSpc>
                        <a:buFont typeface="+mj-lt"/>
                        <a:buAutoNum type="arabicPeriod"/>
                      </a:pPr>
                      <a:r>
                        <a:rPr lang="en-IE" sz="1100" b="1" dirty="0" smtClean="0">
                          <a:solidFill>
                            <a:schemeClr val="accent5">
                              <a:lumMod val="50000"/>
                            </a:schemeClr>
                          </a:solidFill>
                        </a:rPr>
                        <a:t>Complete family survey by Dec 2022 to determine if initiative is addressing needs of patients’ families</a:t>
                      </a:r>
                    </a:p>
                    <a:p>
                      <a:pPr marL="228600" indent="-228600">
                        <a:lnSpc>
                          <a:spcPct val="120000"/>
                        </a:lnSpc>
                        <a:buFont typeface="+mj-lt"/>
                        <a:buAutoNum type="arabicPeriod"/>
                      </a:pPr>
                      <a:r>
                        <a:rPr lang="en-IE" sz="1100" b="1" dirty="0" smtClean="0">
                          <a:solidFill>
                            <a:schemeClr val="accent5">
                              <a:lumMod val="50000"/>
                            </a:schemeClr>
                          </a:solidFill>
                        </a:rPr>
                        <a:t> Document communication interactions in the nursing notes</a:t>
                      </a:r>
                      <a:endParaRPr lang="en-IE" sz="11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bl>
          </a:graphicData>
        </a:graphic>
      </p:graphicFrame>
      <p:cxnSp>
        <p:nvCxnSpPr>
          <p:cNvPr id="10" name="Straight Connector 9"/>
          <p:cNvCxnSpPr/>
          <p:nvPr/>
        </p:nvCxnSpPr>
        <p:spPr>
          <a:xfrm flipV="1">
            <a:off x="0" y="912345"/>
            <a:ext cx="12192000" cy="12329"/>
          </a:xfrm>
          <a:prstGeom prst="line">
            <a:avLst/>
          </a:prstGeom>
          <a:ln>
            <a:solidFill>
              <a:srgbClr val="490E66"/>
            </a:solidFill>
          </a:ln>
        </p:spPr>
        <p:style>
          <a:lnRef idx="2">
            <a:schemeClr val="accent1"/>
          </a:lnRef>
          <a:fillRef idx="0">
            <a:schemeClr val="accent1"/>
          </a:fillRef>
          <a:effectRef idx="1">
            <a:schemeClr val="accent1"/>
          </a:effectRef>
          <a:fontRef idx="minor">
            <a:schemeClr val="tx1"/>
          </a:fontRef>
        </p:style>
      </p:cxnSp>
      <p:pic>
        <p:nvPicPr>
          <p:cNvPr id="17" name="Picture 6" descr="Cavan/Monaghan Hospital Staff Uniforms | Nurses Uniforms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360" y="92534"/>
            <a:ext cx="960582" cy="81503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RCSI Hospitals Group Logo_RGB.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9353" y="0"/>
            <a:ext cx="2622647" cy="792000"/>
          </a:xfrm>
          <a:prstGeom prst="rect">
            <a:avLst/>
          </a:prstGeom>
        </p:spPr>
      </p:pic>
    </p:spTree>
    <p:extLst>
      <p:ext uri="{BB962C8B-B14F-4D97-AF65-F5344CB8AC3E}">
        <p14:creationId xmlns:p14="http://schemas.microsoft.com/office/powerpoint/2010/main" val="35664049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1790297" y="15609"/>
            <a:ext cx="8229601" cy="841002"/>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rgbClr val="490E66"/>
                </a:solidFill>
              </a:rPr>
              <a:t>Implementing Safer Discharge in Cavan Monaghan Hospitals </a:t>
            </a:r>
          </a:p>
          <a:p>
            <a:pPr algn="ctr"/>
            <a:r>
              <a:rPr lang="en-IE" sz="2000" b="1" dirty="0">
                <a:solidFill>
                  <a:srgbClr val="490E66"/>
                </a:solidFill>
              </a:rPr>
              <a:t>A Quality Improvement Initiative (2021)</a:t>
            </a:r>
          </a:p>
        </p:txBody>
      </p:sp>
      <p:sp>
        <p:nvSpPr>
          <p:cNvPr id="4" name="TextBox 3"/>
          <p:cNvSpPr txBox="1"/>
          <p:nvPr/>
        </p:nvSpPr>
        <p:spPr>
          <a:xfrm>
            <a:off x="294174" y="925139"/>
            <a:ext cx="11555649" cy="1290712"/>
          </a:xfrm>
          <a:prstGeom prst="rect">
            <a:avLst/>
          </a:prstGeom>
          <a:noFill/>
        </p:spPr>
        <p:txBody>
          <a:bodyPr wrap="square" rtlCol="0">
            <a:spAutoFit/>
          </a:bodyPr>
          <a:lstStyle/>
          <a:p>
            <a:r>
              <a:rPr lang="en-IE" sz="1600" b="1" dirty="0">
                <a:solidFill>
                  <a:schemeClr val="accent5">
                    <a:lumMod val="50000"/>
                  </a:schemeClr>
                </a:solidFill>
              </a:rPr>
              <a:t>Introduction</a:t>
            </a:r>
          </a:p>
          <a:p>
            <a:pPr lvl="0">
              <a:lnSpc>
                <a:spcPct val="107000"/>
              </a:lnSpc>
            </a:pPr>
            <a:r>
              <a:rPr lang="en-IE" sz="1300" dirty="0">
                <a:solidFill>
                  <a:schemeClr val="accent5">
                    <a:lumMod val="50000"/>
                  </a:schemeClr>
                </a:solidFill>
              </a:rPr>
              <a:t>Discharge planning is a complex process for healthcare staff and the solution is multifactorial. Data from Quality Care Metrics (QCM) historically demonstrates that the Predicted Date of Discharge (PDD) on admission is not well recorded in the patient’s healthcare record and that there is a perceived reluctance to document PDD among some members of the team. An MDT team was established to focus on this phase of the discharge planning process.</a:t>
            </a:r>
            <a:endParaRPr lang="en-IE" sz="1300" dirty="0">
              <a:solidFill>
                <a:schemeClr val="accent5">
                  <a:lumMod val="50000"/>
                </a:schemeClr>
              </a:solidFill>
              <a:ea typeface="Calibri" panose="020F0502020204030204" pitchFamily="34" charset="0"/>
              <a:cs typeface="Times New Roman" panose="02020603050405020304" pitchFamily="18" charset="0"/>
            </a:endParaRPr>
          </a:p>
          <a:p>
            <a:endParaRPr lang="en-IE" sz="1600" b="1" dirty="0"/>
          </a:p>
        </p:txBody>
      </p:sp>
      <p:sp>
        <p:nvSpPr>
          <p:cNvPr id="6" name="TextBox 5"/>
          <p:cNvSpPr txBox="1"/>
          <p:nvPr/>
        </p:nvSpPr>
        <p:spPr>
          <a:xfrm>
            <a:off x="293809" y="1849934"/>
            <a:ext cx="11512107" cy="584776"/>
          </a:xfrm>
          <a:prstGeom prst="rect">
            <a:avLst/>
          </a:prstGeom>
          <a:noFill/>
        </p:spPr>
        <p:txBody>
          <a:bodyPr wrap="square" rtlCol="0">
            <a:spAutoFit/>
          </a:bodyPr>
          <a:lstStyle/>
          <a:p>
            <a:r>
              <a:rPr lang="en-IE" sz="1600" b="1" i="1" dirty="0" smtClean="0">
                <a:solidFill>
                  <a:srgbClr val="002060"/>
                </a:solidFill>
              </a:rPr>
              <a:t>Aim</a:t>
            </a:r>
            <a:r>
              <a:rPr lang="en-IE" sz="1600" b="1" i="1" dirty="0">
                <a:solidFill>
                  <a:srgbClr val="002060"/>
                </a:solidFill>
              </a:rPr>
              <a:t>: </a:t>
            </a:r>
            <a:r>
              <a:rPr lang="en-IE" sz="1600" b="1" i="1" dirty="0" smtClean="0">
                <a:solidFill>
                  <a:srgbClr val="002060"/>
                </a:solidFill>
              </a:rPr>
              <a:t>To  </a:t>
            </a:r>
            <a:r>
              <a:rPr lang="en-IE" sz="1600" b="1" i="1" dirty="0">
                <a:solidFill>
                  <a:srgbClr val="002060"/>
                </a:solidFill>
              </a:rPr>
              <a:t>improve the discharge planning process for patients and their families on a medical  ward by identifying a Planned Discharge Date (PDD) within 24 hours of admission.</a:t>
            </a:r>
          </a:p>
        </p:txBody>
      </p:sp>
      <p:sp>
        <p:nvSpPr>
          <p:cNvPr id="8" name="TextBox 7"/>
          <p:cNvSpPr txBox="1"/>
          <p:nvPr/>
        </p:nvSpPr>
        <p:spPr>
          <a:xfrm>
            <a:off x="313202" y="2404877"/>
            <a:ext cx="8105597" cy="4370427"/>
          </a:xfrm>
          <a:prstGeom prst="rect">
            <a:avLst/>
          </a:prstGeom>
          <a:noFill/>
          <a:ln>
            <a:solidFill>
              <a:schemeClr val="tx1"/>
            </a:solidFill>
          </a:ln>
        </p:spPr>
        <p:txBody>
          <a:bodyPr wrap="square" rtlCol="0">
            <a:spAutoFit/>
          </a:bodyPr>
          <a:lstStyle/>
          <a:p>
            <a:r>
              <a:rPr lang="en-IE" sz="1400" b="1" dirty="0">
                <a:solidFill>
                  <a:schemeClr val="accent1">
                    <a:lumMod val="50000"/>
                  </a:schemeClr>
                </a:solidFill>
              </a:rPr>
              <a:t>Change interventions</a:t>
            </a:r>
          </a:p>
          <a:p>
            <a:endParaRPr lang="en-IE" sz="1000" b="1" dirty="0">
              <a:solidFill>
                <a:srgbClr val="FF0000"/>
              </a:solidFill>
            </a:endParaRPr>
          </a:p>
          <a:p>
            <a:r>
              <a:rPr lang="en-IE" sz="1400" b="1" dirty="0">
                <a:solidFill>
                  <a:srgbClr val="FF0000"/>
                </a:solidFill>
              </a:rPr>
              <a:t>PDSA 1. Mar 2022</a:t>
            </a:r>
          </a:p>
          <a:p>
            <a:r>
              <a:rPr lang="en-IE" sz="1400" dirty="0">
                <a:solidFill>
                  <a:schemeClr val="accent5">
                    <a:lumMod val="50000"/>
                  </a:schemeClr>
                </a:solidFill>
              </a:rPr>
              <a:t>To  discuss PDD for all patients and add to the white board in the Pilot Ward.</a:t>
            </a:r>
            <a:endParaRPr lang="en-IE" sz="1400" dirty="0">
              <a:solidFill>
                <a:schemeClr val="accent5">
                  <a:lumMod val="50000"/>
                </a:schemeClr>
              </a:solidFill>
              <a:latin typeface="Calibri" panose="020F0502020204030204" pitchFamily="34" charset="0"/>
              <a:cs typeface="Times New Roman" panose="02020603050405020304" pitchFamily="18" charset="0"/>
            </a:endParaRPr>
          </a:p>
          <a:p>
            <a:r>
              <a:rPr lang="en-IE" sz="1400" dirty="0">
                <a:solidFill>
                  <a:schemeClr val="accent5">
                    <a:lumMod val="50000"/>
                  </a:schemeClr>
                </a:solidFill>
                <a:latin typeface="Calibri" panose="020F0502020204030204" pitchFamily="34" charset="0"/>
                <a:cs typeface="Times New Roman" panose="02020603050405020304" pitchFamily="18" charset="0"/>
              </a:rPr>
              <a:t>This initiative commenced in July.</a:t>
            </a:r>
          </a:p>
          <a:p>
            <a:endParaRPr lang="en-IE" sz="1000" dirty="0">
              <a:solidFill>
                <a:schemeClr val="accent5">
                  <a:lumMod val="50000"/>
                </a:schemeClr>
              </a:solidFill>
              <a:latin typeface="Calibri" panose="020F0502020204030204" pitchFamily="34" charset="0"/>
              <a:cs typeface="Times New Roman" panose="02020603050405020304" pitchFamily="18" charset="0"/>
            </a:endParaRPr>
          </a:p>
          <a:p>
            <a:r>
              <a:rPr lang="en-IE" sz="1400" b="1" dirty="0">
                <a:solidFill>
                  <a:srgbClr val="FF0000"/>
                </a:solidFill>
                <a:latin typeface="Calibri" panose="020F0502020204030204" pitchFamily="34" charset="0"/>
                <a:cs typeface="Times New Roman" panose="02020603050405020304" pitchFamily="18" charset="0"/>
              </a:rPr>
              <a:t>Findings </a:t>
            </a:r>
          </a:p>
          <a:p>
            <a:r>
              <a:rPr lang="en-IE" sz="1400" dirty="0">
                <a:solidFill>
                  <a:schemeClr val="accent5">
                    <a:lumMod val="50000"/>
                  </a:schemeClr>
                </a:solidFill>
                <a:latin typeface="Calibri" panose="020F0502020204030204" pitchFamily="34" charset="0"/>
                <a:cs typeface="Times New Roman" panose="02020603050405020304" pitchFamily="18" charset="0"/>
              </a:rPr>
              <a:t>Discussing and recording the PDD requires constant reinforcement.</a:t>
            </a:r>
          </a:p>
          <a:p>
            <a:r>
              <a:rPr lang="en-IE" sz="1400" dirty="0">
                <a:solidFill>
                  <a:schemeClr val="accent5">
                    <a:lumMod val="50000"/>
                  </a:schemeClr>
                </a:solidFill>
                <a:latin typeface="Calibri" panose="020F0502020204030204" pitchFamily="34" charset="0"/>
                <a:cs typeface="Times New Roman" panose="02020603050405020304" pitchFamily="18" charset="0"/>
              </a:rPr>
              <a:t>It can be difficult to predict some patients PDD if they are clinically unstable or a complex discharge.</a:t>
            </a:r>
          </a:p>
          <a:p>
            <a:endParaRPr lang="en-IE" sz="1000" dirty="0">
              <a:solidFill>
                <a:schemeClr val="accent5">
                  <a:lumMod val="50000"/>
                </a:schemeClr>
              </a:solidFill>
            </a:endParaRPr>
          </a:p>
          <a:p>
            <a:r>
              <a:rPr lang="en-IE" sz="1400" b="1" dirty="0">
                <a:solidFill>
                  <a:srgbClr val="FF0000"/>
                </a:solidFill>
              </a:rPr>
              <a:t>Result</a:t>
            </a:r>
          </a:p>
          <a:p>
            <a:r>
              <a:rPr lang="en-IE" sz="1400" dirty="0">
                <a:solidFill>
                  <a:schemeClr val="accent5">
                    <a:lumMod val="50000"/>
                  </a:schemeClr>
                </a:solidFill>
              </a:rPr>
              <a:t>In April a snap-shot audit showed 20% of patients had a PDD.</a:t>
            </a:r>
            <a:endParaRPr lang="en-IE" sz="1400" b="1" dirty="0">
              <a:solidFill>
                <a:schemeClr val="accent5">
                  <a:lumMod val="50000"/>
                </a:schemeClr>
              </a:solidFill>
            </a:endParaRPr>
          </a:p>
          <a:p>
            <a:endParaRPr lang="en-IE" sz="1000" b="1" dirty="0">
              <a:solidFill>
                <a:schemeClr val="accent5">
                  <a:lumMod val="50000"/>
                </a:schemeClr>
              </a:solidFill>
            </a:endParaRPr>
          </a:p>
          <a:p>
            <a:r>
              <a:rPr lang="en-IE" sz="1400" b="1" dirty="0">
                <a:solidFill>
                  <a:srgbClr val="FF0000"/>
                </a:solidFill>
              </a:rPr>
              <a:t>PDSA 2. Aug 2022</a:t>
            </a:r>
          </a:p>
          <a:p>
            <a:r>
              <a:rPr lang="en-IE" sz="1400" dirty="0">
                <a:solidFill>
                  <a:schemeClr val="accent5">
                    <a:lumMod val="50000"/>
                  </a:schemeClr>
                </a:solidFill>
              </a:rPr>
              <a:t>To involve MDTs in reviewing the appropriateness of the date </a:t>
            </a:r>
            <a:r>
              <a:rPr lang="en-IE" sz="1400" dirty="0" smtClean="0">
                <a:solidFill>
                  <a:schemeClr val="accent5">
                    <a:lumMod val="50000"/>
                  </a:schemeClr>
                </a:solidFill>
              </a:rPr>
              <a:t>whilst incorporating the </a:t>
            </a:r>
            <a:r>
              <a:rPr lang="en-IE" sz="1400" dirty="0">
                <a:solidFill>
                  <a:schemeClr val="accent5">
                    <a:lumMod val="50000"/>
                  </a:schemeClr>
                </a:solidFill>
              </a:rPr>
              <a:t>complexity of the patient.</a:t>
            </a:r>
            <a:endParaRPr lang="en-US" sz="1400" dirty="0">
              <a:solidFill>
                <a:schemeClr val="accent5">
                  <a:lumMod val="50000"/>
                </a:schemeClr>
              </a:solidFill>
            </a:endParaRPr>
          </a:p>
          <a:p>
            <a:pPr lvl="0"/>
            <a:endParaRPr lang="en-IE" sz="1000" b="1" dirty="0">
              <a:solidFill>
                <a:schemeClr val="accent5">
                  <a:lumMod val="50000"/>
                </a:schemeClr>
              </a:solidFill>
            </a:endParaRPr>
          </a:p>
          <a:p>
            <a:pPr lvl="0"/>
            <a:r>
              <a:rPr lang="en-IE" sz="1400" b="1" dirty="0">
                <a:solidFill>
                  <a:srgbClr val="FF0000"/>
                </a:solidFill>
              </a:rPr>
              <a:t>Result</a:t>
            </a:r>
          </a:p>
          <a:p>
            <a:r>
              <a:rPr lang="en-IE" sz="1400" dirty="0">
                <a:solidFill>
                  <a:schemeClr val="accent5">
                    <a:lumMod val="50000"/>
                  </a:schemeClr>
                </a:solidFill>
              </a:rPr>
              <a:t>Anecdotal evidence of raised awareness and engagement from MDT, doctors and patients regarding the PDD.</a:t>
            </a:r>
          </a:p>
          <a:p>
            <a:r>
              <a:rPr lang="en-IE" sz="1400" dirty="0" smtClean="0">
                <a:solidFill>
                  <a:schemeClr val="accent5">
                    <a:lumMod val="50000"/>
                  </a:schemeClr>
                </a:solidFill>
              </a:rPr>
              <a:t>In August </a:t>
            </a:r>
            <a:r>
              <a:rPr lang="en-IE" sz="1400" dirty="0">
                <a:solidFill>
                  <a:schemeClr val="accent5">
                    <a:lumMod val="50000"/>
                  </a:schemeClr>
                </a:solidFill>
              </a:rPr>
              <a:t>an average of  75</a:t>
            </a:r>
            <a:r>
              <a:rPr lang="en-IE" sz="1400" dirty="0" smtClean="0">
                <a:solidFill>
                  <a:schemeClr val="accent5">
                    <a:lumMod val="50000"/>
                  </a:schemeClr>
                </a:solidFill>
              </a:rPr>
              <a:t>% of patients </a:t>
            </a:r>
            <a:r>
              <a:rPr lang="en-IE" sz="1400" dirty="0">
                <a:solidFill>
                  <a:schemeClr val="accent5">
                    <a:lumMod val="50000"/>
                  </a:schemeClr>
                </a:solidFill>
              </a:rPr>
              <a:t>had a PDD.</a:t>
            </a:r>
          </a:p>
          <a:p>
            <a:r>
              <a:rPr lang="en-IE" sz="1400" dirty="0">
                <a:solidFill>
                  <a:schemeClr val="accent5">
                    <a:lumMod val="50000"/>
                  </a:schemeClr>
                </a:solidFill>
              </a:rPr>
              <a:t>September snap-shot audit showed 100% of patients had a PDD.</a:t>
            </a:r>
            <a:endParaRPr lang="en-IE" sz="14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3" name="Chart 22"/>
          <p:cNvGraphicFramePr>
            <a:graphicFrameLocks/>
          </p:cNvGraphicFramePr>
          <p:nvPr>
            <p:extLst>
              <p:ext uri="{D42A27DB-BD31-4B8C-83A1-F6EECF244321}">
                <p14:modId xmlns:p14="http://schemas.microsoft.com/office/powerpoint/2010/main" val="1527579158"/>
              </p:ext>
            </p:extLst>
          </p:nvPr>
        </p:nvGraphicFramePr>
        <p:xfrm>
          <a:off x="8522161" y="2407471"/>
          <a:ext cx="3324579" cy="1488490"/>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Straight Connector 12"/>
          <p:cNvCxnSpPr/>
          <p:nvPr/>
        </p:nvCxnSpPr>
        <p:spPr>
          <a:xfrm flipV="1">
            <a:off x="0" y="912345"/>
            <a:ext cx="12192000" cy="12329"/>
          </a:xfrm>
          <a:prstGeom prst="line">
            <a:avLst/>
          </a:prstGeom>
          <a:ln>
            <a:solidFill>
              <a:srgbClr val="490E66"/>
            </a:solidFill>
          </a:ln>
        </p:spPr>
        <p:style>
          <a:lnRef idx="2">
            <a:schemeClr val="accent1"/>
          </a:lnRef>
          <a:fillRef idx="0">
            <a:schemeClr val="accent1"/>
          </a:fillRef>
          <a:effectRef idx="1">
            <a:schemeClr val="accent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158070744"/>
              </p:ext>
            </p:extLst>
          </p:nvPr>
        </p:nvGraphicFramePr>
        <p:xfrm>
          <a:off x="8514875" y="3962190"/>
          <a:ext cx="3356525" cy="1614227"/>
        </p:xfrm>
        <a:graphic>
          <a:graphicData uri="http://schemas.openxmlformats.org/drawingml/2006/table">
            <a:tbl>
              <a:tblPr firstRow="1" bandRow="1">
                <a:tableStyleId>{5C22544A-7EE6-4342-B048-85BDC9FD1C3A}</a:tableStyleId>
              </a:tblPr>
              <a:tblGrid>
                <a:gridCol w="3356525">
                  <a:extLst>
                    <a:ext uri="{9D8B030D-6E8A-4147-A177-3AD203B41FA5}">
                      <a16:colId xmlns="" xmlns:a16="http://schemas.microsoft.com/office/drawing/2014/main" val="20000"/>
                    </a:ext>
                  </a:extLst>
                </a:gridCol>
              </a:tblGrid>
              <a:tr h="291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smtClean="0">
                          <a:solidFill>
                            <a:schemeClr val="bg1"/>
                          </a:solidFill>
                        </a:rPr>
                        <a:t>This QI initiative is aligned to: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490E66"/>
                    </a:solidFill>
                  </a:tcPr>
                </a:tc>
                <a:extLst>
                  <a:ext uri="{0D108BD9-81ED-4DB2-BD59-A6C34878D82A}">
                    <a16:rowId xmlns="" xmlns:a16="http://schemas.microsoft.com/office/drawing/2014/main" val="10000"/>
                  </a:ext>
                </a:extLst>
              </a:tr>
              <a:tr h="947040">
                <a:tc>
                  <a:txBody>
                    <a:bodyPr/>
                    <a:lstStyle/>
                    <a:p>
                      <a:pPr>
                        <a:lnSpc>
                          <a:spcPts val="1300"/>
                        </a:lnSpc>
                        <a:spcAft>
                          <a:spcPts val="800"/>
                        </a:spcAft>
                      </a:pPr>
                      <a:r>
                        <a:rPr lang="en-IE" sz="1100" b="1" dirty="0" smtClean="0">
                          <a:solidFill>
                            <a:schemeClr val="accent5">
                              <a:lumMod val="50000"/>
                            </a:schemeClr>
                          </a:solidFill>
                        </a:rPr>
                        <a:t>NIES</a:t>
                      </a:r>
                      <a:r>
                        <a:rPr lang="en-IE" sz="1100" dirty="0" smtClean="0">
                          <a:solidFill>
                            <a:schemeClr val="accent5">
                              <a:lumMod val="50000"/>
                            </a:schemeClr>
                          </a:solidFill>
                        </a:rPr>
                        <a:t> Theme-Admission and  Care on the Ward, Q40</a:t>
                      </a:r>
                      <a:r>
                        <a:rPr lang="en-IE" sz="1400" dirty="0" smtClean="0">
                          <a:solidFill>
                            <a:schemeClr val="accent5">
                              <a:lumMod val="50000"/>
                            </a:schemeClr>
                          </a:solidFill>
                        </a:rPr>
                        <a:t>, Q</a:t>
                      </a:r>
                      <a:r>
                        <a:rPr lang="en-IE" sz="1100" dirty="0" smtClean="0">
                          <a:solidFill>
                            <a:schemeClr val="accent5">
                              <a:lumMod val="50000"/>
                            </a:schemeClr>
                          </a:solidFill>
                        </a:rPr>
                        <a:t>41, Q43, Q47, Q48. </a:t>
                      </a:r>
                      <a:endParaRPr lang="en-IE" sz="1400" dirty="0" smtClean="0">
                        <a:solidFill>
                          <a:schemeClr val="accent5">
                            <a:lumMod val="50000"/>
                          </a:schemeClr>
                        </a:solidFill>
                        <a:latin typeface="Calibri" panose="020F0502020204030204" pitchFamily="34" charset="0"/>
                        <a:cs typeface="Times New Roman" panose="02020603050405020304" pitchFamily="18" charset="0"/>
                      </a:endParaRPr>
                    </a:p>
                    <a:p>
                      <a:pPr>
                        <a:lnSpc>
                          <a:spcPts val="1300"/>
                        </a:lnSpc>
                        <a:spcAft>
                          <a:spcPts val="800"/>
                        </a:spcAft>
                      </a:pPr>
                      <a:r>
                        <a:rPr lang="en-IE" sz="1100" b="1" dirty="0" smtClean="0">
                          <a:solidFill>
                            <a:schemeClr val="accent5">
                              <a:lumMod val="50000"/>
                            </a:schemeClr>
                          </a:solidFill>
                        </a:rPr>
                        <a:t>HIQA</a:t>
                      </a:r>
                      <a:r>
                        <a:rPr lang="en-IE" sz="1100" dirty="0" smtClean="0">
                          <a:solidFill>
                            <a:schemeClr val="accent5">
                              <a:lumMod val="50000"/>
                            </a:schemeClr>
                          </a:solidFill>
                        </a:rPr>
                        <a:t> Safer Better Healthcare standards (2012) of Person-Centred Care &amp; Support,</a:t>
                      </a:r>
                    </a:p>
                    <a:p>
                      <a:r>
                        <a:rPr lang="en-IE" sz="1100" b="1" dirty="0" smtClean="0">
                          <a:solidFill>
                            <a:schemeClr val="accent5">
                              <a:lumMod val="50000"/>
                            </a:schemeClr>
                          </a:solidFill>
                        </a:rPr>
                        <a:t>Local hospital</a:t>
                      </a:r>
                      <a:r>
                        <a:rPr lang="en-IE" sz="1100" dirty="0" smtClean="0">
                          <a:solidFill>
                            <a:schemeClr val="accent5">
                              <a:lumMod val="50000"/>
                            </a:schemeClr>
                          </a:solidFill>
                        </a:rPr>
                        <a:t>-concerns re: late notification of discharge, insufficient referrals to the discharge lounge.</a:t>
                      </a:r>
                      <a:endParaRPr lang="en-IE" sz="1100" b="1" dirty="0">
                        <a:solidFill>
                          <a:schemeClr val="accent5">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019269092"/>
              </p:ext>
            </p:extLst>
          </p:nvPr>
        </p:nvGraphicFramePr>
        <p:xfrm>
          <a:off x="8506975" y="5644309"/>
          <a:ext cx="3364426" cy="1094199"/>
        </p:xfrm>
        <a:graphic>
          <a:graphicData uri="http://schemas.openxmlformats.org/drawingml/2006/table">
            <a:tbl>
              <a:tblPr firstRow="1" bandRow="1">
                <a:tableStyleId>{5C22544A-7EE6-4342-B048-85BDC9FD1C3A}</a:tableStyleId>
              </a:tblPr>
              <a:tblGrid>
                <a:gridCol w="3364426">
                  <a:extLst>
                    <a:ext uri="{9D8B030D-6E8A-4147-A177-3AD203B41FA5}">
                      <a16:colId xmlns="" xmlns:a16="http://schemas.microsoft.com/office/drawing/2014/main" val="20000"/>
                    </a:ext>
                  </a:extLst>
                </a:gridCol>
              </a:tblGrid>
              <a:tr h="2674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smtClean="0">
                          <a:solidFill>
                            <a:schemeClr val="bg1"/>
                          </a:solidFill>
                        </a:rPr>
                        <a:t>Next Steps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490E66"/>
                    </a:solidFill>
                  </a:tcPr>
                </a:tc>
                <a:extLst>
                  <a:ext uri="{0D108BD9-81ED-4DB2-BD59-A6C34878D82A}">
                    <a16:rowId xmlns="" xmlns:a16="http://schemas.microsoft.com/office/drawing/2014/main" val="10000"/>
                  </a:ext>
                </a:extLst>
              </a:tr>
              <a:tr h="819879">
                <a:tc>
                  <a:txBody>
                    <a:bodyPr/>
                    <a:lstStyle/>
                    <a:p>
                      <a:pPr marL="342900" indent="-342900">
                        <a:buAutoNum type="arabicPeriod"/>
                      </a:pPr>
                      <a:r>
                        <a:rPr lang="en-IE" sz="1100" b="1" dirty="0" smtClean="0">
                          <a:solidFill>
                            <a:schemeClr val="accent1">
                              <a:lumMod val="50000"/>
                            </a:schemeClr>
                          </a:solidFill>
                        </a:rPr>
                        <a:t>Evaluate the impact of PDD on discharge.</a:t>
                      </a:r>
                    </a:p>
                    <a:p>
                      <a:pPr marL="342900" indent="-342900">
                        <a:buAutoNum type="arabicPeriod"/>
                      </a:pPr>
                      <a:r>
                        <a:rPr lang="en-IE" sz="1100" b="1" dirty="0" smtClean="0">
                          <a:solidFill>
                            <a:schemeClr val="accent1">
                              <a:lumMod val="50000"/>
                            </a:schemeClr>
                          </a:solidFill>
                        </a:rPr>
                        <a:t>Undertake a root cause analysis of the discharge process to help prioritise additional QI interventions.</a:t>
                      </a:r>
                      <a:endParaRPr lang="en-IE" sz="1100" b="1" dirty="0">
                        <a:solidFill>
                          <a:schemeClr val="accent1">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bl>
          </a:graphicData>
        </a:graphic>
      </p:graphicFrame>
      <p:pic>
        <p:nvPicPr>
          <p:cNvPr id="17" name="Picture 6" descr="Cavan/Monaghan Hospital Staff Uniforms | Nurses Uniform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360" y="92534"/>
            <a:ext cx="960582" cy="81503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RCSI Hospitals Group Logo_RG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9353" y="0"/>
            <a:ext cx="2622647" cy="792000"/>
          </a:xfrm>
          <a:prstGeom prst="rect">
            <a:avLst/>
          </a:prstGeom>
        </p:spPr>
      </p:pic>
    </p:spTree>
    <p:extLst>
      <p:ext uri="{BB962C8B-B14F-4D97-AF65-F5344CB8AC3E}">
        <p14:creationId xmlns:p14="http://schemas.microsoft.com/office/powerpoint/2010/main" val="25650254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1498951" y="0"/>
            <a:ext cx="8229601" cy="1018903"/>
          </a:xfrm>
          <a:prstGeom prst="round2Same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rgbClr val="490E66"/>
                </a:solidFill>
              </a:rPr>
              <a:t>3 Quality Improvement Initiatives identified in Cavan Monaghan Hospitals</a:t>
            </a:r>
          </a:p>
          <a:p>
            <a:pPr algn="ctr"/>
            <a:r>
              <a:rPr lang="en-IE" sz="2000" b="1" dirty="0">
                <a:solidFill>
                  <a:srgbClr val="490E66"/>
                </a:solidFill>
              </a:rPr>
              <a:t>In Response to the NIES (2022)</a:t>
            </a:r>
          </a:p>
        </p:txBody>
      </p:sp>
      <p:sp>
        <p:nvSpPr>
          <p:cNvPr id="11" name="Rectangle 10"/>
          <p:cNvSpPr/>
          <p:nvPr/>
        </p:nvSpPr>
        <p:spPr>
          <a:xfrm>
            <a:off x="7408333" y="1286656"/>
            <a:ext cx="4606057" cy="2185214"/>
          </a:xfrm>
          <a:prstGeom prst="rect">
            <a:avLst/>
          </a:prstGeom>
          <a:ln>
            <a:solidFill>
              <a:schemeClr val="tx1"/>
            </a:solidFill>
          </a:ln>
        </p:spPr>
        <p:txBody>
          <a:bodyPr wrap="square">
            <a:spAutoFit/>
          </a:bodyPr>
          <a:lstStyle/>
          <a:p>
            <a:r>
              <a:rPr lang="en-IE" sz="1400" b="1" i="1" dirty="0">
                <a:solidFill>
                  <a:srgbClr val="490E66"/>
                </a:solidFill>
              </a:rPr>
              <a:t>Quality Improvement Initiative #2</a:t>
            </a:r>
          </a:p>
          <a:p>
            <a:r>
              <a:rPr lang="en-IE" sz="1400" b="1" i="1" dirty="0">
                <a:solidFill>
                  <a:schemeClr val="accent5">
                    <a:lumMod val="50000"/>
                  </a:schemeClr>
                </a:solidFill>
              </a:rPr>
              <a:t>Aim: To standardise the approach to communication with patients’ families across Cavan hospital.</a:t>
            </a:r>
          </a:p>
          <a:p>
            <a:r>
              <a:rPr lang="en-IE" sz="1200" b="1" dirty="0">
                <a:solidFill>
                  <a:schemeClr val="accent5">
                    <a:lumMod val="50000"/>
                  </a:schemeClr>
                </a:solidFill>
              </a:rPr>
              <a:t>Q48: </a:t>
            </a:r>
            <a:r>
              <a:rPr lang="en-IE" sz="1200" dirty="0">
                <a:solidFill>
                  <a:schemeClr val="accent5">
                    <a:lumMod val="50000"/>
                  </a:schemeClr>
                </a:solidFill>
              </a:rPr>
              <a:t>Did the doctors or nurses give your family or someone close to you all the information they needed to help care for you? (Score 6.4, Nat Ave. 6.2). </a:t>
            </a:r>
            <a:endParaRPr lang="en-IE" sz="1400" b="1" dirty="0">
              <a:solidFill>
                <a:schemeClr val="accent5">
                  <a:lumMod val="50000"/>
                </a:schemeClr>
              </a:solidFill>
            </a:endParaRPr>
          </a:p>
          <a:p>
            <a:r>
              <a:rPr lang="en-IE" sz="1400" b="1" dirty="0">
                <a:solidFill>
                  <a:schemeClr val="accent5">
                    <a:lumMod val="50000"/>
                  </a:schemeClr>
                </a:solidFill>
              </a:rPr>
              <a:t>Proposal: </a:t>
            </a:r>
          </a:p>
          <a:p>
            <a:pPr marL="285750" indent="-285750">
              <a:buFont typeface="Arial" panose="020B0604020202020204" pitchFamily="34" charset="0"/>
              <a:buChar char="•"/>
            </a:pPr>
            <a:r>
              <a:rPr lang="en-IE" sz="1400" dirty="0">
                <a:solidFill>
                  <a:schemeClr val="accent5">
                    <a:lumMod val="50000"/>
                  </a:schemeClr>
                </a:solidFill>
              </a:rPr>
              <a:t>Continue to spread this initiative hospital-wide.</a:t>
            </a:r>
          </a:p>
          <a:p>
            <a:pPr marL="285750" indent="-285750">
              <a:buFont typeface="Arial" panose="020B0604020202020204" pitchFamily="34" charset="0"/>
              <a:buChar char="•"/>
            </a:pPr>
            <a:r>
              <a:rPr lang="en-IE" sz="1400" dirty="0">
                <a:solidFill>
                  <a:schemeClr val="accent5">
                    <a:lumMod val="50000"/>
                  </a:schemeClr>
                </a:solidFill>
              </a:rPr>
              <a:t>Identify additional communication needs for patients post local survey.</a:t>
            </a:r>
          </a:p>
        </p:txBody>
      </p:sp>
      <p:sp>
        <p:nvSpPr>
          <p:cNvPr id="14" name="TextBox 13"/>
          <p:cNvSpPr txBox="1"/>
          <p:nvPr/>
        </p:nvSpPr>
        <p:spPr>
          <a:xfrm>
            <a:off x="130302" y="1286656"/>
            <a:ext cx="7161038" cy="5388499"/>
          </a:xfrm>
          <a:prstGeom prst="rect">
            <a:avLst/>
          </a:prstGeom>
          <a:noFill/>
          <a:ln>
            <a:solidFill>
              <a:schemeClr val="tx1"/>
            </a:solidFill>
          </a:ln>
        </p:spPr>
        <p:txBody>
          <a:bodyPr wrap="square" rtlCol="0">
            <a:spAutoFit/>
          </a:bodyPr>
          <a:lstStyle/>
          <a:p>
            <a:r>
              <a:rPr lang="en-IE" sz="1400" b="1" i="1" dirty="0">
                <a:solidFill>
                  <a:srgbClr val="490E66"/>
                </a:solidFill>
              </a:rPr>
              <a:t>Quality Improvement Initiative #1</a:t>
            </a:r>
          </a:p>
          <a:p>
            <a:r>
              <a:rPr lang="en-IE" sz="1400" b="1" dirty="0">
                <a:solidFill>
                  <a:schemeClr val="accent5">
                    <a:lumMod val="50000"/>
                  </a:schemeClr>
                </a:solidFill>
              </a:rPr>
              <a:t>Background: </a:t>
            </a:r>
            <a:r>
              <a:rPr lang="en-IE" sz="1400" dirty="0">
                <a:solidFill>
                  <a:schemeClr val="accent5">
                    <a:lumMod val="50000"/>
                  </a:schemeClr>
                </a:solidFill>
              </a:rPr>
              <a:t>Medication reconciliation is not currently standard practice across the hospital and for many patients, it is acknowledged that medication reconciliation is a pre-requisite to </a:t>
            </a:r>
            <a:r>
              <a:rPr lang="en-IE" sz="1400" dirty="0" smtClean="0">
                <a:solidFill>
                  <a:schemeClr val="accent5">
                    <a:lumMod val="50000"/>
                  </a:schemeClr>
                </a:solidFill>
              </a:rPr>
              <a:t>giving  </a:t>
            </a:r>
            <a:r>
              <a:rPr lang="en-IE" sz="1400" dirty="0">
                <a:solidFill>
                  <a:schemeClr val="accent5">
                    <a:lumMod val="50000"/>
                  </a:schemeClr>
                </a:solidFill>
              </a:rPr>
              <a:t>accurate medication </a:t>
            </a:r>
            <a:r>
              <a:rPr lang="en-IE" sz="1400" dirty="0" smtClean="0">
                <a:solidFill>
                  <a:schemeClr val="accent5">
                    <a:lumMod val="50000"/>
                  </a:schemeClr>
                </a:solidFill>
              </a:rPr>
              <a:t>information to patients.</a:t>
            </a:r>
            <a:r>
              <a:rPr lang="en-IE" altLang="en-US" sz="1400" dirty="0" smtClean="0">
                <a:solidFill>
                  <a:schemeClr val="accent5">
                    <a:lumMod val="50000"/>
                  </a:schemeClr>
                </a:solidFill>
                <a:latin typeface="Arial" panose="020B0604020202020204" pitchFamily="34" charset="0"/>
                <a:ea typeface="Calibri" panose="020F0502020204030204" pitchFamily="34" charset="0"/>
                <a:cs typeface="Times New Roman" panose="02020603050405020304" pitchFamily="18" charset="0"/>
              </a:rPr>
              <a:t> </a:t>
            </a:r>
            <a:endParaRPr lang="en-IE" sz="1400" dirty="0">
              <a:solidFill>
                <a:schemeClr val="accent5">
                  <a:lumMod val="50000"/>
                </a:schemeClr>
              </a:solidFill>
              <a:latin typeface="Arial" panose="020B0604020202020204" pitchFamily="34" charset="0"/>
              <a:cs typeface="Times New Roman" panose="02020603050405020304" pitchFamily="18" charset="0"/>
            </a:endParaRPr>
          </a:p>
          <a:p>
            <a:r>
              <a:rPr lang="en-IE" sz="1400" b="1" dirty="0">
                <a:solidFill>
                  <a:schemeClr val="accent5">
                    <a:lumMod val="50000"/>
                  </a:schemeClr>
                </a:solidFill>
              </a:rPr>
              <a:t>Q44:</a:t>
            </a:r>
            <a:r>
              <a:rPr lang="en-IE" sz="1400" dirty="0">
                <a:solidFill>
                  <a:schemeClr val="accent5">
                    <a:lumMod val="50000"/>
                  </a:schemeClr>
                </a:solidFill>
              </a:rPr>
              <a:t>Did a member of staff explain the purpose of the medicines you were to take at home in a way you could understand? (Score 7.3, Nat Ave. 7.9).</a:t>
            </a:r>
          </a:p>
          <a:p>
            <a:r>
              <a:rPr lang="en-IE" altLang="en-US" sz="1400" b="1" dirty="0">
                <a:solidFill>
                  <a:schemeClr val="accent5">
                    <a:lumMod val="50000"/>
                  </a:schemeClr>
                </a:solidFill>
                <a:ea typeface="Calibri" panose="020F0502020204030204" pitchFamily="34" charset="0"/>
                <a:cs typeface="Times New Roman" panose="02020603050405020304" pitchFamily="18" charset="0"/>
              </a:rPr>
              <a:t>Q45:</a:t>
            </a:r>
            <a:r>
              <a:rPr lang="en-IE" altLang="en-US" sz="1400" dirty="0">
                <a:solidFill>
                  <a:schemeClr val="accent5">
                    <a:lumMod val="50000"/>
                  </a:schemeClr>
                </a:solidFill>
                <a:ea typeface="Calibri" panose="020F0502020204030204" pitchFamily="34" charset="0"/>
                <a:cs typeface="Times New Roman" panose="02020603050405020304" pitchFamily="18" charset="0"/>
              </a:rPr>
              <a:t>Did a member of staff tell you about medication side effects to watch for when you went home?</a:t>
            </a:r>
            <a:r>
              <a:rPr lang="en-IE" altLang="en-US" sz="1400" b="1" dirty="0">
                <a:solidFill>
                  <a:schemeClr val="accent5">
                    <a:lumMod val="50000"/>
                  </a:schemeClr>
                </a:solidFill>
                <a:ea typeface="Calibri" panose="020F0502020204030204" pitchFamily="34" charset="0"/>
                <a:cs typeface="Times New Roman" panose="02020603050405020304" pitchFamily="18" charset="0"/>
              </a:rPr>
              <a:t> </a:t>
            </a:r>
            <a:r>
              <a:rPr lang="en-IE" altLang="en-US" sz="1400" dirty="0">
                <a:solidFill>
                  <a:schemeClr val="accent5">
                    <a:lumMod val="50000"/>
                  </a:schemeClr>
                </a:solidFill>
                <a:ea typeface="Calibri" panose="020F0502020204030204" pitchFamily="34" charset="0"/>
                <a:cs typeface="Times New Roman" panose="02020603050405020304" pitchFamily="18" charset="0"/>
              </a:rPr>
              <a:t>This was one of our lowest ranking questions. (Score 5.2, Nat. Ave. 5.4).</a:t>
            </a:r>
            <a:r>
              <a:rPr lang="en-IE" altLang="en-US" sz="1400" dirty="0">
                <a:solidFill>
                  <a:schemeClr val="accent5">
                    <a:lumMod val="50000"/>
                  </a:schemeClr>
                </a:solidFill>
              </a:rPr>
              <a:t> </a:t>
            </a:r>
          </a:p>
          <a:p>
            <a:endParaRPr lang="en-IE" sz="800" b="1" dirty="0">
              <a:solidFill>
                <a:schemeClr val="accent5">
                  <a:lumMod val="50000"/>
                </a:schemeClr>
              </a:solidFill>
            </a:endParaRPr>
          </a:p>
          <a:p>
            <a:r>
              <a:rPr lang="en-IE" sz="1400" b="1" i="1" dirty="0">
                <a:solidFill>
                  <a:schemeClr val="accent5">
                    <a:lumMod val="50000"/>
                  </a:schemeClr>
                </a:solidFill>
              </a:rPr>
              <a:t>Aim: To improve education provided to patients during inpatient stay and on discharge about their medications. </a:t>
            </a:r>
          </a:p>
          <a:p>
            <a:endParaRPr lang="en-IE" sz="800" b="1" i="1" dirty="0">
              <a:solidFill>
                <a:schemeClr val="accent5">
                  <a:lumMod val="50000"/>
                </a:schemeClr>
              </a:solidFill>
            </a:endParaRPr>
          </a:p>
          <a:p>
            <a:pPr lvl="0">
              <a:lnSpc>
                <a:spcPct val="107000"/>
              </a:lnSpc>
            </a:pPr>
            <a:r>
              <a:rPr lang="en-IE" sz="1400" b="1" dirty="0">
                <a:solidFill>
                  <a:schemeClr val="accent5">
                    <a:lumMod val="50000"/>
                  </a:schemeClr>
                </a:solidFill>
              </a:rPr>
              <a:t>Proposal</a:t>
            </a:r>
            <a:r>
              <a:rPr lang="en-IE" sz="1400" dirty="0">
                <a:solidFill>
                  <a:schemeClr val="accent5">
                    <a:lumMod val="50000"/>
                  </a:schemeClr>
                </a:solidFill>
              </a:rPr>
              <a:t> </a:t>
            </a:r>
          </a:p>
          <a:p>
            <a:pPr lvl="0">
              <a:lnSpc>
                <a:spcPct val="107000"/>
              </a:lnSpc>
            </a:pPr>
            <a:r>
              <a:rPr lang="en-IE" sz="1400" dirty="0">
                <a:solidFill>
                  <a:schemeClr val="accent5">
                    <a:lumMod val="50000"/>
                  </a:schemeClr>
                </a:solidFill>
              </a:rPr>
              <a:t>To conduct medication reconciliation with all patients who meet the criteria. </a:t>
            </a:r>
          </a:p>
          <a:p>
            <a:pPr lvl="0">
              <a:lnSpc>
                <a:spcPct val="107000"/>
              </a:lnSpc>
            </a:pPr>
            <a:r>
              <a:rPr lang="en-IE" sz="1400" dirty="0">
                <a:solidFill>
                  <a:schemeClr val="accent5">
                    <a:lumMod val="50000"/>
                  </a:schemeClr>
                </a:solidFill>
              </a:rPr>
              <a:t>Provide patients with information about their medicines</a:t>
            </a:r>
            <a:r>
              <a:rPr lang="en-IE" sz="1400" dirty="0" smtClean="0">
                <a:solidFill>
                  <a:schemeClr val="accent5">
                    <a:lumMod val="50000"/>
                  </a:schemeClr>
                </a:solidFill>
              </a:rPr>
              <a:t>.</a:t>
            </a:r>
          </a:p>
          <a:p>
            <a:pPr lvl="0">
              <a:lnSpc>
                <a:spcPct val="107000"/>
              </a:lnSpc>
            </a:pPr>
            <a:endParaRPr lang="en-IE" sz="800" dirty="0">
              <a:solidFill>
                <a:schemeClr val="accent5">
                  <a:lumMod val="50000"/>
                </a:schemeClr>
              </a:solidFill>
            </a:endParaRPr>
          </a:p>
          <a:p>
            <a:pPr lvl="0">
              <a:lnSpc>
                <a:spcPct val="107000"/>
              </a:lnSpc>
            </a:pPr>
            <a:r>
              <a:rPr lang="en-IE" sz="1400" b="1" dirty="0">
                <a:solidFill>
                  <a:schemeClr val="accent5">
                    <a:lumMod val="50000"/>
                  </a:schemeClr>
                </a:solidFill>
              </a:rPr>
              <a:t>Progress </a:t>
            </a:r>
          </a:p>
          <a:p>
            <a:pPr marL="342900" lvl="0" indent="-342900">
              <a:lnSpc>
                <a:spcPct val="107000"/>
              </a:lnSpc>
              <a:buFont typeface="Symbol" panose="05050102010706020507" pitchFamily="18" charset="2"/>
              <a:buChar char=""/>
            </a:pPr>
            <a:r>
              <a:rPr lang="en-IE" sz="1400" dirty="0">
                <a:solidFill>
                  <a:schemeClr val="accent5">
                    <a:lumMod val="50000"/>
                  </a:schemeClr>
                </a:solidFill>
              </a:rPr>
              <a:t>An improvement team has been established with support from the General Manager, Chief Pharmacist and Director of Nursing.</a:t>
            </a:r>
          </a:p>
          <a:p>
            <a:pPr marL="342900" lvl="0" indent="-342900">
              <a:lnSpc>
                <a:spcPct val="107000"/>
              </a:lnSpc>
              <a:buFont typeface="Symbol" panose="05050102010706020507" pitchFamily="18" charset="2"/>
              <a:buChar char=""/>
            </a:pPr>
            <a:r>
              <a:rPr lang="en-IE" sz="1400" dirty="0">
                <a:solidFill>
                  <a:schemeClr val="accent5">
                    <a:lumMod val="50000"/>
                  </a:schemeClr>
                </a:solidFill>
              </a:rPr>
              <a:t>A pilot ward has been identified.</a:t>
            </a:r>
          </a:p>
          <a:p>
            <a:pPr marL="342900" lvl="0" indent="-342900">
              <a:lnSpc>
                <a:spcPct val="107000"/>
              </a:lnSpc>
              <a:buFont typeface="Symbol" panose="05050102010706020507" pitchFamily="18" charset="2"/>
              <a:buChar char=""/>
            </a:pPr>
            <a:r>
              <a:rPr lang="en-IE" sz="1400" dirty="0">
                <a:solidFill>
                  <a:schemeClr val="accent5">
                    <a:lumMod val="50000"/>
                  </a:schemeClr>
                </a:solidFill>
              </a:rPr>
              <a:t>A pharmacist and staff from Nurse Practice Development will provide education to nurses on the pilot ward and support them in becoming proficient in providing patient information.</a:t>
            </a:r>
          </a:p>
          <a:p>
            <a:pPr marL="342900" lvl="0" indent="-342900">
              <a:lnSpc>
                <a:spcPct val="107000"/>
              </a:lnSpc>
              <a:buFont typeface="Symbol" panose="05050102010706020507" pitchFamily="18" charset="2"/>
              <a:buChar char=""/>
            </a:pPr>
            <a:r>
              <a:rPr lang="en-IE" sz="1400" dirty="0">
                <a:solidFill>
                  <a:schemeClr val="accent5">
                    <a:lumMod val="50000"/>
                  </a:schemeClr>
                </a:solidFill>
              </a:rPr>
              <a:t>Update patient information leaflets (including use and side effects) for the most frequently used medications.</a:t>
            </a:r>
          </a:p>
        </p:txBody>
      </p:sp>
      <p:sp>
        <p:nvSpPr>
          <p:cNvPr id="16" name="Rectangle 2"/>
          <p:cNvSpPr>
            <a:spLocks noChangeArrowheads="1"/>
          </p:cNvSpPr>
          <p:nvPr/>
        </p:nvSpPr>
        <p:spPr bwMode="auto">
          <a:xfrm>
            <a:off x="795867" y="4673330"/>
            <a:ext cx="26161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100" b="0" i="0" u="none" strike="noStrike" cap="none" normalizeH="0" baseline="0" dirty="0">
                <a:ln>
                  <a:noFill/>
                </a:ln>
                <a:solidFill>
                  <a:srgbClr val="385623"/>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IE"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18"/>
          <p:cNvSpPr/>
          <p:nvPr/>
        </p:nvSpPr>
        <p:spPr>
          <a:xfrm>
            <a:off x="7408333" y="3627941"/>
            <a:ext cx="4606058" cy="3016210"/>
          </a:xfrm>
          <a:prstGeom prst="rect">
            <a:avLst/>
          </a:prstGeom>
          <a:ln>
            <a:solidFill>
              <a:schemeClr val="tx1"/>
            </a:solidFill>
          </a:ln>
        </p:spPr>
        <p:txBody>
          <a:bodyPr wrap="square">
            <a:spAutoFit/>
          </a:bodyPr>
          <a:lstStyle/>
          <a:p>
            <a:r>
              <a:rPr lang="en-IE" sz="1400" b="1" i="1" dirty="0">
                <a:solidFill>
                  <a:srgbClr val="490E66"/>
                </a:solidFill>
              </a:rPr>
              <a:t>Quality Improvement Initiative </a:t>
            </a:r>
            <a:r>
              <a:rPr lang="en-IE" sz="1400" b="1" i="1" dirty="0" smtClean="0">
                <a:solidFill>
                  <a:srgbClr val="490E66"/>
                </a:solidFill>
              </a:rPr>
              <a:t>#3</a:t>
            </a:r>
            <a:endParaRPr lang="en-IE" sz="1400" b="1" i="1" dirty="0">
              <a:solidFill>
                <a:srgbClr val="490E66"/>
              </a:solidFill>
            </a:endParaRPr>
          </a:p>
          <a:p>
            <a:r>
              <a:rPr lang="en-IE" sz="1400" b="1" i="1" dirty="0">
                <a:solidFill>
                  <a:schemeClr val="accent5">
                    <a:lumMod val="50000"/>
                  </a:schemeClr>
                </a:solidFill>
              </a:rPr>
              <a:t>Aim: Continue to drive and expand the Discharge Planning project.</a:t>
            </a:r>
          </a:p>
          <a:p>
            <a:r>
              <a:rPr lang="en-IE" sz="1200" b="1" dirty="0" smtClean="0">
                <a:solidFill>
                  <a:schemeClr val="accent5">
                    <a:lumMod val="50000"/>
                  </a:schemeClr>
                </a:solidFill>
              </a:rPr>
              <a:t>Q43</a:t>
            </a:r>
            <a:r>
              <a:rPr lang="en-IE" sz="1200" b="1" dirty="0">
                <a:solidFill>
                  <a:schemeClr val="accent5">
                    <a:lumMod val="50000"/>
                  </a:schemeClr>
                </a:solidFill>
              </a:rPr>
              <a:t>: </a:t>
            </a:r>
            <a:r>
              <a:rPr lang="en-IE" sz="1200" dirty="0">
                <a:solidFill>
                  <a:schemeClr val="accent5">
                    <a:lumMod val="50000"/>
                  </a:schemeClr>
                </a:solidFill>
              </a:rPr>
              <a:t>Before you left hospital, were you given any written or printed information about what you should or should not do after leaving hospital? (Score 6.2, Nat Ave. 5.9).</a:t>
            </a:r>
            <a:endParaRPr lang="en-IE" sz="1400" dirty="0">
              <a:solidFill>
                <a:schemeClr val="accent5">
                  <a:lumMod val="50000"/>
                </a:schemeClr>
              </a:solidFill>
            </a:endParaRPr>
          </a:p>
          <a:p>
            <a:r>
              <a:rPr lang="en-IE" sz="1400" b="1" dirty="0" smtClean="0">
                <a:solidFill>
                  <a:schemeClr val="accent5">
                    <a:lumMod val="50000"/>
                  </a:schemeClr>
                </a:solidFill>
              </a:rPr>
              <a:t>Proposal</a:t>
            </a:r>
            <a:endParaRPr lang="en-IE" sz="1400" b="1" dirty="0">
              <a:solidFill>
                <a:schemeClr val="accent5">
                  <a:lumMod val="50000"/>
                </a:schemeClr>
              </a:solidFill>
            </a:endParaRPr>
          </a:p>
          <a:p>
            <a:pPr marL="285750" indent="-285750">
              <a:buFont typeface="Arial" panose="020B0604020202020204" pitchFamily="34" charset="0"/>
              <a:buChar char="•"/>
            </a:pPr>
            <a:r>
              <a:rPr lang="en-IE" sz="1400" dirty="0">
                <a:solidFill>
                  <a:schemeClr val="accent5">
                    <a:lumMod val="50000"/>
                  </a:schemeClr>
                </a:solidFill>
              </a:rPr>
              <a:t>An audit of the discharge process is currently underway, the findings will guide the team on specific areas for improvement. </a:t>
            </a:r>
          </a:p>
          <a:p>
            <a:pPr marL="285750" indent="-285750">
              <a:buFont typeface="Arial" panose="020B0604020202020204" pitchFamily="34" charset="0"/>
              <a:buChar char="•"/>
            </a:pPr>
            <a:r>
              <a:rPr lang="en-IE" sz="1400" dirty="0">
                <a:solidFill>
                  <a:schemeClr val="accent5">
                    <a:lumMod val="50000"/>
                  </a:schemeClr>
                </a:solidFill>
              </a:rPr>
              <a:t>This is a complex initiative and  will require a mix of interrelated projects prior to achieving improvements, therefore we expect a number of projects will be commenced.</a:t>
            </a:r>
          </a:p>
        </p:txBody>
      </p:sp>
      <p:cxnSp>
        <p:nvCxnSpPr>
          <p:cNvPr id="10" name="Straight Connector 9"/>
          <p:cNvCxnSpPr/>
          <p:nvPr/>
        </p:nvCxnSpPr>
        <p:spPr>
          <a:xfrm flipV="1">
            <a:off x="0" y="912345"/>
            <a:ext cx="12192000" cy="12329"/>
          </a:xfrm>
          <a:prstGeom prst="line">
            <a:avLst/>
          </a:prstGeom>
          <a:ln>
            <a:solidFill>
              <a:srgbClr val="490E66"/>
            </a:solidFill>
          </a:ln>
        </p:spPr>
        <p:style>
          <a:lnRef idx="2">
            <a:schemeClr val="accent1"/>
          </a:lnRef>
          <a:fillRef idx="0">
            <a:schemeClr val="accent1"/>
          </a:fillRef>
          <a:effectRef idx="1">
            <a:schemeClr val="accent1"/>
          </a:effectRef>
          <a:fontRef idx="minor">
            <a:schemeClr val="tx1"/>
          </a:fontRef>
        </p:style>
      </p:cxnSp>
      <p:pic>
        <p:nvPicPr>
          <p:cNvPr id="15" name="Picture 6" descr="Cavan/Monaghan Hospital Staff Uniforms | Nurses Uniform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360" y="92534"/>
            <a:ext cx="960582" cy="81503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RCSI Hospitals Group Logo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9353" y="0"/>
            <a:ext cx="2622647" cy="792000"/>
          </a:xfrm>
          <a:prstGeom prst="rect">
            <a:avLst/>
          </a:prstGeom>
        </p:spPr>
      </p:pic>
    </p:spTree>
    <p:extLst>
      <p:ext uri="{BB962C8B-B14F-4D97-AF65-F5344CB8AC3E}">
        <p14:creationId xmlns:p14="http://schemas.microsoft.com/office/powerpoint/2010/main" val="132181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7539" y="2141706"/>
            <a:ext cx="9144000" cy="1655762"/>
          </a:xfrm>
        </p:spPr>
        <p:txBody>
          <a:bodyPr>
            <a:normAutofit/>
          </a:bodyPr>
          <a:lstStyle/>
          <a:p>
            <a:r>
              <a:rPr lang="en-IE" sz="2800" b="1" dirty="0">
                <a:solidFill>
                  <a:srgbClr val="490E66"/>
                </a:solidFill>
              </a:rPr>
              <a:t>Quality Improvement Initiatives for Our Lady of Lourdes Hospital, Louth County Hospital &amp;  The Cottage Community Hub in response to the National Inpatient Experience Survey 2021 &amp; 2022</a:t>
            </a:r>
          </a:p>
        </p:txBody>
      </p:sp>
      <p:pic>
        <p:nvPicPr>
          <p:cNvPr id="5122" name="Picture 2" descr="Drogheda Life | Best News &amp; Advertising | Latest News | Cottage Hospital's  HIQA registration secured for three ye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8433" y="4281508"/>
            <a:ext cx="2704917" cy="1800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outh TD calls for Govt to restore services at Louth County Hospital - Louth  Li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0674" y="4281508"/>
            <a:ext cx="3802564" cy="1800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New gynaecology clinic set to open in Our Lady of Lourdes Hospital - Louth  Liv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5478" y="4281508"/>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566" y="4281508"/>
            <a:ext cx="2195716" cy="1800000"/>
          </a:xfrm>
          <a:prstGeom prst="rect">
            <a:avLst/>
          </a:prstGeom>
        </p:spPr>
      </p:pic>
      <p:pic>
        <p:nvPicPr>
          <p:cNvPr id="8" name="Picture 7" descr="RCSI Hospitals Group Logo_RGB.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3138" y="0"/>
            <a:ext cx="7152675" cy="2160000"/>
          </a:xfrm>
          <a:prstGeom prst="rect">
            <a:avLst/>
          </a:prstGeom>
        </p:spPr>
      </p:pic>
    </p:spTree>
    <p:extLst>
      <p:ext uri="{BB962C8B-B14F-4D97-AF65-F5344CB8AC3E}">
        <p14:creationId xmlns:p14="http://schemas.microsoft.com/office/powerpoint/2010/main" val="8219556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2453" y="1038063"/>
            <a:ext cx="11644993" cy="338554"/>
          </a:xfrm>
          <a:prstGeom prst="rect">
            <a:avLst/>
          </a:prstGeom>
        </p:spPr>
        <p:txBody>
          <a:bodyPr wrap="square">
            <a:spAutoFit/>
          </a:bodyPr>
          <a:lstStyle/>
          <a:p>
            <a:r>
              <a:rPr lang="en-IE" sz="1600" b="1" i="1" dirty="0">
                <a:solidFill>
                  <a:srgbClr val="002060"/>
                </a:solidFill>
              </a:rPr>
              <a:t>Aim: </a:t>
            </a:r>
            <a:r>
              <a:rPr lang="en-IE" sz="1600" b="1" i="1" dirty="0" smtClean="0">
                <a:solidFill>
                  <a:srgbClr val="002060"/>
                </a:solidFill>
              </a:rPr>
              <a:t>To </a:t>
            </a:r>
            <a:r>
              <a:rPr lang="en-IE" sz="1600" b="1" i="1" dirty="0">
                <a:solidFill>
                  <a:srgbClr val="002060"/>
                </a:solidFill>
              </a:rPr>
              <a:t>build on improvements in patient satisfaction with hospital food during their hospital stay in OLOLH Q3 2022</a:t>
            </a:r>
          </a:p>
        </p:txBody>
      </p:sp>
      <p:graphicFrame>
        <p:nvGraphicFramePr>
          <p:cNvPr id="15" name="Chart 14"/>
          <p:cNvGraphicFramePr>
            <a:graphicFrameLocks/>
          </p:cNvGraphicFramePr>
          <p:nvPr>
            <p:extLst>
              <p:ext uri="{D42A27DB-BD31-4B8C-83A1-F6EECF244321}">
                <p14:modId xmlns:p14="http://schemas.microsoft.com/office/powerpoint/2010/main" val="3395650572"/>
              </p:ext>
            </p:extLst>
          </p:nvPr>
        </p:nvGraphicFramePr>
        <p:xfrm>
          <a:off x="4538148" y="1487578"/>
          <a:ext cx="3214255" cy="17339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a:graphicFrameLocks/>
          </p:cNvGraphicFramePr>
          <p:nvPr>
            <p:extLst>
              <p:ext uri="{D42A27DB-BD31-4B8C-83A1-F6EECF244321}">
                <p14:modId xmlns:p14="http://schemas.microsoft.com/office/powerpoint/2010/main" val="2757833398"/>
              </p:ext>
            </p:extLst>
          </p:nvPr>
        </p:nvGraphicFramePr>
        <p:xfrm>
          <a:off x="4538148" y="3351646"/>
          <a:ext cx="3214255" cy="16423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extLst>
              <p:ext uri="{D42A27DB-BD31-4B8C-83A1-F6EECF244321}">
                <p14:modId xmlns:p14="http://schemas.microsoft.com/office/powerpoint/2010/main" val="796323748"/>
              </p:ext>
            </p:extLst>
          </p:nvPr>
        </p:nvGraphicFramePr>
        <p:xfrm>
          <a:off x="4538149" y="5124093"/>
          <a:ext cx="3191388" cy="1558362"/>
        </p:xfrm>
        <a:graphic>
          <a:graphicData uri="http://schemas.openxmlformats.org/drawingml/2006/chart">
            <c:chart xmlns:c="http://schemas.openxmlformats.org/drawingml/2006/chart" xmlns:r="http://schemas.openxmlformats.org/officeDocument/2006/relationships" r:id="rId4"/>
          </a:graphicData>
        </a:graphic>
      </p:graphicFrame>
      <p:sp>
        <p:nvSpPr>
          <p:cNvPr id="22" name="Round Same Side Corner Rectangle 21"/>
          <p:cNvSpPr/>
          <p:nvPr/>
        </p:nvSpPr>
        <p:spPr>
          <a:xfrm>
            <a:off x="1543372" y="36987"/>
            <a:ext cx="8229601" cy="841002"/>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rgbClr val="490E66"/>
                </a:solidFill>
              </a:rPr>
              <a:t>Improving Patient Satisfaction with Hospital Food &amp; Nutrition:</a:t>
            </a:r>
          </a:p>
          <a:p>
            <a:pPr algn="ctr"/>
            <a:r>
              <a:rPr lang="en-IE" sz="2000" b="1" dirty="0">
                <a:solidFill>
                  <a:srgbClr val="490E66"/>
                </a:solidFill>
              </a:rPr>
              <a:t>A Quality Improvement Initiative in Drogheda/Louth Hospitals (2021)</a:t>
            </a:r>
          </a:p>
        </p:txBody>
      </p:sp>
      <p:sp>
        <p:nvSpPr>
          <p:cNvPr id="25" name="TextBox 24"/>
          <p:cNvSpPr txBox="1"/>
          <p:nvPr/>
        </p:nvSpPr>
        <p:spPr>
          <a:xfrm>
            <a:off x="258945" y="1475249"/>
            <a:ext cx="4183746" cy="5170646"/>
          </a:xfrm>
          <a:prstGeom prst="rect">
            <a:avLst/>
          </a:prstGeom>
          <a:noFill/>
          <a:ln>
            <a:solidFill>
              <a:schemeClr val="tx1"/>
            </a:solidFill>
          </a:ln>
        </p:spPr>
        <p:txBody>
          <a:bodyPr wrap="square" rtlCol="0">
            <a:spAutoFit/>
          </a:bodyPr>
          <a:lstStyle/>
          <a:p>
            <a:r>
              <a:rPr lang="en-IE" sz="1500" b="1" dirty="0">
                <a:solidFill>
                  <a:srgbClr val="FF0000"/>
                </a:solidFill>
              </a:rPr>
              <a:t>Plan: </a:t>
            </a:r>
          </a:p>
          <a:p>
            <a:r>
              <a:rPr lang="en-IE" sz="1500" dirty="0">
                <a:solidFill>
                  <a:schemeClr val="accent5">
                    <a:lumMod val="50000"/>
                  </a:schemeClr>
                </a:solidFill>
              </a:rPr>
              <a:t>Identify opportunities for improvement in diet &amp; catering</a:t>
            </a:r>
            <a:r>
              <a:rPr lang="en-IE" sz="1500" dirty="0"/>
              <a:t>.</a:t>
            </a:r>
          </a:p>
          <a:p>
            <a:r>
              <a:rPr lang="fr-FR" sz="1500" dirty="0">
                <a:solidFill>
                  <a:schemeClr val="accent5">
                    <a:lumMod val="50000"/>
                  </a:schemeClr>
                </a:solidFill>
              </a:rPr>
              <a:t>Complete OLOLH Patient Survey-June 2022 n=60</a:t>
            </a:r>
          </a:p>
          <a:p>
            <a:r>
              <a:rPr lang="en-IE" sz="1500" b="1" dirty="0">
                <a:solidFill>
                  <a:srgbClr val="FF0000"/>
                </a:solidFill>
              </a:rPr>
              <a:t>Do:</a:t>
            </a:r>
          </a:p>
          <a:p>
            <a:r>
              <a:rPr lang="en-IE" sz="1500" dirty="0">
                <a:solidFill>
                  <a:schemeClr val="accent5">
                    <a:lumMod val="50000"/>
                  </a:schemeClr>
                </a:solidFill>
              </a:rPr>
              <a:t>The entire menu cycle was reviewed &amp; updated.</a:t>
            </a:r>
          </a:p>
          <a:p>
            <a:r>
              <a:rPr lang="en-IE" sz="1500" dirty="0">
                <a:solidFill>
                  <a:schemeClr val="accent5">
                    <a:lumMod val="50000"/>
                  </a:schemeClr>
                </a:solidFill>
              </a:rPr>
              <a:t>Education rolled out to catering &amp; household staff (wards) (90% attendance achieved)</a:t>
            </a:r>
          </a:p>
          <a:p>
            <a:r>
              <a:rPr lang="en-IE" sz="1500" b="1" dirty="0">
                <a:solidFill>
                  <a:srgbClr val="FF0000"/>
                </a:solidFill>
              </a:rPr>
              <a:t>Study:</a:t>
            </a:r>
          </a:p>
          <a:p>
            <a:r>
              <a:rPr lang="en-IE" sz="1500" dirty="0">
                <a:solidFill>
                  <a:schemeClr val="accent5">
                    <a:lumMod val="50000"/>
                  </a:schemeClr>
                </a:solidFill>
              </a:rPr>
              <a:t>Results – 34% of patient were not offered snacks</a:t>
            </a:r>
          </a:p>
          <a:p>
            <a:r>
              <a:rPr lang="en-IE" sz="1500" dirty="0">
                <a:solidFill>
                  <a:schemeClr val="accent5">
                    <a:lumMod val="50000"/>
                  </a:schemeClr>
                </a:solidFill>
              </a:rPr>
              <a:t>Many felt snacks were available on request rather than being offered.</a:t>
            </a:r>
          </a:p>
          <a:p>
            <a:r>
              <a:rPr lang="en-IE" sz="1500" dirty="0">
                <a:solidFill>
                  <a:schemeClr val="accent5">
                    <a:lumMod val="50000"/>
                  </a:schemeClr>
                </a:solidFill>
              </a:rPr>
              <a:t>73% patients were offered choice at breakfast</a:t>
            </a:r>
          </a:p>
          <a:p>
            <a:r>
              <a:rPr lang="en-IE" sz="1500" b="1" dirty="0">
                <a:solidFill>
                  <a:srgbClr val="FF0000"/>
                </a:solidFill>
              </a:rPr>
              <a:t>Act:</a:t>
            </a:r>
          </a:p>
          <a:p>
            <a:r>
              <a:rPr lang="en-IE" sz="1500" dirty="0">
                <a:solidFill>
                  <a:schemeClr val="accent5">
                    <a:lumMod val="50000"/>
                  </a:schemeClr>
                </a:solidFill>
              </a:rPr>
              <a:t>Snack menu to be displayed in the wards.</a:t>
            </a:r>
          </a:p>
          <a:p>
            <a:r>
              <a:rPr lang="en-IE" sz="1500" dirty="0">
                <a:solidFill>
                  <a:schemeClr val="accent5">
                    <a:lumMod val="50000"/>
                  </a:schemeClr>
                </a:solidFill>
              </a:rPr>
              <a:t>Increase options at breakfast.</a:t>
            </a:r>
            <a:endParaRPr lang="en-IE" sz="1500" dirty="0">
              <a:solidFill>
                <a:srgbClr val="FF0000"/>
              </a:solidFill>
            </a:endParaRPr>
          </a:p>
          <a:p>
            <a:r>
              <a:rPr lang="en-IE" sz="1500" b="1" dirty="0">
                <a:solidFill>
                  <a:srgbClr val="FF0000"/>
                </a:solidFill>
              </a:rPr>
              <a:t>PDSA Cycle 2:</a:t>
            </a:r>
          </a:p>
          <a:p>
            <a:pPr marL="285750" indent="-285750">
              <a:buFont typeface="Arial" panose="020B0604020202020204" pitchFamily="34" charset="0"/>
              <a:buChar char="•"/>
            </a:pPr>
            <a:r>
              <a:rPr lang="en-IE" sz="1500" dirty="0">
                <a:solidFill>
                  <a:schemeClr val="accent5">
                    <a:lumMod val="50000"/>
                  </a:schemeClr>
                </a:solidFill>
              </a:rPr>
              <a:t>Review breakfast options to include fruit offering.</a:t>
            </a:r>
          </a:p>
          <a:p>
            <a:pPr marL="285750" indent="-285750">
              <a:buFont typeface="Arial" panose="020B0604020202020204" pitchFamily="34" charset="0"/>
              <a:buChar char="•"/>
            </a:pPr>
            <a:r>
              <a:rPr lang="en-IE" sz="1500" dirty="0">
                <a:solidFill>
                  <a:schemeClr val="accent5">
                    <a:lumMod val="50000"/>
                  </a:schemeClr>
                </a:solidFill>
              </a:rPr>
              <a:t>Menu &amp; textural review with Catering/Dietetics /SLT input</a:t>
            </a:r>
          </a:p>
          <a:p>
            <a:pPr marL="285750" indent="-285750">
              <a:buFont typeface="Arial" panose="020B0604020202020204" pitchFamily="34" charset="0"/>
              <a:buChar char="•"/>
            </a:pPr>
            <a:r>
              <a:rPr lang="en-IE" sz="1500" dirty="0">
                <a:solidFill>
                  <a:schemeClr val="accent5">
                    <a:lumMod val="50000"/>
                  </a:schemeClr>
                </a:solidFill>
              </a:rPr>
              <a:t>Education sessions to update new staff</a:t>
            </a:r>
            <a:endParaRPr lang="en-IE" sz="1400" dirty="0">
              <a:solidFill>
                <a:schemeClr val="accent5">
                  <a:lumMod val="50000"/>
                </a:schemeClr>
              </a:solidFill>
            </a:endParaRPr>
          </a:p>
        </p:txBody>
      </p:sp>
      <p:cxnSp>
        <p:nvCxnSpPr>
          <p:cNvPr id="13" name="Straight Connector 12"/>
          <p:cNvCxnSpPr/>
          <p:nvPr/>
        </p:nvCxnSpPr>
        <p:spPr>
          <a:xfrm flipV="1">
            <a:off x="0" y="912345"/>
            <a:ext cx="12192000" cy="12329"/>
          </a:xfrm>
          <a:prstGeom prst="line">
            <a:avLst/>
          </a:prstGeom>
          <a:ln>
            <a:solidFill>
              <a:srgbClr val="490E66"/>
            </a:solidFill>
          </a:ln>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7118" y="167660"/>
            <a:ext cx="790457" cy="648000"/>
          </a:xfrm>
          <a:prstGeom prst="rect">
            <a:avLst/>
          </a:prstGeom>
        </p:spPr>
      </p:pic>
      <p:pic>
        <p:nvPicPr>
          <p:cNvPr id="23" name="Picture 22" descr="RCSI Hospitals Group Logo_RGB.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69353" y="0"/>
            <a:ext cx="2622647" cy="792000"/>
          </a:xfrm>
          <a:prstGeom prst="rect">
            <a:avLst/>
          </a:prstGeom>
        </p:spPr>
      </p:pic>
      <p:graphicFrame>
        <p:nvGraphicFramePr>
          <p:cNvPr id="24" name="Table 23"/>
          <p:cNvGraphicFramePr>
            <a:graphicFrameLocks noGrp="1"/>
          </p:cNvGraphicFramePr>
          <p:nvPr>
            <p:extLst>
              <p:ext uri="{D42A27DB-BD31-4B8C-83A1-F6EECF244321}">
                <p14:modId xmlns:p14="http://schemas.microsoft.com/office/powerpoint/2010/main" val="515387726"/>
              </p:ext>
            </p:extLst>
          </p:nvPr>
        </p:nvGraphicFramePr>
        <p:xfrm>
          <a:off x="7901422" y="1471735"/>
          <a:ext cx="3886748" cy="1798320"/>
        </p:xfrm>
        <a:graphic>
          <a:graphicData uri="http://schemas.openxmlformats.org/drawingml/2006/table">
            <a:tbl>
              <a:tblPr firstRow="1" bandRow="1">
                <a:tableStyleId>{5C22544A-7EE6-4342-B048-85BDC9FD1C3A}</a:tableStyleId>
              </a:tblPr>
              <a:tblGrid>
                <a:gridCol w="3886748">
                  <a:extLst>
                    <a:ext uri="{9D8B030D-6E8A-4147-A177-3AD203B41FA5}">
                      <a16:colId xmlns="" xmlns:a16="http://schemas.microsoft.com/office/drawing/2014/main" val="20000"/>
                    </a:ext>
                  </a:extLst>
                </a:gridCol>
              </a:tblGrid>
              <a:tr h="291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smtClean="0">
                          <a:solidFill>
                            <a:schemeClr val="bg1"/>
                          </a:solidFill>
                        </a:rPr>
                        <a:t>This QI initiative is aligned to: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490E66"/>
                    </a:solidFill>
                  </a:tcPr>
                </a:tc>
                <a:extLst>
                  <a:ext uri="{0D108BD9-81ED-4DB2-BD59-A6C34878D82A}">
                    <a16:rowId xmlns="" xmlns:a16="http://schemas.microsoft.com/office/drawing/2014/main" val="10000"/>
                  </a:ext>
                </a:extLst>
              </a:tr>
              <a:tr h="947040">
                <a:tc>
                  <a:txBody>
                    <a:bodyPr/>
                    <a:lstStyle/>
                    <a:p>
                      <a:pPr marL="228600" indent="-228600">
                        <a:buFont typeface="+mj-lt"/>
                        <a:buAutoNum type="arabicPeriod"/>
                      </a:pPr>
                      <a:r>
                        <a:rPr lang="en-IE" sz="1500" b="1" dirty="0" smtClean="0">
                          <a:solidFill>
                            <a:schemeClr val="accent5">
                              <a:lumMod val="50000"/>
                            </a:schemeClr>
                          </a:solidFill>
                        </a:rPr>
                        <a:t>NIES</a:t>
                      </a:r>
                      <a:r>
                        <a:rPr lang="en-IE" sz="1500" dirty="0" smtClean="0">
                          <a:solidFill>
                            <a:schemeClr val="accent5">
                              <a:lumMod val="50000"/>
                            </a:schemeClr>
                          </a:solidFill>
                        </a:rPr>
                        <a:t> Themes - Admission and Care on the Ward. Q15, Q16, 18 &amp; Q19.</a:t>
                      </a:r>
                    </a:p>
                    <a:p>
                      <a:pPr marL="228600" indent="-228600">
                        <a:buFont typeface="+mj-lt"/>
                        <a:buAutoNum type="arabicPeriod"/>
                      </a:pPr>
                      <a:r>
                        <a:rPr lang="en-IE" sz="1500" b="1" dirty="0" smtClean="0">
                          <a:solidFill>
                            <a:schemeClr val="accent5">
                              <a:lumMod val="50000"/>
                            </a:schemeClr>
                          </a:solidFill>
                        </a:rPr>
                        <a:t>HIQA</a:t>
                      </a:r>
                      <a:r>
                        <a:rPr lang="en-IE" sz="1500" dirty="0" smtClean="0">
                          <a:solidFill>
                            <a:schemeClr val="accent5">
                              <a:lumMod val="50000"/>
                            </a:schemeClr>
                          </a:solidFill>
                        </a:rPr>
                        <a:t> Safer Better Healthcare standards (2012) of Person-Centred Care &amp; Support.</a:t>
                      </a:r>
                    </a:p>
                    <a:p>
                      <a:pPr marL="228600" indent="-228600">
                        <a:buFont typeface="+mj-lt"/>
                        <a:buAutoNum type="arabicPeriod"/>
                      </a:pPr>
                      <a:r>
                        <a:rPr lang="en-IE" sz="1500" b="1" dirty="0" smtClean="0">
                          <a:solidFill>
                            <a:schemeClr val="accent5">
                              <a:lumMod val="50000"/>
                            </a:schemeClr>
                          </a:solidFill>
                        </a:rPr>
                        <a:t>Local hospital </a:t>
                      </a:r>
                      <a:r>
                        <a:rPr lang="en-IE" sz="1500" dirty="0" smtClean="0">
                          <a:solidFill>
                            <a:schemeClr val="accent5">
                              <a:lumMod val="50000"/>
                            </a:schemeClr>
                          </a:solidFill>
                        </a:rPr>
                        <a:t>concerns regarding patient feedback on hospital food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188833151"/>
              </p:ext>
            </p:extLst>
          </p:nvPr>
        </p:nvGraphicFramePr>
        <p:xfrm>
          <a:off x="7895301" y="3351783"/>
          <a:ext cx="3901587" cy="3338474"/>
        </p:xfrm>
        <a:graphic>
          <a:graphicData uri="http://schemas.openxmlformats.org/drawingml/2006/table">
            <a:tbl>
              <a:tblPr firstRow="1" bandRow="1">
                <a:tableStyleId>{5C22544A-7EE6-4342-B048-85BDC9FD1C3A}</a:tableStyleId>
              </a:tblPr>
              <a:tblGrid>
                <a:gridCol w="3901587">
                  <a:extLst>
                    <a:ext uri="{9D8B030D-6E8A-4147-A177-3AD203B41FA5}">
                      <a16:colId xmlns="" xmlns:a16="http://schemas.microsoft.com/office/drawing/2014/main" val="20000"/>
                    </a:ext>
                  </a:extLst>
                </a:gridCol>
              </a:tblGrid>
              <a:tr h="3476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smtClean="0">
                          <a:solidFill>
                            <a:schemeClr val="bg1"/>
                          </a:solidFill>
                        </a:rPr>
                        <a:t>Next Steps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490E66"/>
                    </a:solidFill>
                  </a:tcPr>
                </a:tc>
                <a:extLst>
                  <a:ext uri="{0D108BD9-81ED-4DB2-BD59-A6C34878D82A}">
                    <a16:rowId xmlns="" xmlns:a16="http://schemas.microsoft.com/office/drawing/2014/main" val="10000"/>
                  </a:ext>
                </a:extLst>
              </a:tr>
              <a:tr h="2990792">
                <a:tc>
                  <a:txBody>
                    <a:bodyPr/>
                    <a:lstStyle/>
                    <a:p>
                      <a:pPr marL="285750" indent="-285750">
                        <a:buFont typeface="Arial" panose="020B0604020202020204" pitchFamily="34" charset="0"/>
                        <a:buChar char="•"/>
                      </a:pPr>
                      <a:r>
                        <a:rPr lang="en-IE" sz="1500" dirty="0" smtClean="0">
                          <a:solidFill>
                            <a:schemeClr val="accent5">
                              <a:lumMod val="50000"/>
                            </a:schemeClr>
                          </a:solidFill>
                        </a:rPr>
                        <a:t>Include Q18 (Were you offered a replacement meal at another time?) in future local surveys.</a:t>
                      </a:r>
                    </a:p>
                    <a:p>
                      <a:endParaRPr lang="en-IE" sz="1000" dirty="0" smtClean="0">
                        <a:solidFill>
                          <a:schemeClr val="accent5">
                            <a:lumMod val="50000"/>
                          </a:schemeClr>
                        </a:solidFill>
                      </a:endParaRPr>
                    </a:p>
                    <a:p>
                      <a:r>
                        <a:rPr lang="en-IE" sz="1500" dirty="0" smtClean="0">
                          <a:solidFill>
                            <a:schemeClr val="accent5">
                              <a:lumMod val="50000"/>
                            </a:schemeClr>
                          </a:solidFill>
                        </a:rPr>
                        <a:t>Catering for Hospital Staff :</a:t>
                      </a:r>
                    </a:p>
                    <a:p>
                      <a:r>
                        <a:rPr lang="en-IE" sz="1500" b="1" dirty="0" smtClean="0">
                          <a:solidFill>
                            <a:schemeClr val="accent5">
                              <a:lumMod val="50000"/>
                            </a:schemeClr>
                          </a:solidFill>
                        </a:rPr>
                        <a:t>Happy Heart Healthy Eating Award, July 2022</a:t>
                      </a:r>
                    </a:p>
                    <a:p>
                      <a:endParaRPr lang="en-IE" sz="1000" b="1" dirty="0" smtClean="0">
                        <a:solidFill>
                          <a:schemeClr val="accent5">
                            <a:lumMod val="50000"/>
                          </a:schemeClr>
                        </a:solidFill>
                      </a:endParaRPr>
                    </a:p>
                    <a:p>
                      <a:pPr marL="285750" indent="-285750">
                        <a:buFont typeface="Arial" panose="020B0604020202020204" pitchFamily="34" charset="0"/>
                        <a:buChar char="•"/>
                      </a:pPr>
                      <a:r>
                        <a:rPr lang="en-IE" sz="1500" dirty="0" smtClean="0">
                          <a:solidFill>
                            <a:schemeClr val="accent5">
                              <a:lumMod val="50000"/>
                            </a:schemeClr>
                          </a:solidFill>
                        </a:rPr>
                        <a:t>Healthier options across all menus</a:t>
                      </a:r>
                    </a:p>
                    <a:p>
                      <a:pPr marL="285750" indent="-285750">
                        <a:buFont typeface="Arial" panose="020B0604020202020204" pitchFamily="34" charset="0"/>
                        <a:buChar char="•"/>
                      </a:pPr>
                      <a:r>
                        <a:rPr lang="en-IE" sz="1500" dirty="0" smtClean="0">
                          <a:solidFill>
                            <a:schemeClr val="accent5">
                              <a:lumMod val="50000"/>
                            </a:schemeClr>
                          </a:solidFill>
                        </a:rPr>
                        <a:t>Increase oven baked vs deep fry</a:t>
                      </a:r>
                    </a:p>
                    <a:p>
                      <a:pPr marL="285750" indent="-285750">
                        <a:buFont typeface="Arial" panose="020B0604020202020204" pitchFamily="34" charset="0"/>
                        <a:buChar char="•"/>
                      </a:pPr>
                      <a:r>
                        <a:rPr lang="en-IE" sz="1500" dirty="0" smtClean="0">
                          <a:solidFill>
                            <a:schemeClr val="accent5">
                              <a:lumMod val="50000"/>
                            </a:schemeClr>
                          </a:solidFill>
                        </a:rPr>
                        <a:t>Reduce overall fat content in menu</a:t>
                      </a:r>
                    </a:p>
                    <a:p>
                      <a:pPr marL="285750" indent="-285750">
                        <a:buFont typeface="Arial" panose="020B0604020202020204" pitchFamily="34" charset="0"/>
                        <a:buChar char="•"/>
                      </a:pPr>
                      <a:r>
                        <a:rPr lang="en-IE" sz="1500" dirty="0" smtClean="0">
                          <a:solidFill>
                            <a:schemeClr val="accent5">
                              <a:lumMod val="50000"/>
                            </a:schemeClr>
                          </a:solidFill>
                        </a:rPr>
                        <a:t>Daily offering of fish		</a:t>
                      </a:r>
                    </a:p>
                    <a:p>
                      <a:pPr marL="285750" indent="-285750">
                        <a:buFont typeface="Arial" panose="020B0604020202020204" pitchFamily="34" charset="0"/>
                        <a:buChar char="•"/>
                      </a:pPr>
                      <a:r>
                        <a:rPr lang="en-IE" sz="1500" dirty="0" smtClean="0">
                          <a:solidFill>
                            <a:schemeClr val="accent5">
                              <a:lumMod val="50000"/>
                            </a:schemeClr>
                          </a:solidFill>
                        </a:rPr>
                        <a:t>Chip free days</a:t>
                      </a:r>
                      <a:endParaRPr lang="en-IE" sz="15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bl>
          </a:graphicData>
        </a:graphic>
      </p:graphicFrame>
      <p:pic>
        <p:nvPicPr>
          <p:cNvPr id="27" name="Picture 26"/>
          <p:cNvPicPr>
            <a:picLocks noChangeAspect="1"/>
          </p:cNvPicPr>
          <p:nvPr/>
        </p:nvPicPr>
        <p:blipFill>
          <a:blip r:embed="rId7"/>
          <a:stretch>
            <a:fillRect/>
          </a:stretch>
        </p:blipFill>
        <p:spPr>
          <a:xfrm>
            <a:off x="11053532" y="5586814"/>
            <a:ext cx="777273" cy="1080000"/>
          </a:xfrm>
          <a:prstGeom prst="rect">
            <a:avLst/>
          </a:prstGeom>
        </p:spPr>
      </p:pic>
    </p:spTree>
    <p:extLst>
      <p:ext uri="{BB962C8B-B14F-4D97-AF65-F5344CB8AC3E}">
        <p14:creationId xmlns:p14="http://schemas.microsoft.com/office/powerpoint/2010/main" val="40751765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1555703" y="0"/>
            <a:ext cx="8229601" cy="841002"/>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rgbClr val="490E66"/>
                </a:solidFill>
              </a:rPr>
              <a:t>Improving communication with our in-patients using Take 5:</a:t>
            </a:r>
          </a:p>
          <a:p>
            <a:pPr algn="ctr"/>
            <a:r>
              <a:rPr lang="en-IE" sz="2000" b="1" dirty="0">
                <a:solidFill>
                  <a:srgbClr val="490E66"/>
                </a:solidFill>
              </a:rPr>
              <a:t>A Quality Improvement Initiative in Drogheda/Louth Hospitals (2021)</a:t>
            </a:r>
          </a:p>
        </p:txBody>
      </p:sp>
      <p:sp>
        <p:nvSpPr>
          <p:cNvPr id="10" name="TextBox 9"/>
          <p:cNvSpPr txBox="1"/>
          <p:nvPr/>
        </p:nvSpPr>
        <p:spPr>
          <a:xfrm>
            <a:off x="332929" y="1821273"/>
            <a:ext cx="5709124" cy="4562788"/>
          </a:xfrm>
          <a:prstGeom prst="rect">
            <a:avLst/>
          </a:prstGeom>
          <a:noFill/>
          <a:ln>
            <a:solidFill>
              <a:schemeClr val="tx1"/>
            </a:solidFill>
          </a:ln>
        </p:spPr>
        <p:txBody>
          <a:bodyPr wrap="square" rtlCol="0">
            <a:spAutoFit/>
          </a:bodyPr>
          <a:lstStyle/>
          <a:p>
            <a:r>
              <a:rPr lang="en-IE" sz="1500" b="1" dirty="0">
                <a:solidFill>
                  <a:srgbClr val="FF0000"/>
                </a:solidFill>
              </a:rPr>
              <a:t>Plan:</a:t>
            </a:r>
          </a:p>
          <a:p>
            <a:pPr marL="342900" indent="-342900">
              <a:buFont typeface="+mj-lt"/>
              <a:buAutoNum type="arabicPeriod"/>
            </a:pPr>
            <a:r>
              <a:rPr lang="en-IE" sz="1450" dirty="0">
                <a:solidFill>
                  <a:schemeClr val="accent5">
                    <a:lumMod val="50000"/>
                  </a:schemeClr>
                </a:solidFill>
              </a:rPr>
              <a:t>To phone (if applicable) patient’s family within 24 hours of admission</a:t>
            </a:r>
          </a:p>
          <a:p>
            <a:pPr marL="342900" indent="-342900">
              <a:buFont typeface="+mj-lt"/>
              <a:buAutoNum type="arabicPeriod"/>
            </a:pPr>
            <a:r>
              <a:rPr lang="en-IE" sz="1450" dirty="0" smtClean="0">
                <a:solidFill>
                  <a:schemeClr val="accent5">
                    <a:lumMod val="50000"/>
                  </a:schemeClr>
                </a:solidFill>
              </a:rPr>
              <a:t>Introduce “Take </a:t>
            </a:r>
            <a:r>
              <a:rPr lang="en-IE" sz="1450" dirty="0">
                <a:solidFill>
                  <a:schemeClr val="accent5">
                    <a:lumMod val="50000"/>
                  </a:schemeClr>
                </a:solidFill>
              </a:rPr>
              <a:t>5” initiative </a:t>
            </a:r>
            <a:endParaRPr lang="en-IE" sz="1450" b="1" i="1" dirty="0">
              <a:solidFill>
                <a:schemeClr val="accent5">
                  <a:lumMod val="50000"/>
                </a:schemeClr>
              </a:solidFill>
            </a:endParaRPr>
          </a:p>
          <a:p>
            <a:pPr marL="342900" indent="-342900">
              <a:buFont typeface="+mj-lt"/>
              <a:buAutoNum type="arabicPeriod"/>
            </a:pPr>
            <a:r>
              <a:rPr lang="en-IE" sz="1450" dirty="0">
                <a:solidFill>
                  <a:schemeClr val="accent5">
                    <a:lumMod val="50000"/>
                  </a:schemeClr>
                </a:solidFill>
              </a:rPr>
              <a:t>All ward/ ED nursing managers informed of new communication initiative </a:t>
            </a:r>
            <a:endParaRPr lang="en-IE" sz="1450" b="1" i="1" dirty="0">
              <a:solidFill>
                <a:schemeClr val="accent5">
                  <a:lumMod val="50000"/>
                </a:schemeClr>
              </a:solidFill>
            </a:endParaRPr>
          </a:p>
          <a:p>
            <a:pPr marL="342900" indent="-342900">
              <a:buFont typeface="+mj-lt"/>
              <a:buAutoNum type="arabicPeriod"/>
            </a:pPr>
            <a:r>
              <a:rPr lang="en-IE" sz="1450" dirty="0">
                <a:solidFill>
                  <a:schemeClr val="accent5">
                    <a:lumMod val="50000"/>
                  </a:schemeClr>
                </a:solidFill>
              </a:rPr>
              <a:t>Phone call &amp; Take 5 to be recorded in specific sections in Nursing notes</a:t>
            </a:r>
          </a:p>
          <a:p>
            <a:r>
              <a:rPr lang="en-IE" sz="1450" b="1" dirty="0">
                <a:solidFill>
                  <a:srgbClr val="FF0000"/>
                </a:solidFill>
              </a:rPr>
              <a:t>Do:</a:t>
            </a:r>
          </a:p>
          <a:p>
            <a:pPr marL="285750" indent="-285750">
              <a:buFont typeface="Arial" panose="020B0604020202020204" pitchFamily="34" charset="0"/>
              <a:buChar char="•"/>
            </a:pPr>
            <a:r>
              <a:rPr lang="en-IE" sz="1450" dirty="0">
                <a:solidFill>
                  <a:schemeClr val="accent5">
                    <a:lumMod val="50000"/>
                  </a:schemeClr>
                </a:solidFill>
              </a:rPr>
              <a:t>Implemented in July 2022 on one medical and one surgical ward</a:t>
            </a:r>
          </a:p>
          <a:p>
            <a:r>
              <a:rPr lang="en-IE" sz="1450" b="1" dirty="0">
                <a:solidFill>
                  <a:srgbClr val="FF0000"/>
                </a:solidFill>
              </a:rPr>
              <a:t>Study:</a:t>
            </a:r>
          </a:p>
          <a:p>
            <a:pPr marL="285750" indent="-285750">
              <a:buFont typeface="Arial" panose="020B0604020202020204" pitchFamily="34" charset="0"/>
              <a:buChar char="•"/>
            </a:pPr>
            <a:r>
              <a:rPr lang="en-IE" sz="1450" dirty="0">
                <a:solidFill>
                  <a:schemeClr val="accent5">
                    <a:lumMod val="50000"/>
                  </a:schemeClr>
                </a:solidFill>
              </a:rPr>
              <a:t>90% of patients relatives on each ward received a phone call from the ward manager within 48 hours of admission.</a:t>
            </a:r>
          </a:p>
          <a:p>
            <a:pPr marL="285750" indent="-285750">
              <a:buFont typeface="Arial" panose="020B0604020202020204" pitchFamily="34" charset="0"/>
              <a:buChar char="•"/>
            </a:pPr>
            <a:r>
              <a:rPr lang="en-IE" sz="1450" dirty="0" smtClean="0">
                <a:solidFill>
                  <a:schemeClr val="accent5">
                    <a:lumMod val="50000"/>
                  </a:schemeClr>
                </a:solidFill>
              </a:rPr>
              <a:t>‘Take </a:t>
            </a:r>
            <a:r>
              <a:rPr lang="en-IE" sz="1450" dirty="0">
                <a:solidFill>
                  <a:schemeClr val="accent5">
                    <a:lumMod val="50000"/>
                  </a:schemeClr>
                </a:solidFill>
              </a:rPr>
              <a:t>5’ </a:t>
            </a:r>
            <a:r>
              <a:rPr lang="en-IE" sz="1450" dirty="0" smtClean="0">
                <a:solidFill>
                  <a:schemeClr val="accent5">
                    <a:lumMod val="50000"/>
                  </a:schemeClr>
                </a:solidFill>
              </a:rPr>
              <a:t>initiative requires further engagement with staff.</a:t>
            </a:r>
            <a:endParaRPr lang="en-IE" sz="1450" dirty="0">
              <a:solidFill>
                <a:schemeClr val="accent5">
                  <a:lumMod val="50000"/>
                </a:schemeClr>
              </a:solidFill>
            </a:endParaRPr>
          </a:p>
          <a:p>
            <a:pPr marL="285750" indent="-285750">
              <a:buFont typeface="Arial" panose="020B0604020202020204" pitchFamily="34" charset="0"/>
              <a:buChar char="•"/>
            </a:pPr>
            <a:r>
              <a:rPr lang="en-IE" sz="1450" dirty="0">
                <a:solidFill>
                  <a:schemeClr val="accent5">
                    <a:lumMod val="50000"/>
                  </a:schemeClr>
                </a:solidFill>
              </a:rPr>
              <a:t>Data audited – 24 hour period of admissions randomly selected &amp; nursing notes of same audited (paediatrics excluded)</a:t>
            </a:r>
          </a:p>
          <a:p>
            <a:r>
              <a:rPr lang="en-IE" sz="1450" b="1" dirty="0">
                <a:solidFill>
                  <a:srgbClr val="FF0000"/>
                </a:solidFill>
              </a:rPr>
              <a:t>Act:</a:t>
            </a:r>
          </a:p>
          <a:p>
            <a:r>
              <a:rPr lang="en-IE" sz="1450" dirty="0">
                <a:solidFill>
                  <a:schemeClr val="accent5">
                    <a:lumMod val="50000"/>
                  </a:schemeClr>
                </a:solidFill>
              </a:rPr>
              <a:t>As a result of feedback whilst auditing on wards, going forward: </a:t>
            </a:r>
          </a:p>
          <a:p>
            <a:pPr marL="285750" indent="-285750">
              <a:buFont typeface="Arial" panose="020B0604020202020204" pitchFamily="34" charset="0"/>
              <a:buChar char="•"/>
            </a:pPr>
            <a:r>
              <a:rPr lang="en-IE" sz="1450" dirty="0">
                <a:solidFill>
                  <a:schemeClr val="accent5">
                    <a:lumMod val="50000"/>
                  </a:schemeClr>
                </a:solidFill>
              </a:rPr>
              <a:t>Focus on two wards</a:t>
            </a:r>
          </a:p>
          <a:p>
            <a:pPr marL="285750" indent="-285750">
              <a:buFont typeface="Arial" panose="020B0604020202020204" pitchFamily="34" charset="0"/>
              <a:buChar char="•"/>
            </a:pPr>
            <a:r>
              <a:rPr lang="en-IE" sz="1450" dirty="0">
                <a:solidFill>
                  <a:schemeClr val="accent5">
                    <a:lumMod val="50000"/>
                  </a:schemeClr>
                </a:solidFill>
              </a:rPr>
              <a:t>Education on specifics of documentation.</a:t>
            </a:r>
          </a:p>
          <a:p>
            <a:pPr marL="285750" indent="-285750">
              <a:buFont typeface="Arial" panose="020B0604020202020204" pitchFamily="34" charset="0"/>
              <a:buChar char="•"/>
            </a:pPr>
            <a:r>
              <a:rPr lang="en-IE" sz="1450" dirty="0">
                <a:solidFill>
                  <a:schemeClr val="accent5">
                    <a:lumMod val="50000"/>
                  </a:schemeClr>
                </a:solidFill>
              </a:rPr>
              <a:t>Increase communication to/from ward managers</a:t>
            </a:r>
            <a:r>
              <a:rPr lang="en-IE" sz="1450" dirty="0" smtClean="0">
                <a:solidFill>
                  <a:schemeClr val="accent5">
                    <a:lumMod val="50000"/>
                  </a:schemeClr>
                </a:solidFill>
              </a:rPr>
              <a:t>.</a:t>
            </a:r>
            <a:endParaRPr lang="en-IE" sz="1450" dirty="0"/>
          </a:p>
        </p:txBody>
      </p:sp>
      <p:sp>
        <p:nvSpPr>
          <p:cNvPr id="8" name="Rectangle 7"/>
          <p:cNvSpPr/>
          <p:nvPr/>
        </p:nvSpPr>
        <p:spPr>
          <a:xfrm>
            <a:off x="308246" y="1071091"/>
            <a:ext cx="10943809" cy="720197"/>
          </a:xfrm>
          <a:prstGeom prst="rect">
            <a:avLst/>
          </a:prstGeom>
        </p:spPr>
        <p:txBody>
          <a:bodyPr wrap="square">
            <a:spAutoFit/>
          </a:bodyPr>
          <a:lstStyle/>
          <a:p>
            <a:pPr>
              <a:lnSpc>
                <a:spcPct val="130000"/>
              </a:lnSpc>
            </a:pPr>
            <a:r>
              <a:rPr lang="en-IE" sz="1600" b="1" dirty="0">
                <a:solidFill>
                  <a:schemeClr val="accent5">
                    <a:lumMod val="50000"/>
                  </a:schemeClr>
                </a:solidFill>
              </a:rPr>
              <a:t>Background: </a:t>
            </a:r>
            <a:r>
              <a:rPr lang="en-IE" sz="1600" dirty="0">
                <a:solidFill>
                  <a:schemeClr val="accent5">
                    <a:lumMod val="50000"/>
                  </a:schemeClr>
                </a:solidFill>
              </a:rPr>
              <a:t>2021</a:t>
            </a:r>
            <a:r>
              <a:rPr lang="en-IE" sz="1600" b="1" dirty="0">
                <a:solidFill>
                  <a:schemeClr val="accent5">
                    <a:lumMod val="50000"/>
                  </a:schemeClr>
                </a:solidFill>
              </a:rPr>
              <a:t> - </a:t>
            </a:r>
            <a:r>
              <a:rPr lang="en-IE" sz="1600" dirty="0">
                <a:solidFill>
                  <a:schemeClr val="accent5">
                    <a:lumMod val="50000"/>
                  </a:schemeClr>
                </a:solidFill>
              </a:rPr>
              <a:t>increase in complaints about communication to patients &amp; their </a:t>
            </a:r>
            <a:r>
              <a:rPr lang="en-IE" sz="1600" dirty="0" smtClean="0">
                <a:solidFill>
                  <a:schemeClr val="accent5">
                    <a:lumMod val="50000"/>
                  </a:schemeClr>
                </a:solidFill>
              </a:rPr>
              <a:t>families</a:t>
            </a:r>
            <a:endParaRPr lang="en-IE" sz="1600" i="1" dirty="0">
              <a:solidFill>
                <a:srgbClr val="002060"/>
              </a:solidFill>
            </a:endParaRPr>
          </a:p>
          <a:p>
            <a:pPr>
              <a:lnSpc>
                <a:spcPct val="130000"/>
              </a:lnSpc>
            </a:pPr>
            <a:r>
              <a:rPr lang="en-IE" sz="1600" b="1" i="1" dirty="0">
                <a:solidFill>
                  <a:srgbClr val="002060"/>
                </a:solidFill>
              </a:rPr>
              <a:t>Aim: </a:t>
            </a:r>
            <a:r>
              <a:rPr lang="en-IE" sz="1600" b="1" i="1" dirty="0" smtClean="0">
                <a:solidFill>
                  <a:srgbClr val="002060"/>
                </a:solidFill>
              </a:rPr>
              <a:t>To </a:t>
            </a:r>
            <a:r>
              <a:rPr lang="en-IE" sz="1600" b="1" i="1" dirty="0">
                <a:solidFill>
                  <a:srgbClr val="002060"/>
                </a:solidFill>
              </a:rPr>
              <a:t>improve communication with our patients during their hospital stay on all wards by December 2022</a:t>
            </a:r>
          </a:p>
        </p:txBody>
      </p:sp>
      <p:sp>
        <p:nvSpPr>
          <p:cNvPr id="16" name="TextBox 15"/>
          <p:cNvSpPr txBox="1"/>
          <p:nvPr/>
        </p:nvSpPr>
        <p:spPr>
          <a:xfrm>
            <a:off x="6114472" y="1828382"/>
            <a:ext cx="2881745" cy="4560992"/>
          </a:xfrm>
          <a:prstGeom prst="rect">
            <a:avLst/>
          </a:prstGeom>
          <a:solidFill>
            <a:schemeClr val="bg1">
              <a:lumMod val="95000"/>
            </a:schemeClr>
          </a:solidFill>
          <a:ln>
            <a:solidFill>
              <a:schemeClr val="tx1"/>
            </a:solidFill>
          </a:ln>
        </p:spPr>
        <p:txBody>
          <a:bodyPr wrap="square" rtlCol="0">
            <a:spAutoFit/>
          </a:bodyPr>
          <a:lstStyle/>
          <a:p>
            <a:pPr algn="ctr"/>
            <a:r>
              <a:rPr lang="en-IE" sz="1900" b="1" dirty="0">
                <a:solidFill>
                  <a:schemeClr val="accent5">
                    <a:lumMod val="50000"/>
                  </a:schemeClr>
                </a:solidFill>
              </a:rPr>
              <a:t>Take 5</a:t>
            </a:r>
          </a:p>
          <a:p>
            <a:pPr marL="342900" indent="-342900">
              <a:lnSpc>
                <a:spcPct val="110000"/>
              </a:lnSpc>
              <a:buAutoNum type="arabicPeriod"/>
            </a:pPr>
            <a:r>
              <a:rPr lang="en-IE" sz="1900" dirty="0">
                <a:solidFill>
                  <a:schemeClr val="accent5">
                    <a:lumMod val="50000"/>
                  </a:schemeClr>
                </a:solidFill>
              </a:rPr>
              <a:t>Hello my Name is… How are you today?</a:t>
            </a:r>
          </a:p>
          <a:p>
            <a:pPr marL="342900" indent="-342900">
              <a:lnSpc>
                <a:spcPct val="110000"/>
              </a:lnSpc>
              <a:buAutoNum type="arabicPeriod"/>
            </a:pPr>
            <a:r>
              <a:rPr lang="en-IE" sz="1900" dirty="0">
                <a:solidFill>
                  <a:schemeClr val="accent5">
                    <a:lumMod val="50000"/>
                  </a:schemeClr>
                </a:solidFill>
              </a:rPr>
              <a:t>Have you any questions about what’s happening with your care?</a:t>
            </a:r>
          </a:p>
          <a:p>
            <a:pPr marL="342900" indent="-342900">
              <a:lnSpc>
                <a:spcPct val="110000"/>
              </a:lnSpc>
              <a:buAutoNum type="arabicPeriod"/>
            </a:pPr>
            <a:r>
              <a:rPr lang="en-IE" sz="1900" dirty="0">
                <a:solidFill>
                  <a:schemeClr val="accent5">
                    <a:lumMod val="50000"/>
                  </a:schemeClr>
                </a:solidFill>
              </a:rPr>
              <a:t>Have you been in touch with your family today?</a:t>
            </a:r>
          </a:p>
          <a:p>
            <a:pPr marL="342900" indent="-342900">
              <a:lnSpc>
                <a:spcPct val="110000"/>
              </a:lnSpc>
              <a:buAutoNum type="arabicPeriod"/>
            </a:pPr>
            <a:r>
              <a:rPr lang="en-IE" sz="1900" dirty="0">
                <a:solidFill>
                  <a:schemeClr val="accent5">
                    <a:lumMod val="50000"/>
                  </a:schemeClr>
                </a:solidFill>
              </a:rPr>
              <a:t>What did you eat &amp; drink today?</a:t>
            </a:r>
          </a:p>
          <a:p>
            <a:pPr marL="342900" indent="-342900">
              <a:lnSpc>
                <a:spcPct val="110000"/>
              </a:lnSpc>
              <a:buAutoNum type="arabicPeriod"/>
            </a:pPr>
            <a:r>
              <a:rPr lang="en-IE" sz="1900" dirty="0">
                <a:solidFill>
                  <a:schemeClr val="accent5">
                    <a:lumMod val="50000"/>
                  </a:schemeClr>
                </a:solidFill>
              </a:rPr>
              <a:t>Is there anything I can do to make your hospital stay better?</a:t>
            </a:r>
          </a:p>
        </p:txBody>
      </p:sp>
      <p:cxnSp>
        <p:nvCxnSpPr>
          <p:cNvPr id="11" name="Straight Connector 10"/>
          <p:cNvCxnSpPr/>
          <p:nvPr/>
        </p:nvCxnSpPr>
        <p:spPr>
          <a:xfrm flipV="1">
            <a:off x="0" y="912345"/>
            <a:ext cx="12192000" cy="12329"/>
          </a:xfrm>
          <a:prstGeom prst="line">
            <a:avLst/>
          </a:prstGeom>
          <a:ln>
            <a:solidFill>
              <a:srgbClr val="490E66"/>
            </a:solidFill>
          </a:ln>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18" y="167660"/>
            <a:ext cx="790457" cy="648000"/>
          </a:xfrm>
          <a:prstGeom prst="rect">
            <a:avLst/>
          </a:prstGeom>
        </p:spPr>
      </p:pic>
      <p:pic>
        <p:nvPicPr>
          <p:cNvPr id="18" name="Picture 17" descr="RCSI Hospitals Group Logo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9353" y="0"/>
            <a:ext cx="2622647" cy="792000"/>
          </a:xfrm>
          <a:prstGeom prst="rect">
            <a:avLst/>
          </a:prstGeom>
        </p:spPr>
      </p:pic>
      <p:graphicFrame>
        <p:nvGraphicFramePr>
          <p:cNvPr id="19" name="Table 18"/>
          <p:cNvGraphicFramePr>
            <a:graphicFrameLocks noGrp="1"/>
          </p:cNvGraphicFramePr>
          <p:nvPr>
            <p:extLst>
              <p:ext uri="{D42A27DB-BD31-4B8C-83A1-F6EECF244321}">
                <p14:modId xmlns:p14="http://schemas.microsoft.com/office/powerpoint/2010/main" val="3561530897"/>
              </p:ext>
            </p:extLst>
          </p:nvPr>
        </p:nvGraphicFramePr>
        <p:xfrm>
          <a:off x="9109833" y="1841604"/>
          <a:ext cx="2900290" cy="2492119"/>
        </p:xfrm>
        <a:graphic>
          <a:graphicData uri="http://schemas.openxmlformats.org/drawingml/2006/table">
            <a:tbl>
              <a:tblPr firstRow="1" bandRow="1">
                <a:tableStyleId>{5C22544A-7EE6-4342-B048-85BDC9FD1C3A}</a:tableStyleId>
              </a:tblPr>
              <a:tblGrid>
                <a:gridCol w="2900290">
                  <a:extLst>
                    <a:ext uri="{9D8B030D-6E8A-4147-A177-3AD203B41FA5}">
                      <a16:colId xmlns="" xmlns:a16="http://schemas.microsoft.com/office/drawing/2014/main" val="20000"/>
                    </a:ext>
                  </a:extLst>
                </a:gridCol>
              </a:tblGrid>
              <a:tr h="3432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smtClean="0">
                          <a:solidFill>
                            <a:schemeClr val="bg1"/>
                          </a:solidFill>
                        </a:rPr>
                        <a:t>This QI initiative is aligned to: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490E66"/>
                    </a:solidFill>
                  </a:tcPr>
                </a:tc>
                <a:extLst>
                  <a:ext uri="{0D108BD9-81ED-4DB2-BD59-A6C34878D82A}">
                    <a16:rowId xmlns="" xmlns:a16="http://schemas.microsoft.com/office/drawing/2014/main" val="10000"/>
                  </a:ext>
                </a:extLst>
              </a:tr>
              <a:tr h="1785052">
                <a:tc>
                  <a:txBody>
                    <a:bodyPr/>
                    <a:lstStyle/>
                    <a:p>
                      <a:pPr marL="285750" indent="-285750">
                        <a:buFont typeface="Arial" panose="020B0604020202020204" pitchFamily="34" charset="0"/>
                        <a:buChar char="•"/>
                      </a:pPr>
                      <a:r>
                        <a:rPr lang="en-IE" sz="1500" b="1" dirty="0" smtClean="0">
                          <a:solidFill>
                            <a:schemeClr val="accent5">
                              <a:lumMod val="50000"/>
                            </a:schemeClr>
                          </a:solidFill>
                        </a:rPr>
                        <a:t>NIES</a:t>
                      </a:r>
                      <a:r>
                        <a:rPr lang="en-IE" sz="1500" dirty="0" smtClean="0">
                          <a:solidFill>
                            <a:schemeClr val="accent5">
                              <a:lumMod val="50000"/>
                            </a:schemeClr>
                          </a:solidFill>
                        </a:rPr>
                        <a:t> Theme - Admission &amp; Care on the Ward</a:t>
                      </a:r>
                    </a:p>
                    <a:p>
                      <a:pPr marL="285750" indent="-285750">
                        <a:buFont typeface="Arial" panose="020B0604020202020204" pitchFamily="34" charset="0"/>
                        <a:buChar char="•"/>
                      </a:pPr>
                      <a:r>
                        <a:rPr lang="en-IE" sz="1500" dirty="0" smtClean="0">
                          <a:solidFill>
                            <a:schemeClr val="accent5">
                              <a:lumMod val="50000"/>
                            </a:schemeClr>
                          </a:solidFill>
                        </a:rPr>
                        <a:t>23 questions within the NIES relate to communication</a:t>
                      </a:r>
                    </a:p>
                    <a:p>
                      <a:pPr marL="285750" indent="-285750">
                        <a:buFont typeface="Arial" panose="020B0604020202020204" pitchFamily="34" charset="0"/>
                        <a:buChar char="•"/>
                      </a:pPr>
                      <a:r>
                        <a:rPr lang="en-IE" sz="1500" b="1" dirty="0" smtClean="0">
                          <a:solidFill>
                            <a:schemeClr val="accent5">
                              <a:lumMod val="50000"/>
                            </a:schemeClr>
                          </a:solidFill>
                        </a:rPr>
                        <a:t>HIQA</a:t>
                      </a:r>
                      <a:r>
                        <a:rPr lang="en-IE" sz="1500" dirty="0" smtClean="0">
                          <a:solidFill>
                            <a:schemeClr val="accent5">
                              <a:lumMod val="50000"/>
                            </a:schemeClr>
                          </a:solidFill>
                        </a:rPr>
                        <a:t> Safer Better Healthcare standards (2012) of Person-Centred Care &amp; Support</a:t>
                      </a:r>
                    </a:p>
                    <a:p>
                      <a:pPr marL="285750" indent="-285750">
                        <a:buFont typeface="Arial" panose="020B0604020202020204" pitchFamily="34" charset="0"/>
                        <a:buChar char="•"/>
                      </a:pPr>
                      <a:r>
                        <a:rPr lang="en-IE" sz="1500" b="1" dirty="0" smtClean="0">
                          <a:solidFill>
                            <a:schemeClr val="accent5">
                              <a:lumMod val="50000"/>
                            </a:schemeClr>
                          </a:solidFill>
                        </a:rPr>
                        <a:t>Local hospital </a:t>
                      </a:r>
                      <a:r>
                        <a:rPr lang="en-IE" sz="1500" dirty="0" smtClean="0">
                          <a:solidFill>
                            <a:schemeClr val="accent5">
                              <a:lumMod val="50000"/>
                            </a:schemeClr>
                          </a:solidFill>
                        </a:rPr>
                        <a:t>–  increase in complaints re access</a:t>
                      </a:r>
                      <a:endParaRPr lang="en-IE" sz="1500" dirty="0">
                        <a:solidFill>
                          <a:schemeClr val="accent5">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793084911"/>
              </p:ext>
            </p:extLst>
          </p:nvPr>
        </p:nvGraphicFramePr>
        <p:xfrm>
          <a:off x="9114265" y="4422817"/>
          <a:ext cx="2895856" cy="1955405"/>
        </p:xfrm>
        <a:graphic>
          <a:graphicData uri="http://schemas.openxmlformats.org/drawingml/2006/table">
            <a:tbl>
              <a:tblPr firstRow="1" bandRow="1">
                <a:tableStyleId>{5C22544A-7EE6-4342-B048-85BDC9FD1C3A}</a:tableStyleId>
              </a:tblPr>
              <a:tblGrid>
                <a:gridCol w="2895856">
                  <a:extLst>
                    <a:ext uri="{9D8B030D-6E8A-4147-A177-3AD203B41FA5}">
                      <a16:colId xmlns="" xmlns:a16="http://schemas.microsoft.com/office/drawing/2014/main" val="20000"/>
                    </a:ext>
                  </a:extLst>
                </a:gridCol>
              </a:tblGrid>
              <a:tr h="2821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smtClean="0">
                          <a:solidFill>
                            <a:schemeClr val="bg1"/>
                          </a:solidFill>
                        </a:rPr>
                        <a:t>Next Steps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490E66"/>
                    </a:solidFill>
                  </a:tcPr>
                </a:tc>
                <a:extLst>
                  <a:ext uri="{0D108BD9-81ED-4DB2-BD59-A6C34878D82A}">
                    <a16:rowId xmlns="" xmlns:a16="http://schemas.microsoft.com/office/drawing/2014/main" val="10000"/>
                  </a:ext>
                </a:extLst>
              </a:tr>
              <a:tr h="1620125">
                <a:tc>
                  <a:txBody>
                    <a:bodyPr/>
                    <a:lstStyle/>
                    <a:p>
                      <a:pPr marL="285750" indent="-285750">
                        <a:buFont typeface="Arial" panose="020B0604020202020204" pitchFamily="34" charset="0"/>
                        <a:buChar char="•"/>
                      </a:pPr>
                      <a:r>
                        <a:rPr lang="en-IE" sz="1500" dirty="0" smtClean="0">
                          <a:solidFill>
                            <a:schemeClr val="accent5">
                              <a:lumMod val="50000"/>
                            </a:schemeClr>
                          </a:solidFill>
                        </a:rPr>
                        <a:t>Plan: Continue ‘take 5’ initiative </a:t>
                      </a:r>
                    </a:p>
                    <a:p>
                      <a:pPr marL="285750" indent="-285750">
                        <a:buFont typeface="Arial" panose="020B0604020202020204" pitchFamily="34" charset="0"/>
                        <a:buChar char="•"/>
                      </a:pPr>
                      <a:r>
                        <a:rPr lang="en-IE" sz="1500" dirty="0" smtClean="0">
                          <a:solidFill>
                            <a:schemeClr val="accent5">
                              <a:lumMod val="50000"/>
                            </a:schemeClr>
                          </a:solidFill>
                        </a:rPr>
                        <a:t>Pilot on two wards – 1 x surgical, 1 x medical</a:t>
                      </a:r>
                    </a:p>
                    <a:p>
                      <a:pPr marL="285750" indent="-285750">
                        <a:buFont typeface="Arial" panose="020B0604020202020204" pitchFamily="34" charset="0"/>
                        <a:buChar char="•"/>
                      </a:pPr>
                      <a:r>
                        <a:rPr lang="en-IE" sz="1500" dirty="0" smtClean="0">
                          <a:solidFill>
                            <a:schemeClr val="accent5">
                              <a:lumMod val="50000"/>
                            </a:schemeClr>
                          </a:solidFill>
                        </a:rPr>
                        <a:t>Embed phone communication</a:t>
                      </a:r>
                    </a:p>
                    <a:p>
                      <a:pPr marL="285750" indent="-285750">
                        <a:buFont typeface="Arial" panose="020B0604020202020204" pitchFamily="34" charset="0"/>
                        <a:buChar char="•"/>
                      </a:pPr>
                      <a:r>
                        <a:rPr lang="en-IE" sz="1500" dirty="0" smtClean="0">
                          <a:solidFill>
                            <a:schemeClr val="accent5">
                              <a:lumMod val="50000"/>
                            </a:schemeClr>
                          </a:solidFill>
                        </a:rPr>
                        <a:t>Scale up phonecall &amp; Take 5</a:t>
                      </a:r>
                      <a:endParaRPr lang="en-IE" sz="15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6816034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950</TotalTime>
  <Words>5022</Words>
  <Application>Microsoft Macintosh PowerPoint</Application>
  <PresentationFormat>Custom</PresentationFormat>
  <Paragraphs>460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Therese Callinan</dc:creator>
  <cp:lastModifiedBy>Ruth Kelleher</cp:lastModifiedBy>
  <cp:revision>123</cp:revision>
  <dcterms:created xsi:type="dcterms:W3CDTF">2022-09-15T14:17:41Z</dcterms:created>
  <dcterms:modified xsi:type="dcterms:W3CDTF">2022-11-15T15:10:42Z</dcterms:modified>
</cp:coreProperties>
</file>