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543559"/>
            <a:ext cx="68605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47205" algn="l"/>
              </a:tabLst>
            </a:pPr>
            <a:r>
              <a:rPr dirty="0" u="dbl" sz="1100" spc="-11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RCSI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HG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Waiting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List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Status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Report</a:t>
            </a:r>
            <a:r>
              <a:rPr dirty="0" u="dbl" sz="1100" spc="1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-</a:t>
            </a:r>
            <a:r>
              <a:rPr dirty="0" u="dbl" sz="1100" spc="-1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OP</a:t>
            </a:r>
            <a:r>
              <a:rPr dirty="0" u="dbl" sz="1100" spc="-1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/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IP.DC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/</a:t>
            </a:r>
            <a:r>
              <a:rPr dirty="0" u="dbl" sz="1100" spc="1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Endoscopy</a:t>
            </a:r>
            <a:r>
              <a:rPr dirty="0" u="dbl" sz="1100" spc="2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-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September 2022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(as</a:t>
            </a:r>
            <a:r>
              <a:rPr dirty="0" u="dbl" sz="1100" spc="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of</a:t>
            </a:r>
            <a:r>
              <a:rPr dirty="0" u="dbl" sz="110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w/e</a:t>
            </a:r>
            <a:r>
              <a:rPr dirty="0" u="dbl" sz="1100" spc="10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dbl" sz="1100" spc="-5" b="1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30.09.22)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8036" y="10276026"/>
            <a:ext cx="6835140" cy="6350"/>
          </a:xfrm>
          <a:custGeom>
            <a:avLst/>
            <a:gdLst/>
            <a:ahLst/>
            <a:cxnLst/>
            <a:rect l="l" t="t" r="r" b="b"/>
            <a:pathLst>
              <a:path w="6835140" h="6350">
                <a:moveTo>
                  <a:pt x="6835140" y="0"/>
                </a:moveTo>
                <a:lnTo>
                  <a:pt x="0" y="0"/>
                </a:lnTo>
                <a:lnTo>
                  <a:pt x="0" y="6096"/>
                </a:lnTo>
                <a:lnTo>
                  <a:pt x="6835140" y="6096"/>
                </a:lnTo>
                <a:lnTo>
                  <a:pt x="683514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1200" y="121919"/>
            <a:ext cx="1659890" cy="51942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3624" y="1138173"/>
            <a:ext cx="21234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  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Endoscopy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&lt;13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weeks compliance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3455" y="8814053"/>
            <a:ext cx="6644640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92405" marR="5080" indent="-180340">
              <a:lnSpc>
                <a:spcPct val="101800"/>
              </a:lnSpc>
              <a:spcBef>
                <a:spcPts val="80"/>
              </a:spcBef>
              <a:tabLst>
                <a:tab pos="192405" algn="l"/>
              </a:tabLst>
            </a:pPr>
            <a:r>
              <a:rPr dirty="0" sz="1100">
                <a:latin typeface="Calibri"/>
                <a:cs typeface="Calibri"/>
              </a:rPr>
              <a:t>-	currently</a:t>
            </a:r>
            <a:r>
              <a:rPr dirty="0" sz="1100" spc="1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RCSI</a:t>
            </a:r>
            <a:r>
              <a:rPr dirty="0" sz="1100" spc="1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HG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demonstrating</a:t>
            </a:r>
            <a:r>
              <a:rPr dirty="0" sz="1100" spc="1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93%</a:t>
            </a:r>
            <a:r>
              <a:rPr dirty="0" sz="1100" spc="1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r>
              <a:rPr dirty="0" sz="1100" spc="1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Inpatient/Day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Case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Waiting</a:t>
            </a:r>
            <a:r>
              <a:rPr dirty="0" sz="1100" spc="1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List</a:t>
            </a:r>
            <a:r>
              <a:rPr dirty="0" sz="1100" spc="1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&lt;12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months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national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performance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82%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58101" y="1513268"/>
            <a:ext cx="6312535" cy="1542415"/>
            <a:chOff x="758101" y="1513268"/>
            <a:chExt cx="6312535" cy="1542415"/>
          </a:xfrm>
        </p:grpSpPr>
        <p:sp>
          <p:nvSpPr>
            <p:cNvPr id="8" name="object 8"/>
            <p:cNvSpPr/>
            <p:nvPr/>
          </p:nvSpPr>
          <p:spPr>
            <a:xfrm>
              <a:off x="795096" y="1518030"/>
              <a:ext cx="6270625" cy="1286510"/>
            </a:xfrm>
            <a:custGeom>
              <a:avLst/>
              <a:gdLst/>
              <a:ahLst/>
              <a:cxnLst/>
              <a:rect l="l" t="t" r="r" b="b"/>
              <a:pathLst>
                <a:path w="6270625" h="1286510">
                  <a:moveTo>
                    <a:pt x="0" y="1286128"/>
                  </a:moveTo>
                  <a:lnTo>
                    <a:pt x="6270548" y="1286128"/>
                  </a:lnTo>
                </a:path>
                <a:path w="6270625" h="1286510">
                  <a:moveTo>
                    <a:pt x="0" y="1071245"/>
                  </a:moveTo>
                  <a:lnTo>
                    <a:pt x="6270548" y="1071245"/>
                  </a:lnTo>
                </a:path>
                <a:path w="6270625" h="1286510">
                  <a:moveTo>
                    <a:pt x="0" y="857884"/>
                  </a:moveTo>
                  <a:lnTo>
                    <a:pt x="6270548" y="857884"/>
                  </a:lnTo>
                </a:path>
                <a:path w="6270625" h="1286510">
                  <a:moveTo>
                    <a:pt x="0" y="643001"/>
                  </a:moveTo>
                  <a:lnTo>
                    <a:pt x="6270548" y="643001"/>
                  </a:lnTo>
                </a:path>
                <a:path w="6270625" h="1286510">
                  <a:moveTo>
                    <a:pt x="0" y="428117"/>
                  </a:moveTo>
                  <a:lnTo>
                    <a:pt x="6270548" y="428117"/>
                  </a:lnTo>
                </a:path>
                <a:path w="6270625" h="1286510">
                  <a:moveTo>
                    <a:pt x="0" y="214756"/>
                  </a:moveTo>
                  <a:lnTo>
                    <a:pt x="6270548" y="214756"/>
                  </a:lnTo>
                </a:path>
                <a:path w="6270625" h="1286510">
                  <a:moveTo>
                    <a:pt x="0" y="0"/>
                  </a:moveTo>
                  <a:lnTo>
                    <a:pt x="62705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62863" y="1518030"/>
              <a:ext cx="6303010" cy="1532890"/>
            </a:xfrm>
            <a:custGeom>
              <a:avLst/>
              <a:gdLst/>
              <a:ahLst/>
              <a:cxnLst/>
              <a:rect l="l" t="t" r="r" b="b"/>
              <a:pathLst>
                <a:path w="6303009" h="1532889">
                  <a:moveTo>
                    <a:pt x="32232" y="1500758"/>
                  </a:moveTo>
                  <a:lnTo>
                    <a:pt x="32232" y="0"/>
                  </a:lnTo>
                </a:path>
                <a:path w="6303009" h="1532889">
                  <a:moveTo>
                    <a:pt x="0" y="1500758"/>
                  </a:moveTo>
                  <a:lnTo>
                    <a:pt x="32232" y="1500758"/>
                  </a:lnTo>
                </a:path>
                <a:path w="6303009" h="1532889">
                  <a:moveTo>
                    <a:pt x="0" y="1286128"/>
                  </a:moveTo>
                  <a:lnTo>
                    <a:pt x="32232" y="1286128"/>
                  </a:lnTo>
                </a:path>
                <a:path w="6303009" h="1532889">
                  <a:moveTo>
                    <a:pt x="0" y="1071245"/>
                  </a:moveTo>
                  <a:lnTo>
                    <a:pt x="32232" y="1071245"/>
                  </a:lnTo>
                </a:path>
                <a:path w="6303009" h="1532889">
                  <a:moveTo>
                    <a:pt x="0" y="857884"/>
                  </a:moveTo>
                  <a:lnTo>
                    <a:pt x="32232" y="857884"/>
                  </a:lnTo>
                </a:path>
                <a:path w="6303009" h="1532889">
                  <a:moveTo>
                    <a:pt x="0" y="643001"/>
                  </a:moveTo>
                  <a:lnTo>
                    <a:pt x="32232" y="643001"/>
                  </a:lnTo>
                </a:path>
                <a:path w="6303009" h="1532889">
                  <a:moveTo>
                    <a:pt x="0" y="428117"/>
                  </a:moveTo>
                  <a:lnTo>
                    <a:pt x="32232" y="428117"/>
                  </a:lnTo>
                </a:path>
                <a:path w="6303009" h="1532889">
                  <a:moveTo>
                    <a:pt x="0" y="214756"/>
                  </a:moveTo>
                  <a:lnTo>
                    <a:pt x="32232" y="214756"/>
                  </a:lnTo>
                </a:path>
                <a:path w="6303009" h="1532889">
                  <a:moveTo>
                    <a:pt x="0" y="0"/>
                  </a:moveTo>
                  <a:lnTo>
                    <a:pt x="32232" y="0"/>
                  </a:lnTo>
                </a:path>
                <a:path w="6303009" h="1532889">
                  <a:moveTo>
                    <a:pt x="32232" y="1500758"/>
                  </a:moveTo>
                  <a:lnTo>
                    <a:pt x="6302781" y="1500758"/>
                  </a:lnTo>
                </a:path>
                <a:path w="6303009" h="1532889">
                  <a:moveTo>
                    <a:pt x="32232" y="1500758"/>
                  </a:moveTo>
                  <a:lnTo>
                    <a:pt x="32232" y="1532889"/>
                  </a:lnTo>
                </a:path>
                <a:path w="6303009" h="1532889">
                  <a:moveTo>
                    <a:pt x="659028" y="1500758"/>
                  </a:moveTo>
                  <a:lnTo>
                    <a:pt x="659028" y="1532889"/>
                  </a:lnTo>
                </a:path>
                <a:path w="6303009" h="1532889">
                  <a:moveTo>
                    <a:pt x="1286916" y="1500758"/>
                  </a:moveTo>
                  <a:lnTo>
                    <a:pt x="1286916" y="1532889"/>
                  </a:lnTo>
                </a:path>
                <a:path w="6303009" h="1532889">
                  <a:moveTo>
                    <a:pt x="1913280" y="1500758"/>
                  </a:moveTo>
                  <a:lnTo>
                    <a:pt x="1913280" y="1532889"/>
                  </a:lnTo>
                </a:path>
                <a:path w="6303009" h="1532889">
                  <a:moveTo>
                    <a:pt x="2541168" y="1500758"/>
                  </a:moveTo>
                  <a:lnTo>
                    <a:pt x="2541168" y="1532889"/>
                  </a:lnTo>
                </a:path>
                <a:path w="6303009" h="1532889">
                  <a:moveTo>
                    <a:pt x="3167532" y="1500758"/>
                  </a:moveTo>
                  <a:lnTo>
                    <a:pt x="3167532" y="1532889"/>
                  </a:lnTo>
                </a:path>
                <a:path w="6303009" h="1532889">
                  <a:moveTo>
                    <a:pt x="3793896" y="1500758"/>
                  </a:moveTo>
                  <a:lnTo>
                    <a:pt x="3793896" y="1532889"/>
                  </a:lnTo>
                </a:path>
                <a:path w="6303009" h="1532889">
                  <a:moveTo>
                    <a:pt x="4421784" y="1500758"/>
                  </a:moveTo>
                  <a:lnTo>
                    <a:pt x="4421784" y="1532889"/>
                  </a:lnTo>
                </a:path>
                <a:path w="6303009" h="1532889">
                  <a:moveTo>
                    <a:pt x="5048148" y="1500758"/>
                  </a:moveTo>
                  <a:lnTo>
                    <a:pt x="5048148" y="1532889"/>
                  </a:lnTo>
                </a:path>
                <a:path w="6303009" h="1532889">
                  <a:moveTo>
                    <a:pt x="5676036" y="1500758"/>
                  </a:moveTo>
                  <a:lnTo>
                    <a:pt x="5676036" y="1532889"/>
                  </a:lnTo>
                </a:path>
                <a:path w="6303009" h="1532889">
                  <a:moveTo>
                    <a:pt x="6302781" y="1500758"/>
                  </a:moveTo>
                  <a:lnTo>
                    <a:pt x="6302781" y="1532889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108621" y="1661540"/>
              <a:ext cx="5643880" cy="739775"/>
            </a:xfrm>
            <a:custGeom>
              <a:avLst/>
              <a:gdLst/>
              <a:ahLst/>
              <a:cxnLst/>
              <a:rect l="l" t="t" r="r" b="b"/>
              <a:pathLst>
                <a:path w="5643880" h="739775">
                  <a:moveTo>
                    <a:pt x="0" y="0"/>
                  </a:moveTo>
                  <a:lnTo>
                    <a:pt x="627214" y="220599"/>
                  </a:lnTo>
                  <a:lnTo>
                    <a:pt x="1253578" y="406526"/>
                  </a:lnTo>
                  <a:lnTo>
                    <a:pt x="1881466" y="479678"/>
                  </a:lnTo>
                  <a:lnTo>
                    <a:pt x="2507830" y="578739"/>
                  </a:lnTo>
                  <a:lnTo>
                    <a:pt x="3135718" y="739394"/>
                  </a:lnTo>
                  <a:lnTo>
                    <a:pt x="3762082" y="610743"/>
                  </a:lnTo>
                  <a:lnTo>
                    <a:pt x="4389970" y="651891"/>
                  </a:lnTo>
                  <a:lnTo>
                    <a:pt x="5016334" y="667131"/>
                  </a:lnTo>
                  <a:lnTo>
                    <a:pt x="5643460" y="711326"/>
                  </a:lnTo>
                </a:path>
              </a:pathLst>
            </a:custGeom>
            <a:ln w="285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108621" y="2522346"/>
              <a:ext cx="5643880" cy="220345"/>
            </a:xfrm>
            <a:custGeom>
              <a:avLst/>
              <a:gdLst/>
              <a:ahLst/>
              <a:cxnLst/>
              <a:rect l="l" t="t" r="r" b="b"/>
              <a:pathLst>
                <a:path w="5643880" h="220344">
                  <a:moveTo>
                    <a:pt x="0" y="103504"/>
                  </a:moveTo>
                  <a:lnTo>
                    <a:pt x="627214" y="213232"/>
                  </a:lnTo>
                  <a:lnTo>
                    <a:pt x="1253578" y="219836"/>
                  </a:lnTo>
                  <a:lnTo>
                    <a:pt x="1881466" y="172084"/>
                  </a:lnTo>
                  <a:lnTo>
                    <a:pt x="2507830" y="165988"/>
                  </a:lnTo>
                  <a:lnTo>
                    <a:pt x="3135718" y="129412"/>
                  </a:lnTo>
                  <a:lnTo>
                    <a:pt x="3762082" y="41020"/>
                  </a:lnTo>
                  <a:lnTo>
                    <a:pt x="4389970" y="12064"/>
                  </a:lnTo>
                  <a:lnTo>
                    <a:pt x="5016334" y="18160"/>
                  </a:lnTo>
                  <a:lnTo>
                    <a:pt x="5643460" y="0"/>
                  </a:lnTo>
                </a:path>
              </a:pathLst>
            </a:custGeom>
            <a:ln w="2857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08621" y="2268346"/>
              <a:ext cx="5643880" cy="0"/>
            </a:xfrm>
            <a:custGeom>
              <a:avLst/>
              <a:gdLst/>
              <a:ahLst/>
              <a:cxnLst/>
              <a:rect l="l" t="t" r="r" b="b"/>
              <a:pathLst>
                <a:path w="5643880" h="0">
                  <a:moveTo>
                    <a:pt x="0" y="0"/>
                  </a:moveTo>
                  <a:lnTo>
                    <a:pt x="0" y="0"/>
                  </a:lnTo>
                  <a:lnTo>
                    <a:pt x="5016334" y="0"/>
                  </a:lnTo>
                  <a:lnTo>
                    <a:pt x="5643460" y="0"/>
                  </a:lnTo>
                </a:path>
              </a:pathLst>
            </a:custGeom>
            <a:ln w="28575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512775" y="1646300"/>
            <a:ext cx="202565" cy="1434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90%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Calibri"/>
                <a:cs typeface="Calibri"/>
              </a:rPr>
              <a:t>80%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70%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60%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50%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30%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1263" y="1431797"/>
            <a:ext cx="25272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10</a:t>
            </a:r>
            <a:r>
              <a:rPr dirty="0" sz="800" spc="-15">
                <a:latin typeface="Calibri"/>
                <a:cs typeface="Calibri"/>
              </a:rPr>
              <a:t>0</a:t>
            </a:r>
            <a:r>
              <a:rPr dirty="0" sz="800">
                <a:latin typeface="Calibri"/>
                <a:cs typeface="Calibri"/>
              </a:rPr>
              <a:t>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1077" y="3064891"/>
            <a:ext cx="156781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0240" algn="l"/>
                <a:tab pos="1269365" algn="l"/>
              </a:tabLst>
            </a:pPr>
            <a:r>
              <a:rPr dirty="0" sz="800" spc="-5">
                <a:latin typeface="Calibri"/>
                <a:cs typeface="Calibri"/>
              </a:rPr>
              <a:t>Dec</a:t>
            </a:r>
            <a:r>
              <a:rPr dirty="0" sz="800">
                <a:latin typeface="Calibri"/>
                <a:cs typeface="Calibri"/>
              </a:rPr>
              <a:t>-21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n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F</a:t>
            </a:r>
            <a:r>
              <a:rPr dirty="0" sz="800" spc="-5">
                <a:latin typeface="Calibri"/>
                <a:cs typeface="Calibri"/>
              </a:rPr>
              <a:t>eb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68929" y="1348485"/>
            <a:ext cx="2345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Calibri"/>
                <a:cs typeface="Calibri"/>
              </a:rPr>
              <a:t>GI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Endo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 %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&lt;13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weeks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 RCSI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HG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vs National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277173" y="3285426"/>
            <a:ext cx="1219835" cy="28575"/>
            <a:chOff x="2277173" y="3285426"/>
            <a:chExt cx="1219835" cy="28575"/>
          </a:xfrm>
        </p:grpSpPr>
        <p:sp>
          <p:nvSpPr>
            <p:cNvPr id="18" name="object 18"/>
            <p:cNvSpPr/>
            <p:nvPr/>
          </p:nvSpPr>
          <p:spPr>
            <a:xfrm>
              <a:off x="2291460" y="3299713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 h="0">
                  <a:moveTo>
                    <a:pt x="0" y="0"/>
                  </a:moveTo>
                  <a:lnTo>
                    <a:pt x="320039" y="0"/>
                  </a:lnTo>
                </a:path>
              </a:pathLst>
            </a:custGeom>
            <a:ln w="285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162680" y="3299713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 h="0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2857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2634742" y="3039085"/>
            <a:ext cx="1248410" cy="32258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203200">
              <a:lnSpc>
                <a:spcPct val="100000"/>
              </a:lnSpc>
              <a:spcBef>
                <a:spcPts val="305"/>
              </a:spcBef>
              <a:tabLst>
                <a:tab pos="842010" algn="l"/>
              </a:tabLst>
            </a:pPr>
            <a:r>
              <a:rPr dirty="0" sz="800" spc="-5">
                <a:latin typeface="Calibri"/>
                <a:cs typeface="Calibri"/>
              </a:rPr>
              <a:t>Mar-22	Apr-22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  <a:tabLst>
                <a:tab pos="883285" algn="l"/>
              </a:tabLst>
            </a:pPr>
            <a:r>
              <a:rPr dirty="0" sz="800" spc="-5">
                <a:latin typeface="Calibri"/>
                <a:cs typeface="Calibri"/>
              </a:rPr>
              <a:t>RCSI</a:t>
            </a:r>
            <a:r>
              <a:rPr dirty="0" sz="800">
                <a:latin typeface="Calibri"/>
                <a:cs typeface="Calibri"/>
              </a:rPr>
              <a:t> HG	</a:t>
            </a:r>
            <a:r>
              <a:rPr dirty="0" sz="800" spc="-5">
                <a:latin typeface="Calibri"/>
                <a:cs typeface="Calibri"/>
              </a:rPr>
              <a:t>National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52315" y="3299713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28575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039615" y="3039085"/>
            <a:ext cx="2869565" cy="32258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46990">
              <a:lnSpc>
                <a:spcPct val="100000"/>
              </a:lnSpc>
              <a:spcBef>
                <a:spcPts val="305"/>
              </a:spcBef>
              <a:tabLst>
                <a:tab pos="695325" algn="l"/>
                <a:tab pos="1337310" algn="l"/>
                <a:tab pos="1939289" algn="l"/>
                <a:tab pos="2571115" algn="l"/>
              </a:tabLst>
            </a:pPr>
            <a:r>
              <a:rPr dirty="0" sz="800" spc="-5">
                <a:latin typeface="Calibri"/>
                <a:cs typeface="Calibri"/>
              </a:rPr>
              <a:t>M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y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Jun</a:t>
            </a:r>
            <a:r>
              <a:rPr dirty="0" sz="800">
                <a:latin typeface="Calibri"/>
                <a:cs typeface="Calibri"/>
              </a:rPr>
              <a:t>-22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</a:t>
            </a:r>
            <a:r>
              <a:rPr dirty="0" sz="800">
                <a:latin typeface="Calibri"/>
                <a:cs typeface="Calibri"/>
              </a:rPr>
              <a:t>l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u</a:t>
            </a:r>
            <a:r>
              <a:rPr dirty="0" sz="800" spc="-10">
                <a:latin typeface="Calibri"/>
                <a:cs typeface="Calibri"/>
              </a:rPr>
              <a:t>g-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S</a:t>
            </a:r>
            <a:r>
              <a:rPr dirty="0" sz="800" spc="-5">
                <a:latin typeface="Calibri"/>
                <a:cs typeface="Calibri"/>
              </a:rPr>
              <a:t>ep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  <a:tabLst>
                <a:tab pos="368935" algn="l"/>
              </a:tabLst>
            </a:pPr>
            <a:r>
              <a:rPr dirty="0" sz="80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National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Target (65%)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4659" y="1345437"/>
            <a:ext cx="6631940" cy="2038350"/>
          </a:xfrm>
          <a:custGeom>
            <a:avLst/>
            <a:gdLst/>
            <a:ahLst/>
            <a:cxnLst/>
            <a:rect l="l" t="t" r="r" b="b"/>
            <a:pathLst>
              <a:path w="6631940" h="2038350">
                <a:moveTo>
                  <a:pt x="0" y="2038350"/>
                </a:moveTo>
                <a:lnTo>
                  <a:pt x="6631940" y="2038350"/>
                </a:lnTo>
                <a:lnTo>
                  <a:pt x="6631940" y="0"/>
                </a:lnTo>
                <a:lnTo>
                  <a:pt x="0" y="0"/>
                </a:lnTo>
                <a:lnTo>
                  <a:pt x="0" y="20383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4" name="object 24"/>
          <p:cNvGrpSpPr/>
          <p:nvPr/>
        </p:nvGrpSpPr>
        <p:grpSpPr>
          <a:xfrm>
            <a:off x="826414" y="4301807"/>
            <a:ext cx="6185535" cy="1500505"/>
            <a:chOff x="826414" y="4301807"/>
            <a:chExt cx="6185535" cy="1500505"/>
          </a:xfrm>
        </p:grpSpPr>
        <p:sp>
          <p:nvSpPr>
            <p:cNvPr id="25" name="object 25"/>
            <p:cNvSpPr/>
            <p:nvPr/>
          </p:nvSpPr>
          <p:spPr>
            <a:xfrm>
              <a:off x="863409" y="4316094"/>
              <a:ext cx="6143625" cy="1207135"/>
            </a:xfrm>
            <a:custGeom>
              <a:avLst/>
              <a:gdLst/>
              <a:ahLst/>
              <a:cxnLst/>
              <a:rect l="l" t="t" r="r" b="b"/>
              <a:pathLst>
                <a:path w="6143625" h="1207135">
                  <a:moveTo>
                    <a:pt x="0" y="1206880"/>
                  </a:moveTo>
                  <a:lnTo>
                    <a:pt x="6143561" y="1206880"/>
                  </a:lnTo>
                </a:path>
                <a:path w="6143625" h="1207135">
                  <a:moveTo>
                    <a:pt x="0" y="966088"/>
                  </a:moveTo>
                  <a:lnTo>
                    <a:pt x="6143561" y="966088"/>
                  </a:lnTo>
                </a:path>
                <a:path w="6143625" h="1207135">
                  <a:moveTo>
                    <a:pt x="0" y="723773"/>
                  </a:moveTo>
                  <a:lnTo>
                    <a:pt x="6143561" y="723773"/>
                  </a:lnTo>
                </a:path>
                <a:path w="6143625" h="1207135">
                  <a:moveTo>
                    <a:pt x="0" y="482980"/>
                  </a:moveTo>
                  <a:lnTo>
                    <a:pt x="6143561" y="482980"/>
                  </a:lnTo>
                </a:path>
                <a:path w="6143625" h="1207135">
                  <a:moveTo>
                    <a:pt x="0" y="242188"/>
                  </a:moveTo>
                  <a:lnTo>
                    <a:pt x="6143561" y="242188"/>
                  </a:lnTo>
                </a:path>
                <a:path w="6143625" h="1207135">
                  <a:moveTo>
                    <a:pt x="0" y="0"/>
                  </a:moveTo>
                  <a:lnTo>
                    <a:pt x="614356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831176" y="4316094"/>
              <a:ext cx="6176010" cy="1481455"/>
            </a:xfrm>
            <a:custGeom>
              <a:avLst/>
              <a:gdLst/>
              <a:ahLst/>
              <a:cxnLst/>
              <a:rect l="l" t="t" r="r" b="b"/>
              <a:pathLst>
                <a:path w="6176009" h="1481454">
                  <a:moveTo>
                    <a:pt x="32232" y="1448942"/>
                  </a:moveTo>
                  <a:lnTo>
                    <a:pt x="32232" y="0"/>
                  </a:lnTo>
                </a:path>
                <a:path w="6176009" h="1481454">
                  <a:moveTo>
                    <a:pt x="0" y="1448942"/>
                  </a:moveTo>
                  <a:lnTo>
                    <a:pt x="32232" y="1448942"/>
                  </a:lnTo>
                </a:path>
                <a:path w="6176009" h="1481454">
                  <a:moveTo>
                    <a:pt x="0" y="1206880"/>
                  </a:moveTo>
                  <a:lnTo>
                    <a:pt x="32232" y="1206880"/>
                  </a:lnTo>
                </a:path>
                <a:path w="6176009" h="1481454">
                  <a:moveTo>
                    <a:pt x="0" y="966088"/>
                  </a:moveTo>
                  <a:lnTo>
                    <a:pt x="32232" y="966088"/>
                  </a:lnTo>
                </a:path>
                <a:path w="6176009" h="1481454">
                  <a:moveTo>
                    <a:pt x="0" y="723773"/>
                  </a:moveTo>
                  <a:lnTo>
                    <a:pt x="32232" y="723773"/>
                  </a:lnTo>
                </a:path>
                <a:path w="6176009" h="1481454">
                  <a:moveTo>
                    <a:pt x="0" y="482980"/>
                  </a:moveTo>
                  <a:lnTo>
                    <a:pt x="32232" y="482980"/>
                  </a:lnTo>
                </a:path>
                <a:path w="6176009" h="1481454">
                  <a:moveTo>
                    <a:pt x="0" y="242188"/>
                  </a:moveTo>
                  <a:lnTo>
                    <a:pt x="32232" y="242188"/>
                  </a:lnTo>
                </a:path>
                <a:path w="6176009" h="1481454">
                  <a:moveTo>
                    <a:pt x="0" y="0"/>
                  </a:moveTo>
                  <a:lnTo>
                    <a:pt x="32232" y="0"/>
                  </a:lnTo>
                </a:path>
                <a:path w="6176009" h="1481454">
                  <a:moveTo>
                    <a:pt x="32232" y="1448942"/>
                  </a:moveTo>
                  <a:lnTo>
                    <a:pt x="6175794" y="1448942"/>
                  </a:lnTo>
                </a:path>
                <a:path w="6176009" h="1481454">
                  <a:moveTo>
                    <a:pt x="32232" y="1448942"/>
                  </a:moveTo>
                  <a:lnTo>
                    <a:pt x="32232" y="1481074"/>
                  </a:lnTo>
                </a:path>
                <a:path w="6176009" h="1481454">
                  <a:moveTo>
                    <a:pt x="647103" y="1448942"/>
                  </a:moveTo>
                  <a:lnTo>
                    <a:pt x="647103" y="1481074"/>
                  </a:lnTo>
                </a:path>
                <a:path w="6176009" h="1481454">
                  <a:moveTo>
                    <a:pt x="1261275" y="1448942"/>
                  </a:moveTo>
                  <a:lnTo>
                    <a:pt x="1261275" y="1481074"/>
                  </a:lnTo>
                </a:path>
                <a:path w="6176009" h="1481454">
                  <a:moveTo>
                    <a:pt x="1875447" y="1448942"/>
                  </a:moveTo>
                  <a:lnTo>
                    <a:pt x="1875447" y="1481074"/>
                  </a:lnTo>
                </a:path>
                <a:path w="6176009" h="1481454">
                  <a:moveTo>
                    <a:pt x="2489619" y="1448942"/>
                  </a:moveTo>
                  <a:lnTo>
                    <a:pt x="2489619" y="1481074"/>
                  </a:lnTo>
                </a:path>
                <a:path w="6176009" h="1481454">
                  <a:moveTo>
                    <a:pt x="3103791" y="1448942"/>
                  </a:moveTo>
                  <a:lnTo>
                    <a:pt x="3103791" y="1481074"/>
                  </a:lnTo>
                </a:path>
                <a:path w="6176009" h="1481454">
                  <a:moveTo>
                    <a:pt x="3717963" y="1448942"/>
                  </a:moveTo>
                  <a:lnTo>
                    <a:pt x="3717963" y="1481074"/>
                  </a:lnTo>
                </a:path>
                <a:path w="6176009" h="1481454">
                  <a:moveTo>
                    <a:pt x="4332135" y="1448942"/>
                  </a:moveTo>
                  <a:lnTo>
                    <a:pt x="4332135" y="1481074"/>
                  </a:lnTo>
                </a:path>
                <a:path w="6176009" h="1481454">
                  <a:moveTo>
                    <a:pt x="4946307" y="1448942"/>
                  </a:moveTo>
                  <a:lnTo>
                    <a:pt x="4946307" y="1481074"/>
                  </a:lnTo>
                </a:path>
                <a:path w="6176009" h="1481454">
                  <a:moveTo>
                    <a:pt x="5562003" y="1448942"/>
                  </a:moveTo>
                  <a:lnTo>
                    <a:pt x="5562003" y="1481074"/>
                  </a:lnTo>
                </a:path>
                <a:path w="6176009" h="1481454">
                  <a:moveTo>
                    <a:pt x="6175794" y="1448942"/>
                  </a:moveTo>
                  <a:lnTo>
                    <a:pt x="6175794" y="1481074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170584" y="4454016"/>
              <a:ext cx="5529580" cy="43180"/>
            </a:xfrm>
            <a:custGeom>
              <a:avLst/>
              <a:gdLst/>
              <a:ahLst/>
              <a:cxnLst/>
              <a:rect l="l" t="t" r="r" b="b"/>
              <a:pathLst>
                <a:path w="5529580" h="43179">
                  <a:moveTo>
                    <a:pt x="0" y="43179"/>
                  </a:moveTo>
                  <a:lnTo>
                    <a:pt x="614019" y="31114"/>
                  </a:lnTo>
                  <a:lnTo>
                    <a:pt x="1228191" y="21970"/>
                  </a:lnTo>
                  <a:lnTo>
                    <a:pt x="1842363" y="14350"/>
                  </a:lnTo>
                  <a:lnTo>
                    <a:pt x="2458059" y="9778"/>
                  </a:lnTo>
                  <a:lnTo>
                    <a:pt x="3072231" y="5206"/>
                  </a:lnTo>
                  <a:lnTo>
                    <a:pt x="3686403" y="0"/>
                  </a:lnTo>
                  <a:lnTo>
                    <a:pt x="4300575" y="31114"/>
                  </a:lnTo>
                  <a:lnTo>
                    <a:pt x="4914747" y="32638"/>
                  </a:lnTo>
                  <a:lnTo>
                    <a:pt x="5529173" y="32638"/>
                  </a:lnTo>
                </a:path>
              </a:pathLst>
            </a:custGeom>
            <a:ln w="285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170584" y="5040502"/>
              <a:ext cx="5529580" cy="171450"/>
            </a:xfrm>
            <a:custGeom>
              <a:avLst/>
              <a:gdLst/>
              <a:ahLst/>
              <a:cxnLst/>
              <a:rect l="l" t="t" r="r" b="b"/>
              <a:pathLst>
                <a:path w="5529580" h="171450">
                  <a:moveTo>
                    <a:pt x="0" y="171450"/>
                  </a:moveTo>
                  <a:lnTo>
                    <a:pt x="614019" y="154812"/>
                  </a:lnTo>
                  <a:lnTo>
                    <a:pt x="1228191" y="125856"/>
                  </a:lnTo>
                  <a:lnTo>
                    <a:pt x="1842363" y="110616"/>
                  </a:lnTo>
                  <a:lnTo>
                    <a:pt x="2458059" y="96900"/>
                  </a:lnTo>
                  <a:lnTo>
                    <a:pt x="3072231" y="64896"/>
                  </a:lnTo>
                  <a:lnTo>
                    <a:pt x="3686403" y="23748"/>
                  </a:lnTo>
                  <a:lnTo>
                    <a:pt x="4300575" y="23748"/>
                  </a:lnTo>
                  <a:lnTo>
                    <a:pt x="4914747" y="32892"/>
                  </a:lnTo>
                  <a:lnTo>
                    <a:pt x="5529173" y="0"/>
                  </a:lnTo>
                </a:path>
              </a:pathLst>
            </a:custGeom>
            <a:ln w="2857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170584" y="4316094"/>
              <a:ext cx="5529580" cy="0"/>
            </a:xfrm>
            <a:custGeom>
              <a:avLst/>
              <a:gdLst/>
              <a:ahLst/>
              <a:cxnLst/>
              <a:rect l="l" t="t" r="r" b="b"/>
              <a:pathLst>
                <a:path w="5529580" h="0">
                  <a:moveTo>
                    <a:pt x="0" y="0"/>
                  </a:moveTo>
                  <a:lnTo>
                    <a:pt x="0" y="0"/>
                  </a:lnTo>
                  <a:lnTo>
                    <a:pt x="4914747" y="0"/>
                  </a:lnTo>
                  <a:lnTo>
                    <a:pt x="5529173" y="0"/>
                  </a:lnTo>
                </a:path>
              </a:pathLst>
            </a:custGeom>
            <a:ln w="28575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025652" y="5811392"/>
            <a:ext cx="9067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624840" algn="l"/>
              </a:tabLst>
            </a:pPr>
            <a:r>
              <a:rPr dirty="0" sz="800" spc="-5">
                <a:latin typeface="Calibri"/>
                <a:cs typeface="Calibri"/>
              </a:rPr>
              <a:t>Dec</a:t>
            </a:r>
            <a:r>
              <a:rPr dirty="0" sz="800">
                <a:latin typeface="Calibri"/>
                <a:cs typeface="Calibri"/>
              </a:rPr>
              <a:t>-21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n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3624" y="3355594"/>
            <a:ext cx="6824345" cy="24720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72110" marR="5080" indent="-186055">
              <a:lnSpc>
                <a:spcPct val="102000"/>
              </a:lnSpc>
              <a:spcBef>
                <a:spcPts val="75"/>
              </a:spcBef>
              <a:tabLst>
                <a:tab pos="372110" algn="l"/>
              </a:tabLst>
            </a:pPr>
            <a:r>
              <a:rPr dirty="0" sz="1100">
                <a:latin typeface="Calibri"/>
                <a:cs typeface="Calibri"/>
              </a:rPr>
              <a:t>-	currently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RCSI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HG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demonstrating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60%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GI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Endoscopy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&lt;13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weeks</a:t>
            </a:r>
            <a:r>
              <a:rPr dirty="0" sz="1100" spc="1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national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performance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53%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2</a:t>
            </a:r>
            <a:r>
              <a:rPr dirty="0" sz="1100" spc="2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OP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&lt;12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endParaRPr sz="1100">
              <a:latin typeface="Calibri"/>
              <a:cs typeface="Calibri"/>
            </a:endParaRPr>
          </a:p>
          <a:p>
            <a:pPr marL="2139950">
              <a:lnSpc>
                <a:spcPct val="100000"/>
              </a:lnSpc>
              <a:spcBef>
                <a:spcPts val="275"/>
              </a:spcBef>
            </a:pPr>
            <a:r>
              <a:rPr dirty="0" sz="1000" spc="-5" b="1">
                <a:latin typeface="Calibri"/>
                <a:cs typeface="Calibri"/>
              </a:rPr>
              <a:t>OP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Waiting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List</a:t>
            </a:r>
            <a:r>
              <a:rPr dirty="0" sz="1000" spc="1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 %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&lt;12 months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RCSI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HG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vs National</a:t>
            </a:r>
            <a:endParaRPr sz="1000">
              <a:latin typeface="Calibri"/>
              <a:cs typeface="Calibri"/>
            </a:endParaRPr>
          </a:p>
          <a:p>
            <a:pPr marL="248285">
              <a:lnSpc>
                <a:spcPct val="100000"/>
              </a:lnSpc>
              <a:spcBef>
                <a:spcPts val="55"/>
              </a:spcBef>
            </a:pPr>
            <a:r>
              <a:rPr dirty="0" sz="800" spc="-5">
                <a:latin typeface="Calibri"/>
                <a:cs typeface="Calibri"/>
              </a:rPr>
              <a:t>100%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90%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80%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Calibri"/>
                <a:cs typeface="Calibri"/>
              </a:rPr>
              <a:t>70%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Calibri"/>
                <a:cs typeface="Calibri"/>
              </a:rPr>
              <a:t>60%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50%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60142" y="6009512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285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257298" y="5811392"/>
            <a:ext cx="922019" cy="2609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258445" marR="5080" indent="-259079">
              <a:lnSpc>
                <a:spcPts val="890"/>
              </a:lnSpc>
              <a:spcBef>
                <a:spcPts val="190"/>
              </a:spcBef>
              <a:tabLst>
                <a:tab pos="603885" algn="l"/>
              </a:tabLst>
            </a:pPr>
            <a:r>
              <a:rPr dirty="0" sz="800">
                <a:latin typeface="Calibri"/>
                <a:cs typeface="Calibri"/>
              </a:rPr>
              <a:t>F</a:t>
            </a:r>
            <a:r>
              <a:rPr dirty="0" sz="800" spc="-5">
                <a:latin typeface="Calibri"/>
                <a:cs typeface="Calibri"/>
              </a:rPr>
              <a:t>eb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M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r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  </a:t>
            </a:r>
            <a:r>
              <a:rPr dirty="0" sz="800" spc="-5">
                <a:latin typeface="Calibri"/>
                <a:cs typeface="Calibri"/>
              </a:rPr>
              <a:t>RCSI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HG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018599" y="5995225"/>
            <a:ext cx="1240155" cy="28575"/>
            <a:chOff x="3018599" y="5995225"/>
            <a:chExt cx="1240155" cy="28575"/>
          </a:xfrm>
        </p:grpSpPr>
        <p:sp>
          <p:nvSpPr>
            <p:cNvPr id="35" name="object 35"/>
            <p:cNvSpPr/>
            <p:nvPr/>
          </p:nvSpPr>
          <p:spPr>
            <a:xfrm>
              <a:off x="3032886" y="6009512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 h="0">
                  <a:moveTo>
                    <a:pt x="0" y="0"/>
                  </a:moveTo>
                  <a:lnTo>
                    <a:pt x="320039" y="0"/>
                  </a:lnTo>
                </a:path>
              </a:pathLst>
            </a:custGeom>
            <a:ln w="2857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924172" y="6009512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 h="0">
                  <a:moveTo>
                    <a:pt x="0" y="0"/>
                  </a:moveTo>
                  <a:lnTo>
                    <a:pt x="320039" y="0"/>
                  </a:lnTo>
                </a:path>
              </a:pathLst>
            </a:custGeom>
            <a:ln w="28575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3388740" y="5811392"/>
            <a:ext cx="3467735" cy="2609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R="5080" indent="99060">
              <a:lnSpc>
                <a:spcPts val="890"/>
              </a:lnSpc>
              <a:spcBef>
                <a:spcPts val="190"/>
              </a:spcBef>
              <a:tabLst>
                <a:tab pos="535305" algn="l"/>
                <a:tab pos="696595" algn="l"/>
                <a:tab pos="890905" algn="l"/>
                <a:tab pos="1332230" algn="l"/>
                <a:tab pos="1961514" algn="l"/>
                <a:tab pos="2550795" algn="l"/>
                <a:tab pos="3169285" algn="l"/>
              </a:tabLst>
            </a:pP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p</a:t>
            </a:r>
            <a:r>
              <a:rPr dirty="0" sz="800" spc="-10">
                <a:latin typeface="Calibri"/>
                <a:cs typeface="Calibri"/>
              </a:rPr>
              <a:t>r-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	</a:t>
            </a:r>
            <a:r>
              <a:rPr dirty="0" sz="800" spc="-5">
                <a:latin typeface="Calibri"/>
                <a:cs typeface="Calibri"/>
              </a:rPr>
              <a:t>M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y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Jun</a:t>
            </a:r>
            <a:r>
              <a:rPr dirty="0" sz="800">
                <a:latin typeface="Calibri"/>
                <a:cs typeface="Calibri"/>
              </a:rPr>
              <a:t>-22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</a:t>
            </a:r>
            <a:r>
              <a:rPr dirty="0" sz="800" spc="5">
                <a:latin typeface="Calibri"/>
                <a:cs typeface="Calibri"/>
              </a:rPr>
              <a:t>l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u</a:t>
            </a:r>
            <a:r>
              <a:rPr dirty="0" sz="800" spc="-10">
                <a:latin typeface="Calibri"/>
                <a:cs typeface="Calibri"/>
              </a:rPr>
              <a:t>g-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S</a:t>
            </a:r>
            <a:r>
              <a:rPr dirty="0" sz="800" spc="-5">
                <a:latin typeface="Calibri"/>
                <a:cs typeface="Calibri"/>
              </a:rPr>
              <a:t>ep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  </a:t>
            </a:r>
            <a:r>
              <a:rPr dirty="0" sz="800" spc="-5">
                <a:latin typeface="Calibri"/>
                <a:cs typeface="Calibri"/>
              </a:rPr>
              <a:t>National	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		RCSI </a:t>
            </a:r>
            <a:r>
              <a:rPr dirty="0" sz="800">
                <a:latin typeface="Calibri"/>
                <a:cs typeface="Calibri"/>
              </a:rPr>
              <a:t>HG</a:t>
            </a:r>
            <a:r>
              <a:rPr dirty="0" sz="800" spc="-5">
                <a:latin typeface="Calibri"/>
                <a:cs typeface="Calibri"/>
              </a:rPr>
              <a:t> Target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(100%)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54659" y="4068190"/>
            <a:ext cx="6631940" cy="2030730"/>
          </a:xfrm>
          <a:custGeom>
            <a:avLst/>
            <a:gdLst/>
            <a:ahLst/>
            <a:cxnLst/>
            <a:rect l="l" t="t" r="r" b="b"/>
            <a:pathLst>
              <a:path w="6631940" h="2030729">
                <a:moveTo>
                  <a:pt x="0" y="2030730"/>
                </a:moveTo>
                <a:lnTo>
                  <a:pt x="6631940" y="2030730"/>
                </a:lnTo>
                <a:lnTo>
                  <a:pt x="6631940" y="0"/>
                </a:lnTo>
                <a:lnTo>
                  <a:pt x="0" y="0"/>
                </a:lnTo>
                <a:lnTo>
                  <a:pt x="0" y="203073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9" name="object 39"/>
          <p:cNvGrpSpPr/>
          <p:nvPr/>
        </p:nvGrpSpPr>
        <p:grpSpPr>
          <a:xfrm>
            <a:off x="813714" y="7037514"/>
            <a:ext cx="6210935" cy="1463040"/>
            <a:chOff x="813714" y="7037514"/>
            <a:chExt cx="6210935" cy="1463040"/>
          </a:xfrm>
        </p:grpSpPr>
        <p:sp>
          <p:nvSpPr>
            <p:cNvPr id="40" name="object 40"/>
            <p:cNvSpPr/>
            <p:nvPr/>
          </p:nvSpPr>
          <p:spPr>
            <a:xfrm>
              <a:off x="850709" y="7042277"/>
              <a:ext cx="6169025" cy="946785"/>
            </a:xfrm>
            <a:custGeom>
              <a:avLst/>
              <a:gdLst/>
              <a:ahLst/>
              <a:cxnLst/>
              <a:rect l="l" t="t" r="r" b="b"/>
              <a:pathLst>
                <a:path w="6169025" h="946784">
                  <a:moveTo>
                    <a:pt x="0" y="946531"/>
                  </a:moveTo>
                  <a:lnTo>
                    <a:pt x="6168961" y="946531"/>
                  </a:lnTo>
                </a:path>
                <a:path w="6169025" h="946784">
                  <a:moveTo>
                    <a:pt x="0" y="474091"/>
                  </a:moveTo>
                  <a:lnTo>
                    <a:pt x="6168961" y="474091"/>
                  </a:lnTo>
                </a:path>
                <a:path w="6169025" h="946784">
                  <a:moveTo>
                    <a:pt x="0" y="0"/>
                  </a:moveTo>
                  <a:lnTo>
                    <a:pt x="616896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818476" y="7042277"/>
              <a:ext cx="6201410" cy="1453515"/>
            </a:xfrm>
            <a:custGeom>
              <a:avLst/>
              <a:gdLst/>
              <a:ahLst/>
              <a:cxnLst/>
              <a:rect l="l" t="t" r="r" b="b"/>
              <a:pathLst>
                <a:path w="6201409" h="1453515">
                  <a:moveTo>
                    <a:pt x="32232" y="1420876"/>
                  </a:moveTo>
                  <a:lnTo>
                    <a:pt x="32232" y="0"/>
                  </a:lnTo>
                </a:path>
                <a:path w="6201409" h="1453515">
                  <a:moveTo>
                    <a:pt x="0" y="1420876"/>
                  </a:moveTo>
                  <a:lnTo>
                    <a:pt x="32232" y="1420876"/>
                  </a:lnTo>
                </a:path>
                <a:path w="6201409" h="1453515">
                  <a:moveTo>
                    <a:pt x="0" y="946531"/>
                  </a:moveTo>
                  <a:lnTo>
                    <a:pt x="32232" y="946531"/>
                  </a:lnTo>
                </a:path>
                <a:path w="6201409" h="1453515">
                  <a:moveTo>
                    <a:pt x="0" y="474091"/>
                  </a:moveTo>
                  <a:lnTo>
                    <a:pt x="32232" y="474091"/>
                  </a:lnTo>
                </a:path>
                <a:path w="6201409" h="1453515">
                  <a:moveTo>
                    <a:pt x="0" y="0"/>
                  </a:moveTo>
                  <a:lnTo>
                    <a:pt x="32232" y="0"/>
                  </a:lnTo>
                </a:path>
                <a:path w="6201409" h="1453515">
                  <a:moveTo>
                    <a:pt x="32232" y="1420876"/>
                  </a:moveTo>
                  <a:lnTo>
                    <a:pt x="6201194" y="1420876"/>
                  </a:lnTo>
                </a:path>
                <a:path w="6201409" h="1453515">
                  <a:moveTo>
                    <a:pt x="32232" y="1420876"/>
                  </a:moveTo>
                  <a:lnTo>
                    <a:pt x="32232" y="1453134"/>
                  </a:lnTo>
                </a:path>
                <a:path w="6201409" h="1453515">
                  <a:moveTo>
                    <a:pt x="649135" y="1420876"/>
                  </a:moveTo>
                  <a:lnTo>
                    <a:pt x="649135" y="1453134"/>
                  </a:lnTo>
                </a:path>
                <a:path w="6201409" h="1453515">
                  <a:moveTo>
                    <a:pt x="1266355" y="1420876"/>
                  </a:moveTo>
                  <a:lnTo>
                    <a:pt x="1266355" y="1453134"/>
                  </a:lnTo>
                </a:path>
                <a:path w="6201409" h="1453515">
                  <a:moveTo>
                    <a:pt x="1883575" y="1420876"/>
                  </a:moveTo>
                  <a:lnTo>
                    <a:pt x="1883575" y="1453134"/>
                  </a:lnTo>
                </a:path>
                <a:path w="6201409" h="1453515">
                  <a:moveTo>
                    <a:pt x="2499271" y="1420876"/>
                  </a:moveTo>
                  <a:lnTo>
                    <a:pt x="2499271" y="1453134"/>
                  </a:lnTo>
                </a:path>
                <a:path w="6201409" h="1453515">
                  <a:moveTo>
                    <a:pt x="3116491" y="1420876"/>
                  </a:moveTo>
                  <a:lnTo>
                    <a:pt x="3116491" y="1453134"/>
                  </a:lnTo>
                </a:path>
                <a:path w="6201409" h="1453515">
                  <a:moveTo>
                    <a:pt x="3733711" y="1420876"/>
                  </a:moveTo>
                  <a:lnTo>
                    <a:pt x="3733711" y="1453134"/>
                  </a:lnTo>
                </a:path>
                <a:path w="6201409" h="1453515">
                  <a:moveTo>
                    <a:pt x="4350931" y="1420876"/>
                  </a:moveTo>
                  <a:lnTo>
                    <a:pt x="4350931" y="1453134"/>
                  </a:lnTo>
                </a:path>
                <a:path w="6201409" h="1453515">
                  <a:moveTo>
                    <a:pt x="4966627" y="1420876"/>
                  </a:moveTo>
                  <a:lnTo>
                    <a:pt x="4966627" y="1453134"/>
                  </a:lnTo>
                </a:path>
                <a:path w="6201409" h="1453515">
                  <a:moveTo>
                    <a:pt x="5583847" y="1420876"/>
                  </a:moveTo>
                  <a:lnTo>
                    <a:pt x="5583847" y="1453134"/>
                  </a:lnTo>
                </a:path>
                <a:path w="6201409" h="1453515">
                  <a:moveTo>
                    <a:pt x="6201194" y="1420876"/>
                  </a:moveTo>
                  <a:lnTo>
                    <a:pt x="6201194" y="1453134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159154" y="7089648"/>
              <a:ext cx="5552440" cy="282575"/>
            </a:xfrm>
            <a:custGeom>
              <a:avLst/>
              <a:gdLst/>
              <a:ahLst/>
              <a:cxnLst/>
              <a:rect l="l" t="t" r="r" b="b"/>
              <a:pathLst>
                <a:path w="5552440" h="282575">
                  <a:moveTo>
                    <a:pt x="0" y="0"/>
                  </a:moveTo>
                  <a:lnTo>
                    <a:pt x="616305" y="92964"/>
                  </a:lnTo>
                  <a:lnTo>
                    <a:pt x="1233525" y="71628"/>
                  </a:lnTo>
                  <a:lnTo>
                    <a:pt x="1850745" y="132588"/>
                  </a:lnTo>
                  <a:lnTo>
                    <a:pt x="2467965" y="184404"/>
                  </a:lnTo>
                  <a:lnTo>
                    <a:pt x="3085185" y="245364"/>
                  </a:lnTo>
                  <a:lnTo>
                    <a:pt x="3700881" y="265176"/>
                  </a:lnTo>
                  <a:lnTo>
                    <a:pt x="4318101" y="278892"/>
                  </a:lnTo>
                  <a:lnTo>
                    <a:pt x="4935321" y="249936"/>
                  </a:lnTo>
                  <a:lnTo>
                    <a:pt x="5552033" y="282194"/>
                  </a:lnTo>
                </a:path>
              </a:pathLst>
            </a:custGeom>
            <a:ln w="285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159154" y="7896860"/>
              <a:ext cx="5552440" cy="187325"/>
            </a:xfrm>
            <a:custGeom>
              <a:avLst/>
              <a:gdLst/>
              <a:ahLst/>
              <a:cxnLst/>
              <a:rect l="l" t="t" r="r" b="b"/>
              <a:pathLst>
                <a:path w="5552440" h="187325">
                  <a:moveTo>
                    <a:pt x="0" y="187325"/>
                  </a:moveTo>
                  <a:lnTo>
                    <a:pt x="616305" y="174244"/>
                  </a:lnTo>
                  <a:lnTo>
                    <a:pt x="1233525" y="145287"/>
                  </a:lnTo>
                  <a:lnTo>
                    <a:pt x="1850745" y="125475"/>
                  </a:lnTo>
                  <a:lnTo>
                    <a:pt x="2467965" y="113284"/>
                  </a:lnTo>
                  <a:lnTo>
                    <a:pt x="3085185" y="66040"/>
                  </a:lnTo>
                  <a:lnTo>
                    <a:pt x="3700881" y="9651"/>
                  </a:lnTo>
                  <a:lnTo>
                    <a:pt x="4318101" y="15748"/>
                  </a:lnTo>
                  <a:lnTo>
                    <a:pt x="4935321" y="15748"/>
                  </a:lnTo>
                  <a:lnTo>
                    <a:pt x="5552033" y="0"/>
                  </a:lnTo>
                </a:path>
              </a:pathLst>
            </a:custGeom>
            <a:ln w="2857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159154" y="7137019"/>
              <a:ext cx="5552440" cy="0"/>
            </a:xfrm>
            <a:custGeom>
              <a:avLst/>
              <a:gdLst/>
              <a:ahLst/>
              <a:cxnLst/>
              <a:rect l="l" t="t" r="r" b="b"/>
              <a:pathLst>
                <a:path w="5552440" h="0">
                  <a:moveTo>
                    <a:pt x="0" y="0"/>
                  </a:moveTo>
                  <a:lnTo>
                    <a:pt x="0" y="0"/>
                  </a:lnTo>
                  <a:lnTo>
                    <a:pt x="4935321" y="0"/>
                  </a:lnTo>
                  <a:lnTo>
                    <a:pt x="5552033" y="0"/>
                  </a:lnTo>
                </a:path>
              </a:pathLst>
            </a:custGeom>
            <a:ln w="28575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/>
          <p:cNvSpPr txBox="1"/>
          <p:nvPr/>
        </p:nvSpPr>
        <p:spPr>
          <a:xfrm>
            <a:off x="580948" y="8377808"/>
            <a:ext cx="1898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70%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0948" y="7904226"/>
            <a:ext cx="1898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80%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0948" y="7430515"/>
            <a:ext cx="1898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90%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14374" y="8509761"/>
            <a:ext cx="90868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27380" algn="l"/>
              </a:tabLst>
            </a:pPr>
            <a:r>
              <a:rPr dirty="0" sz="800" spc="-5">
                <a:latin typeface="Calibri"/>
                <a:cs typeface="Calibri"/>
              </a:rPr>
              <a:t>Dec</a:t>
            </a:r>
            <a:r>
              <a:rPr dirty="0" sz="800">
                <a:latin typeface="Calibri"/>
                <a:cs typeface="Calibri"/>
              </a:rPr>
              <a:t>-21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n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3624" y="6084188"/>
            <a:ext cx="6824980" cy="10210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372110" marR="5080" indent="-180340">
              <a:lnSpc>
                <a:spcPct val="101800"/>
              </a:lnSpc>
              <a:spcBef>
                <a:spcPts val="80"/>
              </a:spcBef>
              <a:tabLst>
                <a:tab pos="372110" algn="l"/>
              </a:tabLst>
            </a:pPr>
            <a:r>
              <a:rPr dirty="0" sz="1100">
                <a:latin typeface="Calibri"/>
                <a:cs typeface="Calibri"/>
              </a:rPr>
              <a:t>-	currently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RCSI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HG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demonstrating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93%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Outpatient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Waiting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List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&lt;12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national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performance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70%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compliance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spc="2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IP.DC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&lt;12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months</a:t>
            </a:r>
            <a:r>
              <a:rPr dirty="0" sz="1100" spc="-5">
                <a:latin typeface="Calibri"/>
                <a:cs typeface="Calibri"/>
              </a:rPr>
              <a:t> compliance</a:t>
            </a:r>
            <a:endParaRPr sz="1100">
              <a:latin typeface="Calibri"/>
              <a:cs typeface="Calibri"/>
            </a:endParaRPr>
          </a:p>
          <a:p>
            <a:pPr marL="2533650">
              <a:lnSpc>
                <a:spcPct val="100000"/>
              </a:lnSpc>
              <a:spcBef>
                <a:spcPts val="240"/>
              </a:spcBef>
            </a:pPr>
            <a:r>
              <a:rPr dirty="0" sz="1000" spc="-5" b="1">
                <a:latin typeface="Calibri"/>
                <a:cs typeface="Calibri"/>
              </a:rPr>
              <a:t>IPDC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 % &lt;12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months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- RCSI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HG vs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National</a:t>
            </a:r>
            <a:endParaRPr sz="1000">
              <a:latin typeface="Calibri"/>
              <a:cs typeface="Calibri"/>
            </a:endParaRPr>
          </a:p>
          <a:p>
            <a:pPr marL="235585">
              <a:lnSpc>
                <a:spcPct val="100000"/>
              </a:lnSpc>
              <a:spcBef>
                <a:spcPts val="80"/>
              </a:spcBef>
            </a:pPr>
            <a:r>
              <a:rPr dirty="0" sz="800" spc="-5">
                <a:latin typeface="Calibri"/>
                <a:cs typeface="Calibri"/>
              </a:rPr>
              <a:t>100%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299335" y="874572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285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250948" y="8481669"/>
            <a:ext cx="924560" cy="32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3860" marR="5080" indent="-404495">
              <a:lnSpc>
                <a:spcPct val="123500"/>
              </a:lnSpc>
              <a:spcBef>
                <a:spcPts val="100"/>
              </a:spcBef>
              <a:tabLst>
                <a:tab pos="606425" algn="l"/>
              </a:tabLst>
            </a:pPr>
            <a:r>
              <a:rPr dirty="0" sz="800">
                <a:latin typeface="Calibri"/>
                <a:cs typeface="Calibri"/>
              </a:rPr>
              <a:t>F</a:t>
            </a:r>
            <a:r>
              <a:rPr dirty="0" sz="800" spc="-5">
                <a:latin typeface="Calibri"/>
                <a:cs typeface="Calibri"/>
              </a:rPr>
              <a:t>eb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	</a:t>
            </a:r>
            <a:r>
              <a:rPr dirty="0" sz="800" spc="-5">
                <a:latin typeface="Calibri"/>
                <a:cs typeface="Calibri"/>
              </a:rPr>
              <a:t>M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r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  </a:t>
            </a:r>
            <a:r>
              <a:rPr dirty="0" sz="800" spc="-5">
                <a:latin typeface="Calibri"/>
                <a:cs typeface="Calibri"/>
              </a:rPr>
              <a:t>RCSI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HG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170554" y="874572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486658" y="8481669"/>
            <a:ext cx="403860" cy="32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" marR="5080" indent="-40005">
              <a:lnSpc>
                <a:spcPct val="123500"/>
              </a:lnSpc>
              <a:spcBef>
                <a:spcPts val="100"/>
              </a:spcBef>
            </a:pPr>
            <a:r>
              <a:rPr dirty="0" sz="800" spc="-5">
                <a:latin typeface="Calibri"/>
                <a:cs typeface="Calibri"/>
              </a:rPr>
              <a:t>Apr-22 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N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t</a:t>
            </a:r>
            <a:r>
              <a:rPr dirty="0" sz="800" spc="5">
                <a:latin typeface="Calibri"/>
                <a:cs typeface="Calibri"/>
              </a:rPr>
              <a:t>i</a:t>
            </a:r>
            <a:r>
              <a:rPr dirty="0" sz="800" spc="-5">
                <a:latin typeface="Calibri"/>
                <a:cs typeface="Calibri"/>
              </a:rPr>
              <a:t>ona</a:t>
            </a:r>
            <a:r>
              <a:rPr dirty="0" sz="800">
                <a:latin typeface="Calibri"/>
                <a:cs typeface="Calibri"/>
              </a:rPr>
              <a:t>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060190" y="874572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28575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060190" y="8481669"/>
            <a:ext cx="2807970" cy="32702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6034">
              <a:lnSpc>
                <a:spcPct val="100000"/>
              </a:lnSpc>
              <a:spcBef>
                <a:spcPts val="325"/>
              </a:spcBef>
              <a:tabLst>
                <a:tab pos="664210" algn="l"/>
                <a:tab pos="1296035" algn="l"/>
                <a:tab pos="1887855" algn="l"/>
                <a:tab pos="2509520" algn="l"/>
              </a:tabLst>
            </a:pPr>
            <a:r>
              <a:rPr dirty="0" sz="800" spc="-5">
                <a:latin typeface="Calibri"/>
                <a:cs typeface="Calibri"/>
              </a:rPr>
              <a:t>M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0">
                <a:latin typeface="Calibri"/>
                <a:cs typeface="Calibri"/>
              </a:rPr>
              <a:t>y</a:t>
            </a:r>
            <a:r>
              <a:rPr dirty="0" sz="800">
                <a:latin typeface="Calibri"/>
                <a:cs typeface="Calibri"/>
              </a:rPr>
              <a:t>-</a:t>
            </a:r>
            <a:r>
              <a:rPr dirty="0" sz="800" spc="-15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Jun</a:t>
            </a:r>
            <a:r>
              <a:rPr dirty="0" sz="800">
                <a:latin typeface="Calibri"/>
                <a:cs typeface="Calibri"/>
              </a:rPr>
              <a:t>-22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Ju</a:t>
            </a:r>
            <a:r>
              <a:rPr dirty="0" sz="800">
                <a:latin typeface="Calibri"/>
                <a:cs typeface="Calibri"/>
              </a:rPr>
              <a:t>l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u</a:t>
            </a:r>
            <a:r>
              <a:rPr dirty="0" sz="800" spc="-10">
                <a:latin typeface="Calibri"/>
                <a:cs typeface="Calibri"/>
              </a:rPr>
              <a:t>g-</a:t>
            </a:r>
            <a:r>
              <a:rPr dirty="0" sz="800">
                <a:latin typeface="Calibri"/>
                <a:cs typeface="Calibri"/>
              </a:rPr>
              <a:t>22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>
                <a:latin typeface="Calibri"/>
                <a:cs typeface="Calibri"/>
              </a:rPr>
              <a:t>S</a:t>
            </a:r>
            <a:r>
              <a:rPr dirty="0" sz="800" spc="-5">
                <a:latin typeface="Calibri"/>
                <a:cs typeface="Calibri"/>
              </a:rPr>
              <a:t>ep</a:t>
            </a:r>
            <a:r>
              <a:rPr dirty="0" sz="800" spc="-10">
                <a:latin typeface="Calibri"/>
                <a:cs typeface="Calibri"/>
              </a:rPr>
              <a:t>-</a:t>
            </a:r>
            <a:r>
              <a:rPr dirty="0" sz="800">
                <a:latin typeface="Calibri"/>
                <a:cs typeface="Calibri"/>
              </a:rPr>
              <a:t>22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5"/>
              </a:spcBef>
              <a:tabLst>
                <a:tab pos="356235" algn="l"/>
              </a:tabLst>
            </a:pPr>
            <a:r>
              <a:rPr dirty="0" sz="80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5">
                <a:latin typeface="Calibri"/>
                <a:cs typeface="Calibri"/>
              </a:rPr>
              <a:t>National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Target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(98%)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54659" y="6791705"/>
            <a:ext cx="6631940" cy="2053589"/>
          </a:xfrm>
          <a:custGeom>
            <a:avLst/>
            <a:gdLst/>
            <a:ahLst/>
            <a:cxnLst/>
            <a:rect l="l" t="t" r="r" b="b"/>
            <a:pathLst>
              <a:path w="6631940" h="2053590">
                <a:moveTo>
                  <a:pt x="0" y="2053589"/>
                </a:moveTo>
                <a:lnTo>
                  <a:pt x="6631940" y="2053589"/>
                </a:lnTo>
                <a:lnTo>
                  <a:pt x="6631940" y="0"/>
                </a:lnTo>
                <a:lnTo>
                  <a:pt x="0" y="0"/>
                </a:lnTo>
                <a:lnTo>
                  <a:pt x="0" y="2053589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Kenny</dc:creator>
  <dcterms:created xsi:type="dcterms:W3CDTF">2023-05-11T14:12:28Z</dcterms:created>
  <dcterms:modified xsi:type="dcterms:W3CDTF">2023-05-11T14:12:28Z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2023-05-11T00:00:00Z</vt:filetime>
  </property>
</Properties>
</file>