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7543800" cy="9886950"/>
  <p:notesSz cx="7543800" cy="98869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5785" y="3064954"/>
            <a:ext cx="6412230" cy="2076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1570" y="5536692"/>
            <a:ext cx="5280660" cy="2471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008285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008285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190" y="2273998"/>
            <a:ext cx="3281553" cy="6525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85057" y="2273998"/>
            <a:ext cx="3281553" cy="6525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008285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0220" y="308010"/>
            <a:ext cx="6403358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rgbClr val="008285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2443" y="3419759"/>
            <a:ext cx="6438912" cy="5670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4892" y="9194864"/>
            <a:ext cx="2414016" cy="494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190" y="9194864"/>
            <a:ext cx="1735074" cy="494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1536" y="9194864"/>
            <a:ext cx="1735074" cy="4943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nnals.org/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acponline.org/authors/icmje/ConflictOfInterestForms.do?msNum=M20-1236" TargetMode="External"/><Relationship Id="rId3" Type="http://schemas.openxmlformats.org/officeDocument/2006/relationships/hyperlink" Target="mailto:awu@jhu.edu" TargetMode="External"/><Relationship Id="rId4" Type="http://schemas.openxmlformats.org/officeDocument/2006/relationships/hyperlink" Target="http://www.annals.org/" TargetMode="External"/><Relationship Id="rId5" Type="http://schemas.openxmlformats.org/officeDocument/2006/relationships/hyperlink" Target="http://www.psychologytoday.com/us/blog/when-disaster-strikes-inside-disaster-psychology/202003/psychology-viral-pandemic-what-we-need" TargetMode="External"/><Relationship Id="rId6" Type="http://schemas.openxmlformats.org/officeDocument/2006/relationships/hyperlink" Target="http://www.samhsa.gov/dtac/recovering-disasters/phases-disaster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annals.org/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450" y="758860"/>
            <a:ext cx="5822950" cy="78232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2200"/>
              </a:lnSpc>
              <a:spcBef>
                <a:spcPts val="340"/>
              </a:spcBef>
            </a:pPr>
            <a:r>
              <a:rPr dirty="0" sz="2000" spc="-220" b="1">
                <a:solidFill>
                  <a:srgbClr val="231F20"/>
                </a:solidFill>
                <a:latin typeface="Trebuchet MS"/>
                <a:cs typeface="Trebuchet MS"/>
              </a:rPr>
              <a:t>COVID-19:</a:t>
            </a:r>
            <a:r>
              <a:rPr dirty="0" sz="2000" spc="-290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265" b="1">
                <a:solidFill>
                  <a:srgbClr val="231F20"/>
                </a:solidFill>
                <a:latin typeface="Trebuchet MS"/>
                <a:cs typeface="Trebuchet MS"/>
              </a:rPr>
              <a:t>Peer</a:t>
            </a:r>
            <a:r>
              <a:rPr dirty="0" sz="2000" spc="-28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225" b="1">
                <a:solidFill>
                  <a:srgbClr val="231F20"/>
                </a:solidFill>
                <a:latin typeface="Trebuchet MS"/>
                <a:cs typeface="Trebuchet MS"/>
              </a:rPr>
              <a:t>Support</a:t>
            </a:r>
            <a:r>
              <a:rPr dirty="0" sz="2000" spc="-28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210" b="1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2000" spc="-28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190" b="1">
                <a:solidFill>
                  <a:srgbClr val="231F20"/>
                </a:solidFill>
                <a:latin typeface="Trebuchet MS"/>
                <a:cs typeface="Trebuchet MS"/>
              </a:rPr>
              <a:t>Crisis</a:t>
            </a:r>
            <a:r>
              <a:rPr dirty="0" sz="2000" spc="-28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229" b="1">
                <a:solidFill>
                  <a:srgbClr val="231F20"/>
                </a:solidFill>
                <a:latin typeface="Trebuchet MS"/>
                <a:cs typeface="Trebuchet MS"/>
              </a:rPr>
              <a:t>Communication</a:t>
            </a:r>
            <a:r>
              <a:rPr dirty="0" sz="2000" spc="-28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215" b="1">
                <a:solidFill>
                  <a:srgbClr val="231F20"/>
                </a:solidFill>
                <a:latin typeface="Trebuchet MS"/>
                <a:cs typeface="Trebuchet MS"/>
              </a:rPr>
              <a:t>Strategies</a:t>
            </a:r>
            <a:r>
              <a:rPr dirty="0" sz="2000" spc="-28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254" b="1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2000" spc="-58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254" b="1">
                <a:solidFill>
                  <a:srgbClr val="231F20"/>
                </a:solidFill>
                <a:latin typeface="Trebuchet MS"/>
                <a:cs typeface="Trebuchet MS"/>
              </a:rPr>
              <a:t>Promot</a:t>
            </a:r>
            <a:r>
              <a:rPr dirty="0" sz="2000" spc="-220" b="1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2000" spc="-29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200" b="1">
                <a:solidFill>
                  <a:srgbClr val="231F20"/>
                </a:solidFill>
                <a:latin typeface="Trebuchet MS"/>
                <a:cs typeface="Trebuchet MS"/>
              </a:rPr>
              <a:t>Institutiona</a:t>
            </a:r>
            <a:r>
              <a:rPr dirty="0" sz="2000" spc="-110" b="1">
                <a:solidFill>
                  <a:srgbClr val="231F20"/>
                </a:solidFill>
                <a:latin typeface="Trebuchet MS"/>
                <a:cs typeface="Trebuchet MS"/>
              </a:rPr>
              <a:t>l</a:t>
            </a:r>
            <a:r>
              <a:rPr dirty="0" sz="2000" spc="-295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2000" spc="-229" b="1">
                <a:solidFill>
                  <a:srgbClr val="231F20"/>
                </a:solidFill>
                <a:latin typeface="Trebuchet MS"/>
                <a:cs typeface="Trebuchet MS"/>
              </a:rPr>
              <a:t>Resilience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dirty="0" sz="800" spc="-5" b="1">
                <a:solidFill>
                  <a:srgbClr val="231F20"/>
                </a:solidFill>
                <a:latin typeface="Tahoma"/>
                <a:cs typeface="Tahoma"/>
              </a:rPr>
              <a:t>Albert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10" b="1">
                <a:solidFill>
                  <a:srgbClr val="231F20"/>
                </a:solidFill>
                <a:latin typeface="Tahoma"/>
                <a:cs typeface="Tahoma"/>
              </a:rPr>
              <a:t>W.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15" b="1">
                <a:solidFill>
                  <a:srgbClr val="231F20"/>
                </a:solidFill>
                <a:latin typeface="Tahoma"/>
                <a:cs typeface="Tahoma"/>
              </a:rPr>
              <a:t>Wu,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15" b="1">
                <a:solidFill>
                  <a:srgbClr val="231F20"/>
                </a:solidFill>
                <a:latin typeface="Tahoma"/>
                <a:cs typeface="Tahoma"/>
              </a:rPr>
              <a:t>MD,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b="1">
                <a:solidFill>
                  <a:srgbClr val="231F20"/>
                </a:solidFill>
                <a:latin typeface="Tahoma"/>
                <a:cs typeface="Tahoma"/>
              </a:rPr>
              <a:t>MPH;</a:t>
            </a:r>
            <a:r>
              <a:rPr dirty="0" sz="800" spc="-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10" b="1">
                <a:solidFill>
                  <a:srgbClr val="231F20"/>
                </a:solidFill>
                <a:latin typeface="Tahoma"/>
                <a:cs typeface="Tahoma"/>
              </a:rPr>
              <a:t>Cheryl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10" b="1">
                <a:solidFill>
                  <a:srgbClr val="231F20"/>
                </a:solidFill>
                <a:latin typeface="Tahoma"/>
                <a:cs typeface="Tahoma"/>
              </a:rPr>
              <a:t>Connors,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15" b="1">
                <a:solidFill>
                  <a:srgbClr val="231F20"/>
                </a:solidFill>
                <a:latin typeface="Tahoma"/>
                <a:cs typeface="Tahoma"/>
              </a:rPr>
              <a:t>BSN,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b="1">
                <a:solidFill>
                  <a:srgbClr val="231F20"/>
                </a:solidFill>
                <a:latin typeface="Tahoma"/>
                <a:cs typeface="Tahoma"/>
              </a:rPr>
              <a:t>MS,</a:t>
            </a:r>
            <a:r>
              <a:rPr dirty="0" sz="800" spc="-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5" b="1">
                <a:solidFill>
                  <a:srgbClr val="231F20"/>
                </a:solidFill>
                <a:latin typeface="Tahoma"/>
                <a:cs typeface="Tahoma"/>
              </a:rPr>
              <a:t>DNP;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10" b="1">
                <a:solidFill>
                  <a:srgbClr val="231F20"/>
                </a:solidFill>
                <a:latin typeface="Tahoma"/>
                <a:cs typeface="Tahoma"/>
              </a:rPr>
              <a:t>and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b="1">
                <a:solidFill>
                  <a:srgbClr val="231F20"/>
                </a:solidFill>
                <a:latin typeface="Tahoma"/>
                <a:cs typeface="Tahoma"/>
              </a:rPr>
              <a:t>George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25" b="1">
                <a:solidFill>
                  <a:srgbClr val="231F20"/>
                </a:solidFill>
                <a:latin typeface="Tahoma"/>
                <a:cs typeface="Tahoma"/>
              </a:rPr>
              <a:t>S.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10" b="1">
                <a:solidFill>
                  <a:srgbClr val="231F20"/>
                </a:solidFill>
                <a:latin typeface="Tahoma"/>
                <a:cs typeface="Tahoma"/>
              </a:rPr>
              <a:t>Everly</a:t>
            </a:r>
            <a:r>
              <a:rPr dirty="0" sz="800" spc="-25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10" b="1">
                <a:solidFill>
                  <a:srgbClr val="231F20"/>
                </a:solidFill>
                <a:latin typeface="Tahoma"/>
                <a:cs typeface="Tahoma"/>
              </a:rPr>
              <a:t>Jr.,</a:t>
            </a:r>
            <a:r>
              <a:rPr dirty="0" sz="800" spc="-30" b="1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dirty="0" sz="800" spc="-10" b="1">
                <a:solidFill>
                  <a:srgbClr val="231F20"/>
                </a:solidFill>
                <a:latin typeface="Tahoma"/>
                <a:cs typeface="Tahoma"/>
              </a:rPr>
              <a:t>PhD</a:t>
            </a:r>
            <a:endParaRPr sz="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140" y="1660562"/>
            <a:ext cx="283337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950" spc="1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infectious</a:t>
            </a:r>
            <a:r>
              <a:rPr dirty="0" sz="950" spc="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disease</a:t>
            </a:r>
            <a:r>
              <a:rPr dirty="0" sz="950" spc="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physician</a:t>
            </a:r>
            <a:r>
              <a:rPr dirty="0" sz="950" spc="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dirty="0" sz="950" spc="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Milan</a:t>
            </a:r>
            <a:r>
              <a:rPr dirty="0" sz="950" spc="1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described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2450" y="1592087"/>
            <a:ext cx="3074035" cy="421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114" b="1">
                <a:solidFill>
                  <a:srgbClr val="008285"/>
                </a:solidFill>
                <a:latin typeface="Tahoma"/>
                <a:cs typeface="Tahoma"/>
              </a:rPr>
              <a:t>A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his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work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caring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patients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novel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corona-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2443" y="1942641"/>
            <a:ext cx="995680" cy="170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virus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(COVID-19):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1075" y="2236061"/>
            <a:ext cx="2617470" cy="105410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12700" marR="5080">
              <a:lnSpc>
                <a:spcPct val="101800"/>
              </a:lnSpc>
              <a:spcBef>
                <a:spcPts val="80"/>
              </a:spcBef>
            </a:pPr>
            <a:r>
              <a:rPr dirty="0" sz="950" spc="-65" i="1">
                <a:solidFill>
                  <a:srgbClr val="231F20"/>
                </a:solidFill>
                <a:latin typeface="Trebuchet MS"/>
                <a:cs typeface="Trebuchet MS"/>
              </a:rPr>
              <a:t>It</a:t>
            </a:r>
            <a:r>
              <a:rPr dirty="0" sz="950" spc="-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Trebuchet MS"/>
                <a:cs typeface="Trebuchet MS"/>
              </a:rPr>
              <a:t>is</a:t>
            </a:r>
            <a:r>
              <a:rPr dirty="0" sz="950" spc="-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 i="1">
                <a:solidFill>
                  <a:srgbClr val="231F20"/>
                </a:solidFill>
                <a:latin typeface="Trebuchet MS"/>
                <a:cs typeface="Trebuchet MS"/>
              </a:rPr>
              <a:t>an</a:t>
            </a:r>
            <a:r>
              <a:rPr dirty="0" sz="950" spc="-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 i="1">
                <a:solidFill>
                  <a:srgbClr val="231F20"/>
                </a:solidFill>
                <a:latin typeface="Trebuchet MS"/>
                <a:cs typeface="Trebuchet MS"/>
              </a:rPr>
              <a:t>impossible-to-understand</a:t>
            </a:r>
            <a:r>
              <a:rPr dirty="0" sz="950" spc="-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 i="1">
                <a:solidFill>
                  <a:srgbClr val="231F20"/>
                </a:solidFill>
                <a:latin typeface="Trebuchet MS"/>
                <a:cs typeface="Trebuchet MS"/>
              </a:rPr>
              <a:t>situation,</a:t>
            </a:r>
            <a:r>
              <a:rPr dirty="0" sz="950" spc="-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 i="1">
                <a:solidFill>
                  <a:srgbClr val="231F20"/>
                </a:solidFill>
                <a:latin typeface="Trebuchet MS"/>
                <a:cs typeface="Trebuchet MS"/>
              </a:rPr>
              <a:t>with  </a:t>
            </a:r>
            <a:r>
              <a:rPr dirty="0" sz="950" spc="30" i="1">
                <a:solidFill>
                  <a:srgbClr val="231F20"/>
                </a:solidFill>
                <a:latin typeface="Trebuchet MS"/>
                <a:cs typeface="Trebuchet MS"/>
              </a:rPr>
              <a:t>people </a:t>
            </a:r>
            <a:r>
              <a:rPr dirty="0" sz="950" spc="-10" i="1">
                <a:solidFill>
                  <a:srgbClr val="231F20"/>
                </a:solidFill>
                <a:latin typeface="Trebuchet MS"/>
                <a:cs typeface="Trebuchet MS"/>
              </a:rPr>
              <a:t>intubated </a:t>
            </a:r>
            <a:r>
              <a:rPr dirty="0" sz="950" spc="-15" i="1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45" i="1">
                <a:solidFill>
                  <a:srgbClr val="231F20"/>
                </a:solidFill>
                <a:latin typeface="Trebuchet MS"/>
                <a:cs typeface="Trebuchet MS"/>
              </a:rPr>
              <a:t>hall, </a:t>
            </a:r>
            <a:r>
              <a:rPr dirty="0" sz="950" spc="-10" i="1">
                <a:solidFill>
                  <a:srgbClr val="231F20"/>
                </a:solidFill>
                <a:latin typeface="Trebuchet MS"/>
                <a:cs typeface="Trebuchet MS"/>
              </a:rPr>
              <a:t>not </a:t>
            </a:r>
            <a:r>
              <a:rPr dirty="0" sz="950" spc="45" i="1">
                <a:solidFill>
                  <a:srgbClr val="231F20"/>
                </a:solidFill>
                <a:latin typeface="Trebuchet MS"/>
                <a:cs typeface="Trebuchet MS"/>
              </a:rPr>
              <a:t>enough </a:t>
            </a:r>
            <a:r>
              <a:rPr dirty="0" sz="950" spc="-30" i="1">
                <a:solidFill>
                  <a:srgbClr val="231F20"/>
                </a:solidFill>
                <a:latin typeface="Trebuchet MS"/>
                <a:cs typeface="Trebuchet MS"/>
              </a:rPr>
              <a:t>venti- </a:t>
            </a:r>
            <a:r>
              <a:rPr dirty="0" sz="950" spc="-27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 i="1">
                <a:solidFill>
                  <a:srgbClr val="231F20"/>
                </a:solidFill>
                <a:latin typeface="Trebuchet MS"/>
                <a:cs typeface="Trebuchet MS"/>
              </a:rPr>
              <a:t>lators, </a:t>
            </a:r>
            <a:r>
              <a:rPr dirty="0" sz="950" spc="-20" i="1">
                <a:solidFill>
                  <a:srgbClr val="231F20"/>
                </a:solidFill>
                <a:latin typeface="Trebuchet MS"/>
                <a:cs typeface="Trebuchet MS"/>
              </a:rPr>
              <a:t>ethical </a:t>
            </a:r>
            <a:r>
              <a:rPr dirty="0" sz="950" spc="15" i="1">
                <a:solidFill>
                  <a:srgbClr val="231F20"/>
                </a:solidFill>
                <a:latin typeface="Trebuchet MS"/>
                <a:cs typeface="Trebuchet MS"/>
              </a:rPr>
              <a:t>decisions </a:t>
            </a:r>
            <a:r>
              <a:rPr dirty="0" sz="950" spc="20" i="1">
                <a:solidFill>
                  <a:srgbClr val="231F20"/>
                </a:solidFill>
                <a:latin typeface="Trebuchet MS"/>
                <a:cs typeface="Trebuchet MS"/>
              </a:rPr>
              <a:t>regarding who </a:t>
            </a:r>
            <a:r>
              <a:rPr dirty="0" sz="950" spc="-30" i="1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-35" i="1">
                <a:solidFill>
                  <a:srgbClr val="231F20"/>
                </a:solidFill>
                <a:latin typeface="Trebuchet MS"/>
                <a:cs typeface="Trebuchet MS"/>
              </a:rPr>
              <a:t>intu- </a:t>
            </a:r>
            <a:r>
              <a:rPr dirty="0" sz="950" spc="-3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bate, </a:t>
            </a:r>
            <a:r>
              <a:rPr dirty="0" sz="950" spc="10" i="1">
                <a:solidFill>
                  <a:srgbClr val="231F20"/>
                </a:solidFill>
                <a:latin typeface="Trebuchet MS"/>
                <a:cs typeface="Trebuchet MS"/>
              </a:rPr>
              <a:t>shortage 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20" i="1">
                <a:solidFill>
                  <a:srgbClr val="231F20"/>
                </a:solidFill>
                <a:latin typeface="Trebuchet MS"/>
                <a:cs typeface="Trebuchet MS"/>
              </a:rPr>
              <a:t>masks </a:t>
            </a:r>
            <a:r>
              <a:rPr dirty="0" sz="950" spc="30" i="1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5" i="1">
                <a:solidFill>
                  <a:srgbClr val="231F20"/>
                </a:solidFill>
                <a:latin typeface="Trebuchet MS"/>
                <a:cs typeface="Trebuchet MS"/>
              </a:rPr>
              <a:t>gloves, </a:t>
            </a:r>
            <a:r>
              <a:rPr dirty="0" sz="950" spc="10" i="1">
                <a:solidFill>
                  <a:srgbClr val="231F20"/>
                </a:solidFill>
                <a:latin typeface="Trebuchet MS"/>
                <a:cs typeface="Trebuchet MS"/>
              </a:rPr>
              <a:t>confusion </a:t>
            </a:r>
            <a:r>
              <a:rPr dirty="0" sz="950" spc="1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 i="1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Trebuchet MS"/>
                <a:cs typeface="Trebuchet MS"/>
              </a:rPr>
              <a:t>exhaustion.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 i="1">
                <a:solidFill>
                  <a:srgbClr val="231F20"/>
                </a:solidFill>
                <a:latin typeface="Trebuchet MS"/>
                <a:cs typeface="Trebuchet MS"/>
              </a:rPr>
              <a:t>Hell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 i="1">
                <a:solidFill>
                  <a:srgbClr val="231F20"/>
                </a:solidFill>
                <a:latin typeface="Trebuchet MS"/>
                <a:cs typeface="Trebuchet MS"/>
              </a:rPr>
              <a:t>is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 i="1">
                <a:solidFill>
                  <a:srgbClr val="231F20"/>
                </a:solidFill>
                <a:latin typeface="Trebuchet MS"/>
                <a:cs typeface="Trebuchet MS"/>
              </a:rPr>
              <a:t>probably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 i="1">
                <a:solidFill>
                  <a:srgbClr val="231F20"/>
                </a:solidFill>
                <a:latin typeface="Trebuchet MS"/>
                <a:cs typeface="Trebuchet MS"/>
              </a:rPr>
              <a:t>like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 i="1">
                <a:solidFill>
                  <a:srgbClr val="231F20"/>
                </a:solidFill>
                <a:latin typeface="Trebuchet MS"/>
                <a:cs typeface="Trebuchet MS"/>
              </a:rPr>
              <a:t>this.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 i="1">
                <a:solidFill>
                  <a:srgbClr val="231F20"/>
                </a:solidFill>
                <a:latin typeface="Trebuchet MS"/>
                <a:cs typeface="Trebuchet MS"/>
              </a:rPr>
              <a:t>I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 i="1">
                <a:solidFill>
                  <a:srgbClr val="231F20"/>
                </a:solidFill>
                <a:latin typeface="Trebuchet MS"/>
                <a:cs typeface="Trebuchet MS"/>
              </a:rPr>
              <a:t>have  </a:t>
            </a:r>
            <a:r>
              <a:rPr dirty="0" sz="950" spc="40" i="1">
                <a:solidFill>
                  <a:srgbClr val="231F20"/>
                </a:solidFill>
                <a:latin typeface="Trebuchet MS"/>
                <a:cs typeface="Trebuchet MS"/>
              </a:rPr>
              <a:t>no 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time </a:t>
            </a:r>
            <a:r>
              <a:rPr dirty="0" sz="950" spc="-30" i="1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i="1">
                <a:solidFill>
                  <a:srgbClr val="231F20"/>
                </a:solidFill>
                <a:latin typeface="Trebuchet MS"/>
                <a:cs typeface="Trebuchet MS"/>
              </a:rPr>
              <a:t>understand, </a:t>
            </a:r>
            <a:r>
              <a:rPr dirty="0" sz="950" spc="-30" i="1">
                <a:solidFill>
                  <a:srgbClr val="231F20"/>
                </a:solidFill>
                <a:latin typeface="Trebuchet MS"/>
                <a:cs typeface="Trebuchet MS"/>
              </a:rPr>
              <a:t>to think </a:t>
            </a:r>
            <a:r>
              <a:rPr dirty="0" sz="950" spc="5" i="1">
                <a:solidFill>
                  <a:srgbClr val="231F20"/>
                </a:solidFill>
                <a:latin typeface="Trebuchet MS"/>
                <a:cs typeface="Trebuchet MS"/>
              </a:rPr>
              <a:t>about </a:t>
            </a:r>
            <a:r>
              <a:rPr dirty="0" sz="950" spc="30" i="1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30" i="1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-2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 i="1">
                <a:solidFill>
                  <a:srgbClr val="231F20"/>
                </a:solidFill>
                <a:latin typeface="Trebuchet MS"/>
                <a:cs typeface="Trebuchet MS"/>
              </a:rPr>
              <a:t>express </a:t>
            </a:r>
            <a:r>
              <a:rPr dirty="0" sz="950" spc="-5" i="1">
                <a:solidFill>
                  <a:srgbClr val="231F20"/>
                </a:solidFill>
                <a:latin typeface="Trebuchet MS"/>
                <a:cs typeface="Trebuchet MS"/>
              </a:rPr>
              <a:t>emotions.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2443" y="3419759"/>
            <a:ext cx="3074670" cy="567055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 indent="228600">
              <a:lnSpc>
                <a:spcPts val="1110"/>
              </a:lnSpc>
              <a:spcBef>
                <a:spcPts val="160"/>
              </a:spcBef>
            </a:pP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Novel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coronavirus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disease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is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posing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an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extraordi-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nary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challenge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health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well-being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persons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across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globe.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Along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grave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threats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social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sta-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bility,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economic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prosperity,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human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health,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caring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patients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places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great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stress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on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health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care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workers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(HCWs)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(1).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Because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care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patient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depends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on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providers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who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are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physically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mentally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75">
                <a:solidFill>
                  <a:srgbClr val="231F20"/>
                </a:solidFill>
                <a:latin typeface="Trebuchet MS"/>
                <a:cs typeface="Trebuchet MS"/>
              </a:rPr>
              <a:t>ﬁt,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integ-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rity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health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care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system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its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capacity to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take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adequate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care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patients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are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at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stake.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authors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have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had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experience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responding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severe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acute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respira-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tory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syndrome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(SARS)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H1N1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inﬂuenza,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formulating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national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medical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recovery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plan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Kuwait,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responding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the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9/11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World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Trade Center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disaster,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developing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peer support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programs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health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care.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this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commen-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tary,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we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summarize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lessons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learned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from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those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experi-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ences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provide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consensus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on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best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practices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for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foster-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ing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an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organizational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culture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resilience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(2–</a:t>
            </a:r>
            <a:r>
              <a:rPr dirty="0" sz="950" spc="-1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4).</a:t>
            </a:r>
            <a:endParaRPr sz="950">
              <a:latin typeface="Trebuchet MS"/>
              <a:cs typeface="Trebuchet MS"/>
            </a:endParaRPr>
          </a:p>
          <a:p>
            <a:pPr algn="just" marL="12700" marR="5080" indent="228600">
              <a:lnSpc>
                <a:spcPts val="1110"/>
              </a:lnSpc>
              <a:spcBef>
                <a:spcPts val="10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Health care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workers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caring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patients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conta-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gious,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life-threatening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illnesses,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such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as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COVID-19,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are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likely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have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anxiety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fear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being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infected.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case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SARS,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up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50%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HCWs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had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acute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psycho-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logical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distress,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burnout,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posttraumatic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stress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while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caring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these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patients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(1,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5).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Fear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contagion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infecting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family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members,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social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isolation,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addi-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tional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stressors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contributed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adverse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outcomes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(1,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5).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stress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prolonged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exposure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COVID-19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need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support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clinicians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have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been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noted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 recent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publications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(6,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7).</a:t>
            </a:r>
            <a:endParaRPr sz="950">
              <a:latin typeface="Trebuchet MS"/>
              <a:cs typeface="Trebuchet MS"/>
            </a:endParaRPr>
          </a:p>
          <a:p>
            <a:pPr algn="just" marL="12700" marR="5080" indent="228600">
              <a:lnSpc>
                <a:spcPts val="1110"/>
              </a:lnSpc>
              <a:spcBef>
                <a:spcPts val="5"/>
              </a:spcBef>
            </a:pP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We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have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observed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similar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responses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COVID-19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our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HCWs,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especially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among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those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high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risk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exposure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infectious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material,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such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as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workers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biocontainment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units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emergency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departments.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Shortages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personal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protective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equipment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may pro-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voke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anger,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frustration,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helplessness.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Nonprofes-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sional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staff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those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working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less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visible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parts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hospital,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such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as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laundry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facilities,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receive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less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in-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formation,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making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them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feel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isolated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disempow-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ered.</a:t>
            </a:r>
            <a:r>
              <a:rPr dirty="0" sz="950" spc="2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Staff</a:t>
            </a:r>
            <a:r>
              <a:rPr dirty="0" sz="950" spc="25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also</a:t>
            </a:r>
            <a:r>
              <a:rPr dirty="0" sz="950" spc="2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must</a:t>
            </a:r>
            <a:r>
              <a:rPr dirty="0" sz="950" spc="25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contend</a:t>
            </a:r>
            <a:r>
              <a:rPr dirty="0" sz="950" spc="2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</a:t>
            </a:r>
            <a:r>
              <a:rPr dirty="0" sz="950" spc="25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sometimes</a:t>
            </a:r>
            <a:r>
              <a:rPr dirty="0" sz="950" spc="2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daily</a:t>
            </a:r>
            <a:endParaRPr sz="950">
              <a:latin typeface="Trebuchet MS"/>
              <a:cs typeface="Trebuchet MS"/>
            </a:endParaRPr>
          </a:p>
          <a:p>
            <a:pPr algn="just" marL="12700" marR="5080">
              <a:lnSpc>
                <a:spcPts val="1110"/>
              </a:lnSpc>
              <a:spcBef>
                <a:spcPts val="5"/>
              </a:spcBef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shifts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 policy,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fear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contagion,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added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work,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as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well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as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obligations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family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others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outside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hospi-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5186" y="1662009"/>
            <a:ext cx="3104515" cy="742569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just" marL="12700" marR="37465">
              <a:lnSpc>
                <a:spcPct val="98400"/>
              </a:lnSpc>
              <a:spcBef>
                <a:spcPts val="114"/>
              </a:spcBef>
            </a:pPr>
            <a:r>
              <a:rPr dirty="0" sz="950" spc="-70">
                <a:solidFill>
                  <a:srgbClr val="231F20"/>
                </a:solidFill>
                <a:latin typeface="Trebuchet MS"/>
                <a:cs typeface="Trebuchet MS"/>
              </a:rPr>
              <a:t>tal.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If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staff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are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unsupported,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COVID-19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–related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trauma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may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cause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symptoms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distress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burnout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de-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crease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their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ability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function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effectively.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These</a:t>
            </a:r>
            <a:r>
              <a:rPr dirty="0" sz="950" spc="-9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symptoms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may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evolve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into posttraumatic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stress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disorder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or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other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chronic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conditions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(5).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Feeling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out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of control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unap-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preciated increases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number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people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calling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out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work.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case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SARS,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perceived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adequacy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prepa-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ratory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training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support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mitigated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long-term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adverse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outcomes 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(5).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This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calls for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health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care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organizations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support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mental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HCWs.</a:t>
            </a:r>
            <a:endParaRPr sz="950">
              <a:latin typeface="Trebuchet MS"/>
              <a:cs typeface="Trebuchet MS"/>
            </a:endParaRPr>
          </a:p>
          <a:p>
            <a:pPr algn="just" marL="12700" marR="5080" indent="228600">
              <a:lnSpc>
                <a:spcPts val="1120"/>
              </a:lnSpc>
              <a:spcBef>
                <a:spcPts val="30"/>
              </a:spcBef>
            </a:pP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We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recommend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3 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strategic</a:t>
            </a:r>
            <a:r>
              <a:rPr dirty="0" sz="950" spc="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principles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that</a:t>
            </a:r>
            <a:r>
              <a:rPr dirty="0" sz="950" spc="2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may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be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value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other</a:t>
            </a:r>
            <a:r>
              <a:rPr dirty="0" sz="950" spc="3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care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institutions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responding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COVID-19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pandemic: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First,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provide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leadership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focused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on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resilience.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Effective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crisis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man-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agement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provides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clear,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optimistic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vision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realistic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plan;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takes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decisive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action;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facilitates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open,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honest,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frequent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communication.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Leaders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make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ex- </a:t>
            </a:r>
            <a:r>
              <a:rPr dirty="0" sz="950" spc="-2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tra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efforts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thank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workers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express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gratitude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extra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burden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being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imposed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on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them.</a:t>
            </a:r>
            <a:endParaRPr sz="950">
              <a:latin typeface="Trebuchet MS"/>
              <a:cs typeface="Trebuchet MS"/>
            </a:endParaRPr>
          </a:p>
          <a:p>
            <a:pPr algn="just" marL="241300">
              <a:lnSpc>
                <a:spcPts val="1075"/>
              </a:lnSpc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Second,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structure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crisis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communications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provide</a:t>
            </a:r>
            <a:endParaRPr sz="950">
              <a:latin typeface="Trebuchet MS"/>
              <a:cs typeface="Trebuchet MS"/>
            </a:endParaRPr>
          </a:p>
          <a:p>
            <a:pPr algn="just" marL="12700" marR="34925">
              <a:lnSpc>
                <a:spcPts val="1120"/>
              </a:lnSpc>
              <a:spcBef>
                <a:spcPts val="45"/>
              </a:spcBef>
            </a:pP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information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empowerment.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absence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infor-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mation,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imagination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worst-case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scenarios rush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in.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Information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can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help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reduce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anxiety.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Leadership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provide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most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up-to-date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information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on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COVID-19,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what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is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being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done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protect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HCWs,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what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they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do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if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exposed.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Leadership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an-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ticipate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questions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answer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them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advance.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re-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store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sense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control,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they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empower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workers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by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providing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them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information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about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what they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can </a:t>
            </a:r>
            <a:r>
              <a:rPr dirty="0" sz="950" spc="70">
                <a:solidFill>
                  <a:srgbClr val="231F20"/>
                </a:solidFill>
                <a:latin typeface="Trebuchet MS"/>
                <a:cs typeface="Trebuchet MS"/>
              </a:rPr>
              <a:t>do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help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themselves.</a:t>
            </a:r>
            <a:endParaRPr sz="950">
              <a:latin typeface="Trebuchet MS"/>
              <a:cs typeface="Trebuchet MS"/>
            </a:endParaRPr>
          </a:p>
          <a:p>
            <a:pPr algn="just" marL="12700" marR="34925" indent="228600">
              <a:lnSpc>
                <a:spcPts val="1120"/>
              </a:lnSpc>
            </a:pP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Third,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create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continuum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staff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support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within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the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organization.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Leaders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anticipate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surge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mental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concerns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among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HCWs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at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all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levels.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They 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normalize these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feelings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encourage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their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expression, advocate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personal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wellness,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identify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support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resources.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They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create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peer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support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team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provide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psychological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ﬁrst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aid,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potentially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by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tapping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into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existing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employee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assistance, chaplaincy,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or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other wellness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programs,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triage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when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needed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higher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levels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support.</a:t>
            </a:r>
            <a:endParaRPr sz="950">
              <a:latin typeface="Trebuchet MS"/>
              <a:cs typeface="Trebuchet MS"/>
            </a:endParaRPr>
          </a:p>
          <a:p>
            <a:pPr algn="just" marL="12700" marR="34925" indent="228600">
              <a:lnSpc>
                <a:spcPts val="1120"/>
              </a:lnSpc>
            </a:pP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At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Johns Hopkins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Medicine,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uniﬁed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command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center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was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activated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soon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after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World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Orga-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nization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declared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COVID-19 </a:t>
            </a:r>
            <a:r>
              <a:rPr dirty="0" sz="950" spc="-65">
                <a:solidFill>
                  <a:srgbClr val="231F20"/>
                </a:solidFill>
                <a:latin typeface="Trebuchet MS"/>
                <a:cs typeface="Trebuchet MS"/>
              </a:rPr>
              <a:t>“a</a:t>
            </a:r>
            <a:r>
              <a:rPr dirty="0" sz="950" spc="-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public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emer-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gency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international concern.”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We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know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that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if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work-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ers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feel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they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will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be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supported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disaster,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they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will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be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more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resilient;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therefore,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staff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support has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been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in-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cluded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alongside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other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essential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services,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such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as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in-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fection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control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supply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chain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management.</a:t>
            </a:r>
            <a:endParaRPr sz="950">
              <a:latin typeface="Trebuchet MS"/>
              <a:cs typeface="Trebuchet MS"/>
            </a:endParaRPr>
          </a:p>
          <a:p>
            <a:pPr algn="just" marL="12700" marR="34925" indent="228600">
              <a:lnSpc>
                <a:spcPts val="1120"/>
              </a:lnSpc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Johns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Hopkins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has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conﬁdential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peer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support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pro-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gram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called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RISE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(Resilience in Stressful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Events)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(8).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RISE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responds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calls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24/7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provides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in-person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psy-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chological</a:t>
            </a:r>
            <a:r>
              <a:rPr dirty="0" sz="950" spc="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ﬁrst</a:t>
            </a:r>
            <a:r>
              <a:rPr dirty="0" sz="950" spc="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aid</a:t>
            </a:r>
            <a:r>
              <a:rPr dirty="0" sz="950" spc="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emotional</a:t>
            </a:r>
            <a:r>
              <a:rPr dirty="0" sz="950" spc="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support</a:t>
            </a:r>
            <a:r>
              <a:rPr dirty="0" sz="950" spc="2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2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HCWs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5150" y="9207537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52450" y="9236112"/>
            <a:ext cx="235712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>
                <a:solidFill>
                  <a:srgbClr val="231F20"/>
                </a:solidFill>
                <a:latin typeface="Trebuchet MS"/>
                <a:cs typeface="Trebuchet MS"/>
              </a:rPr>
              <a:t>This</a:t>
            </a:r>
            <a:r>
              <a:rPr dirty="0" sz="70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-15">
                <a:solidFill>
                  <a:srgbClr val="231F20"/>
                </a:solidFill>
                <a:latin typeface="Trebuchet MS"/>
                <a:cs typeface="Trebuchet MS"/>
              </a:rPr>
              <a:t>article</a:t>
            </a:r>
            <a:r>
              <a:rPr dirty="0" sz="7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rebuchet MS"/>
                <a:cs typeface="Trebuchet MS"/>
              </a:rPr>
              <a:t>was</a:t>
            </a:r>
            <a:r>
              <a:rPr dirty="0" sz="7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Trebuchet MS"/>
                <a:cs typeface="Trebuchet MS"/>
              </a:rPr>
              <a:t>published</a:t>
            </a:r>
            <a:r>
              <a:rPr dirty="0" sz="70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-25">
                <a:solidFill>
                  <a:srgbClr val="231F20"/>
                </a:solidFill>
                <a:latin typeface="Trebuchet MS"/>
                <a:cs typeface="Trebuchet MS"/>
              </a:rPr>
              <a:t>at</a:t>
            </a:r>
            <a:r>
              <a:rPr dirty="0" sz="7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15">
                <a:solidFill>
                  <a:srgbClr val="231F20"/>
                </a:solidFill>
                <a:latin typeface="Trebuchet MS"/>
                <a:cs typeface="Trebuchet MS"/>
                <a:hlinkClick r:id="rId2"/>
              </a:rPr>
              <a:t>Annals.org </a:t>
            </a:r>
            <a:r>
              <a:rPr dirty="0" sz="700" spc="35">
                <a:solidFill>
                  <a:srgbClr val="231F20"/>
                </a:solidFill>
                <a:latin typeface="Trebuchet MS"/>
                <a:cs typeface="Trebuchet MS"/>
              </a:rPr>
              <a:t>on</a:t>
            </a:r>
            <a:r>
              <a:rPr dirty="0" sz="70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35">
                <a:solidFill>
                  <a:srgbClr val="231F20"/>
                </a:solidFill>
                <a:latin typeface="Trebuchet MS"/>
                <a:cs typeface="Trebuchet MS"/>
              </a:rPr>
              <a:t>6</a:t>
            </a:r>
            <a:r>
              <a:rPr dirty="0" sz="7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10">
                <a:solidFill>
                  <a:srgbClr val="231F20"/>
                </a:solidFill>
                <a:latin typeface="Trebuchet MS"/>
                <a:cs typeface="Trebuchet MS"/>
              </a:rPr>
              <a:t>April</a:t>
            </a:r>
            <a:r>
              <a:rPr dirty="0" sz="700" spc="15">
                <a:solidFill>
                  <a:srgbClr val="231F20"/>
                </a:solidFill>
                <a:latin typeface="Trebuchet MS"/>
                <a:cs typeface="Trebuchet MS"/>
              </a:rPr>
              <a:t> 2020.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2450" y="396910"/>
            <a:ext cx="21780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15" b="1">
                <a:solidFill>
                  <a:srgbClr val="008285"/>
                </a:solidFill>
                <a:latin typeface="Arial"/>
                <a:cs typeface="Arial"/>
              </a:rPr>
              <a:t>Annal</a:t>
            </a:r>
            <a:r>
              <a:rPr dirty="0" sz="1600" spc="-150" b="1">
                <a:solidFill>
                  <a:srgbClr val="008285"/>
                </a:solidFill>
                <a:latin typeface="Arial"/>
                <a:cs typeface="Arial"/>
              </a:rPr>
              <a:t>s</a:t>
            </a:r>
            <a:r>
              <a:rPr dirty="0" sz="1600" spc="-40" b="1">
                <a:solidFill>
                  <a:srgbClr val="008285"/>
                </a:solidFill>
                <a:latin typeface="Arial"/>
                <a:cs typeface="Arial"/>
              </a:rPr>
              <a:t> </a:t>
            </a:r>
            <a:r>
              <a:rPr dirty="0" sz="1600" spc="-180" b="1">
                <a:solidFill>
                  <a:srgbClr val="008285"/>
                </a:solidFill>
                <a:latin typeface="Arial"/>
                <a:cs typeface="Arial"/>
              </a:rPr>
              <a:t>o</a:t>
            </a:r>
            <a:r>
              <a:rPr dirty="0" sz="1600" spc="-65" b="1">
                <a:solidFill>
                  <a:srgbClr val="008285"/>
                </a:solidFill>
                <a:latin typeface="Arial"/>
                <a:cs typeface="Arial"/>
              </a:rPr>
              <a:t>f</a:t>
            </a:r>
            <a:r>
              <a:rPr dirty="0" sz="1600" spc="-40" b="1">
                <a:solidFill>
                  <a:srgbClr val="008285"/>
                </a:solidFill>
                <a:latin typeface="Arial"/>
                <a:cs typeface="Arial"/>
              </a:rPr>
              <a:t> </a:t>
            </a:r>
            <a:r>
              <a:rPr dirty="0" sz="1600" spc="-150" b="1">
                <a:solidFill>
                  <a:srgbClr val="008285"/>
                </a:solidFill>
                <a:latin typeface="Arial"/>
                <a:cs typeface="Arial"/>
              </a:rPr>
              <a:t>Interna</a:t>
            </a:r>
            <a:r>
              <a:rPr dirty="0" sz="1600" spc="-50" b="1">
                <a:solidFill>
                  <a:srgbClr val="008285"/>
                </a:solidFill>
                <a:latin typeface="Arial"/>
                <a:cs typeface="Arial"/>
              </a:rPr>
              <a:t>l</a:t>
            </a:r>
            <a:r>
              <a:rPr dirty="0" sz="1600" spc="-40" b="1">
                <a:solidFill>
                  <a:srgbClr val="008285"/>
                </a:solidFill>
                <a:latin typeface="Arial"/>
                <a:cs typeface="Arial"/>
              </a:rPr>
              <a:t> </a:t>
            </a:r>
            <a:r>
              <a:rPr dirty="0" sz="1600" spc="-155" b="1">
                <a:solidFill>
                  <a:srgbClr val="008285"/>
                </a:solidFill>
                <a:latin typeface="Arial"/>
                <a:cs typeface="Arial"/>
              </a:rPr>
              <a:t>Medicine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197985">
              <a:lnSpc>
                <a:spcPct val="100000"/>
              </a:lnSpc>
              <a:spcBef>
                <a:spcPts val="100"/>
              </a:spcBef>
            </a:pPr>
            <a:r>
              <a:rPr dirty="0" sz="2300" spc="35"/>
              <a:t>I</a:t>
            </a:r>
            <a:r>
              <a:rPr dirty="0" spc="35"/>
              <a:t>DEAS</a:t>
            </a:r>
            <a:r>
              <a:rPr dirty="0" spc="50"/>
              <a:t> </a:t>
            </a:r>
            <a:r>
              <a:rPr dirty="0" spc="70"/>
              <a:t>AND</a:t>
            </a:r>
            <a:r>
              <a:rPr dirty="0" spc="50"/>
              <a:t> </a:t>
            </a:r>
            <a:r>
              <a:rPr dirty="0" sz="2300" spc="45"/>
              <a:t>O</a:t>
            </a:r>
            <a:r>
              <a:rPr dirty="0" spc="45"/>
              <a:t>PINIONS</a:t>
            </a:r>
            <a:endParaRPr sz="2300"/>
          </a:p>
        </p:txBody>
      </p:sp>
      <p:sp>
        <p:nvSpPr>
          <p:cNvPr id="13" name="object 13"/>
          <p:cNvSpPr txBox="1"/>
          <p:nvPr/>
        </p:nvSpPr>
        <p:spPr>
          <a:xfrm>
            <a:off x="552450" y="9445662"/>
            <a:ext cx="47370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 b="1">
                <a:solidFill>
                  <a:srgbClr val="231F20"/>
                </a:solidFill>
                <a:latin typeface="Trebuchet MS"/>
                <a:cs typeface="Trebuchet MS"/>
                <a:hlinkClick r:id="rId2"/>
              </a:rPr>
              <a:t>Annals.org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85425" y="9445662"/>
            <a:ext cx="289496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solidFill>
                  <a:srgbClr val="008285"/>
                </a:solidFill>
                <a:latin typeface="Cambria"/>
                <a:cs typeface="Cambria"/>
              </a:rPr>
              <a:t>Annals</a:t>
            </a:r>
            <a:r>
              <a:rPr dirty="0" sz="700" spc="40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700" spc="20">
                <a:solidFill>
                  <a:srgbClr val="008285"/>
                </a:solidFill>
                <a:latin typeface="Cambria"/>
                <a:cs typeface="Cambria"/>
              </a:rPr>
              <a:t>of</a:t>
            </a:r>
            <a:r>
              <a:rPr dirty="0" sz="700" spc="40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700" spc="15">
                <a:solidFill>
                  <a:srgbClr val="008285"/>
                </a:solidFill>
                <a:latin typeface="Cambria"/>
                <a:cs typeface="Cambria"/>
              </a:rPr>
              <a:t>Internal</a:t>
            </a:r>
            <a:r>
              <a:rPr dirty="0" sz="700" spc="45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700" spc="20">
                <a:solidFill>
                  <a:srgbClr val="008285"/>
                </a:solidFill>
                <a:latin typeface="Cambria"/>
                <a:cs typeface="Cambria"/>
              </a:rPr>
              <a:t>Medicine </a:t>
            </a:r>
            <a:r>
              <a:rPr dirty="0" sz="700" spc="125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700" spc="-120">
                <a:solidFill>
                  <a:srgbClr val="231F20"/>
                </a:solidFill>
                <a:latin typeface="Cambria"/>
                <a:cs typeface="Cambria"/>
              </a:rPr>
              <a:t>©</a:t>
            </a:r>
            <a:r>
              <a:rPr dirty="0" sz="700" spc="1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700" spc="-5">
                <a:solidFill>
                  <a:srgbClr val="231F20"/>
                </a:solidFill>
                <a:latin typeface="Cambria"/>
                <a:cs typeface="Cambria"/>
              </a:rPr>
              <a:t>2020</a:t>
            </a:r>
            <a:r>
              <a:rPr dirty="0" sz="700" spc="5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700" spc="25">
                <a:solidFill>
                  <a:srgbClr val="231F20"/>
                </a:solidFill>
                <a:latin typeface="Cambria"/>
                <a:cs typeface="Cambria"/>
              </a:rPr>
              <a:t>American</a:t>
            </a:r>
            <a:r>
              <a:rPr dirty="0" sz="700" spc="55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Cambria"/>
                <a:cs typeface="Cambria"/>
              </a:rPr>
              <a:t>College</a:t>
            </a:r>
            <a:r>
              <a:rPr dirty="0" sz="700" spc="5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Cambria"/>
                <a:cs typeface="Cambria"/>
              </a:rPr>
              <a:t>of</a:t>
            </a:r>
            <a:r>
              <a:rPr dirty="0" sz="700" spc="55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700" spc="20">
                <a:solidFill>
                  <a:srgbClr val="231F20"/>
                </a:solidFill>
                <a:latin typeface="Cambria"/>
                <a:cs typeface="Cambria"/>
              </a:rPr>
              <a:t>Physicians </a:t>
            </a:r>
            <a:r>
              <a:rPr dirty="0" sz="700" spc="125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700" spc="-114" b="1">
                <a:solidFill>
                  <a:srgbClr val="231F20"/>
                </a:solidFill>
                <a:latin typeface="Trebuchet MS"/>
                <a:cs typeface="Trebuchet MS"/>
              </a:rPr>
              <a:t>1</a:t>
            </a:r>
            <a:endParaRPr sz="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450" y="809660"/>
            <a:ext cx="3074670" cy="520001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ts val="1100"/>
              </a:lnSpc>
              <a:spcBef>
                <a:spcPts val="170"/>
              </a:spcBef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who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experience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stressful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clinical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events,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such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as an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un- </a:t>
            </a:r>
            <a:r>
              <a:rPr dirty="0" sz="950" spc="-2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expected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complication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or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death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patient.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past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5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years,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program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has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been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replicated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more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than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30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U.S.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hospitals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has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helped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thousands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workers.</a:t>
            </a:r>
            <a:endParaRPr sz="950">
              <a:latin typeface="Trebuchet MS"/>
              <a:cs typeface="Trebuchet MS"/>
            </a:endParaRPr>
          </a:p>
          <a:p>
            <a:pPr algn="just" marL="12700" marR="5080" indent="228600">
              <a:lnSpc>
                <a:spcPts val="1100"/>
              </a:lnSpc>
            </a:pP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COVID-19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response,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RISE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is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coordinating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employee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assistance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hospital wellness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pro-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grams,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chaplains,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psychiatrists.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Team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members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round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proactively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on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high-acuity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units,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while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also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re-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sponding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person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pages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from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individuals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groups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offering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immediate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phone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support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call-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ers.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Attention is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given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less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visible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units,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such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as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microbiology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laboratory,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transport,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pharmacy. </a:t>
            </a:r>
            <a:r>
              <a:rPr dirty="0" sz="950" spc="100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950" spc="10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useful strategy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has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been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pairing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infection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control per-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sonnel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provide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updates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RISE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responders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 spc="-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give 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emotional support.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Support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efforts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will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increase </a:t>
            </a:r>
            <a:r>
              <a:rPr dirty="0" sz="950" spc="-55">
                <a:solidFill>
                  <a:srgbClr val="231F20"/>
                </a:solidFill>
                <a:latin typeface="Trebuchet MS"/>
                <a:cs typeface="Trebuchet MS"/>
              </a:rPr>
              <a:t>if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allo-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cation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scarce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life-sustaining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medical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resources be-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comes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necessary.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RISE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also monitors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command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center,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where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senior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leaders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staff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work lengthy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5">
                <a:solidFill>
                  <a:srgbClr val="231F20"/>
                </a:solidFill>
                <a:latin typeface="Trebuchet MS"/>
                <a:cs typeface="Trebuchet MS"/>
              </a:rPr>
              <a:t>shifts.</a:t>
            </a:r>
            <a:endParaRPr sz="950">
              <a:latin typeface="Trebuchet MS"/>
              <a:cs typeface="Trebuchet MS"/>
            </a:endParaRPr>
          </a:p>
          <a:p>
            <a:pPr algn="just" marL="12700" marR="5080" indent="228600">
              <a:lnSpc>
                <a:spcPts val="1100"/>
              </a:lnSpc>
            </a:pP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Response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COVID-19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pandemic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is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mara-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thon,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not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sprint.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Leaders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managers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care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organizations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be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forewarned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pace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them-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selves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their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responses.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When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disaster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strikes,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emotional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response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generally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occurs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phases </a:t>
            </a:r>
            <a:r>
              <a:rPr dirty="0" sz="950" spc="-45">
                <a:solidFill>
                  <a:srgbClr val="231F20"/>
                </a:solidFill>
                <a:latin typeface="Trebuchet MS"/>
                <a:cs typeface="Trebuchet MS"/>
              </a:rPr>
              <a:t>(9). 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Much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U.S.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care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response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is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still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dirty="0" sz="95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9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early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impact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heroic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phases.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However,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planning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should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 begin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longer,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disillusionment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phase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during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which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emotional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needs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among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HCWs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30">
                <a:solidFill>
                  <a:srgbClr val="231F20"/>
                </a:solidFill>
                <a:latin typeface="Trebuchet MS"/>
                <a:cs typeface="Trebuchet MS"/>
              </a:rPr>
              <a:t>will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grow.</a:t>
            </a:r>
            <a:endParaRPr sz="950">
              <a:latin typeface="Trebuchet MS"/>
              <a:cs typeface="Trebuchet MS"/>
            </a:endParaRPr>
          </a:p>
          <a:p>
            <a:pPr algn="just" marL="12700" marR="5080" indent="228600">
              <a:lnSpc>
                <a:spcPts val="1100"/>
              </a:lnSpc>
            </a:pP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In summary,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we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describe an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approach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enhance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well-being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resilience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80">
                <a:solidFill>
                  <a:srgbClr val="231F20"/>
                </a:solidFill>
                <a:latin typeface="Trebuchet MS"/>
                <a:cs typeface="Trebuchet MS"/>
              </a:rPr>
              <a:t>HCWs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response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60">
                <a:solidFill>
                  <a:srgbClr val="231F20"/>
                </a:solidFill>
                <a:latin typeface="Trebuchet MS"/>
                <a:cs typeface="Trebuchet MS"/>
              </a:rPr>
              <a:t>COVID-19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pandemic. </a:t>
            </a:r>
            <a:r>
              <a:rPr dirty="0" sz="950" spc="55">
                <a:solidFill>
                  <a:srgbClr val="231F20"/>
                </a:solidFill>
                <a:latin typeface="Trebuchet MS"/>
                <a:cs typeface="Trebuchet MS"/>
              </a:rPr>
              <a:t>Our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recommendations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are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0">
                <a:solidFill>
                  <a:srgbClr val="231F20"/>
                </a:solidFill>
                <a:latin typeface="Trebuchet MS"/>
                <a:cs typeface="Trebuchet MS"/>
              </a:rPr>
              <a:t>based </a:t>
            </a:r>
            <a:r>
              <a:rPr dirty="0" sz="950" spc="50">
                <a:solidFill>
                  <a:srgbClr val="231F20"/>
                </a:solidFill>
                <a:latin typeface="Trebuchet MS"/>
                <a:cs typeface="Trebuchet MS"/>
              </a:rPr>
              <a:t>on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our 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observations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950" spc="95">
                <a:solidFill>
                  <a:srgbClr val="231F20"/>
                </a:solidFill>
                <a:latin typeface="Trebuchet MS"/>
                <a:cs typeface="Trebuchet MS"/>
              </a:rPr>
              <a:t>HCW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stress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during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65">
                <a:solidFill>
                  <a:srgbClr val="231F20"/>
                </a:solidFill>
                <a:latin typeface="Trebuchet MS"/>
                <a:cs typeface="Trebuchet MS"/>
              </a:rPr>
              <a:t>SARS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outbreak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-15">
                <a:solidFill>
                  <a:srgbClr val="231F20"/>
                </a:solidFill>
                <a:latin typeface="Trebuchet MS"/>
                <a:cs typeface="Trebuchet MS"/>
              </a:rPr>
              <a:t>institutional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experience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with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deliv- </a:t>
            </a:r>
            <a:r>
              <a:rPr dirty="0" sz="9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ering peer </a:t>
            </a:r>
            <a:r>
              <a:rPr dirty="0" sz="950" spc="10">
                <a:solidFill>
                  <a:srgbClr val="231F20"/>
                </a:solidFill>
                <a:latin typeface="Trebuchet MS"/>
                <a:cs typeface="Trebuchet MS"/>
              </a:rPr>
              <a:t>support.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This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approach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has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950" spc="-5">
                <a:solidFill>
                  <a:srgbClr val="231F20"/>
                </a:solidFill>
                <a:latin typeface="Trebuchet MS"/>
                <a:cs typeface="Trebuchet MS"/>
              </a:rPr>
              <a:t>potential to </a:t>
            </a:r>
            <a:r>
              <a:rPr dirty="0" sz="950" spc="-2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enhance </a:t>
            </a:r>
            <a:r>
              <a:rPr dirty="0" sz="950" spc="5">
                <a:solidFill>
                  <a:srgbClr val="231F20"/>
                </a:solidFill>
                <a:latin typeface="Trebuchet MS"/>
                <a:cs typeface="Trebuchet MS"/>
              </a:rPr>
              <a:t>organizational </a:t>
            </a:r>
            <a:r>
              <a:rPr dirty="0" sz="950" spc="30">
                <a:solidFill>
                  <a:srgbClr val="231F20"/>
                </a:solidFill>
                <a:latin typeface="Trebuchet MS"/>
                <a:cs typeface="Trebuchet MS"/>
              </a:rPr>
              <a:t>cohesion </a:t>
            </a:r>
            <a:r>
              <a:rPr dirty="0" sz="950" spc="3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reduce adverse </a:t>
            </a:r>
            <a:r>
              <a:rPr dirty="0" sz="9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20">
                <a:solidFill>
                  <a:srgbClr val="231F20"/>
                </a:solidFill>
                <a:latin typeface="Trebuchet MS"/>
                <a:cs typeface="Trebuchet MS"/>
              </a:rPr>
              <a:t>effects</a:t>
            </a:r>
            <a:r>
              <a:rPr dirty="0" sz="9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-10">
                <a:solidFill>
                  <a:srgbClr val="231F20"/>
                </a:solidFill>
                <a:latin typeface="Trebuchet MS"/>
                <a:cs typeface="Trebuchet MS"/>
              </a:rPr>
              <a:t>for</a:t>
            </a:r>
            <a:r>
              <a:rPr dirty="0" sz="9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950" spc="45">
                <a:solidFill>
                  <a:srgbClr val="231F20"/>
                </a:solidFill>
                <a:latin typeface="Trebuchet MS"/>
                <a:cs typeface="Trebuchet MS"/>
              </a:rPr>
              <a:t>HCWs.</a:t>
            </a:r>
            <a:endParaRPr sz="9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2450" y="6124610"/>
            <a:ext cx="3074670" cy="6883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12700" marR="5080">
              <a:lnSpc>
                <a:spcPct val="102899"/>
              </a:lnSpc>
              <a:spcBef>
                <a:spcPts val="70"/>
              </a:spcBef>
            </a:pP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From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Johns Hopkins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University </a:t>
            </a:r>
            <a:r>
              <a:rPr dirty="0" sz="850" spc="40">
                <a:solidFill>
                  <a:srgbClr val="231F20"/>
                </a:solidFill>
                <a:latin typeface="Trebuchet MS"/>
                <a:cs typeface="Trebuchet MS"/>
              </a:rPr>
              <a:t>Bloomberg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School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Public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Health,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Johns Hopkins School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Medicine,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Baltimore,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Mary- 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land </a:t>
            </a:r>
            <a:r>
              <a:rPr dirty="0" sz="850" spc="-20">
                <a:solidFill>
                  <a:srgbClr val="231F20"/>
                </a:solidFill>
                <a:latin typeface="Trebuchet MS"/>
                <a:cs typeface="Trebuchet MS"/>
              </a:rPr>
              <a:t>(A.W.W., </a:t>
            </a: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G.S.E.);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and Johns Hopkins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Medicine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Arm- </a:t>
            </a:r>
            <a:r>
              <a:rPr dirty="0" sz="850" spc="-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strong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Institute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 for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Patient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 Safety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850" spc="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Quality,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Baltimore,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Maryland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30">
                <a:solidFill>
                  <a:srgbClr val="231F20"/>
                </a:solidFill>
                <a:latin typeface="Trebuchet MS"/>
                <a:cs typeface="Trebuchet MS"/>
              </a:rPr>
              <a:t>(C.C.).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05249" y="816010"/>
            <a:ext cx="3074035" cy="4216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0"/>
              </a:spcBef>
            </a:pPr>
            <a:r>
              <a:rPr dirty="0" sz="800" spc="-15" b="1">
                <a:solidFill>
                  <a:srgbClr val="008285"/>
                </a:solidFill>
                <a:latin typeface="Tahoma"/>
                <a:cs typeface="Tahoma"/>
              </a:rPr>
              <a:t>Disclosures:</a:t>
            </a:r>
            <a:r>
              <a:rPr dirty="0" sz="800" spc="135" b="1">
                <a:solidFill>
                  <a:srgbClr val="008285"/>
                </a:solidFill>
                <a:latin typeface="Tahoma"/>
                <a:cs typeface="Tahoma"/>
              </a:rPr>
              <a:t> 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Authors</a:t>
            </a:r>
            <a:r>
              <a:rPr dirty="0" sz="85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have</a:t>
            </a:r>
            <a:r>
              <a:rPr dirty="0" sz="85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disclosed</a:t>
            </a:r>
            <a:r>
              <a:rPr dirty="0" sz="85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45">
                <a:solidFill>
                  <a:srgbClr val="231F20"/>
                </a:solidFill>
                <a:latin typeface="Trebuchet MS"/>
                <a:cs typeface="Trebuchet MS"/>
              </a:rPr>
              <a:t>no</a:t>
            </a:r>
            <a:r>
              <a:rPr dirty="0" sz="85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conﬂicts</a:t>
            </a:r>
            <a:r>
              <a:rPr dirty="0" sz="85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85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20">
                <a:solidFill>
                  <a:srgbClr val="231F20"/>
                </a:solidFill>
                <a:latin typeface="Trebuchet MS"/>
                <a:cs typeface="Trebuchet MS"/>
              </a:rPr>
              <a:t>interest. </a:t>
            </a:r>
            <a:r>
              <a:rPr dirty="0" sz="850" spc="-2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Forms</a:t>
            </a:r>
            <a:r>
              <a:rPr dirty="0" sz="850" spc="2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can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45">
                <a:solidFill>
                  <a:srgbClr val="231F20"/>
                </a:solidFill>
                <a:latin typeface="Trebuchet MS"/>
                <a:cs typeface="Trebuchet MS"/>
              </a:rPr>
              <a:t>be</a:t>
            </a:r>
            <a:r>
              <a:rPr dirty="0" sz="850" spc="29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viewed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35">
                <a:solidFill>
                  <a:srgbClr val="231F20"/>
                </a:solidFill>
                <a:latin typeface="Trebuchet MS"/>
                <a:cs typeface="Trebuchet MS"/>
              </a:rPr>
              <a:t>at</a:t>
            </a:r>
            <a:r>
              <a:rPr dirty="0" sz="850" spc="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  <a:hlinkClick r:id="rId2"/>
              </a:rPr>
              <a:t>www.acponline.org/authors/icmje</a:t>
            </a:r>
            <a:endParaRPr sz="8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  <a:hlinkClick r:id="rId2"/>
              </a:rPr>
              <a:t>/ConﬂictOfInterestForms.do?msNum=M20-1236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05250" y="1355760"/>
            <a:ext cx="3074670" cy="5549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12700" marR="5080">
              <a:lnSpc>
                <a:spcPct val="102899"/>
              </a:lnSpc>
              <a:spcBef>
                <a:spcPts val="70"/>
              </a:spcBef>
            </a:pPr>
            <a:r>
              <a:rPr dirty="0" sz="800" spc="-5" b="1">
                <a:solidFill>
                  <a:srgbClr val="008285"/>
                </a:solidFill>
                <a:latin typeface="Tahoma"/>
                <a:cs typeface="Tahoma"/>
              </a:rPr>
              <a:t>Corresponding </a:t>
            </a:r>
            <a:r>
              <a:rPr dirty="0" sz="800" spc="-15" b="1">
                <a:solidFill>
                  <a:srgbClr val="008285"/>
                </a:solidFill>
                <a:latin typeface="Tahoma"/>
                <a:cs typeface="Tahoma"/>
              </a:rPr>
              <a:t>Author: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Albert W.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Wu, </a:t>
            </a:r>
            <a:r>
              <a:rPr dirty="0" sz="850" spc="60">
                <a:solidFill>
                  <a:srgbClr val="231F20"/>
                </a:solidFill>
                <a:latin typeface="Trebuchet MS"/>
                <a:cs typeface="Trebuchet MS"/>
              </a:rPr>
              <a:t>MD,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MPH, Johns </a:t>
            </a:r>
            <a:r>
              <a:rPr dirty="0" sz="850" spc="35">
                <a:solidFill>
                  <a:srgbClr val="231F20"/>
                </a:solidFill>
                <a:latin typeface="Trebuchet MS"/>
                <a:cs typeface="Trebuchet MS"/>
              </a:rPr>
              <a:t>Hop- </a:t>
            </a:r>
            <a:r>
              <a:rPr dirty="0" sz="850" spc="-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kins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Center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Health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Services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850" spc="35">
                <a:solidFill>
                  <a:srgbClr val="231F20"/>
                </a:solidFill>
                <a:latin typeface="Trebuchet MS"/>
                <a:cs typeface="Trebuchet MS"/>
              </a:rPr>
              <a:t>Outcomes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Research, </a:t>
            </a:r>
            <a:r>
              <a:rPr dirty="0" sz="850" spc="45">
                <a:solidFill>
                  <a:srgbClr val="231F20"/>
                </a:solidFill>
                <a:latin typeface="Trebuchet MS"/>
                <a:cs typeface="Trebuchet MS"/>
              </a:rPr>
              <a:t>624 </a:t>
            </a:r>
            <a:r>
              <a:rPr dirty="0" sz="850" spc="-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North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Broadway, </a:t>
            </a:r>
            <a:r>
              <a:rPr dirty="0" sz="850" spc="45">
                <a:solidFill>
                  <a:srgbClr val="231F20"/>
                </a:solidFill>
                <a:latin typeface="Trebuchet MS"/>
                <a:cs typeface="Trebuchet MS"/>
              </a:rPr>
              <a:t>Room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653,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Baltimore, </a:t>
            </a:r>
            <a:r>
              <a:rPr dirty="0" sz="850" spc="135">
                <a:solidFill>
                  <a:srgbClr val="231F20"/>
                </a:solidFill>
                <a:latin typeface="Trebuchet MS"/>
                <a:cs typeface="Trebuchet MS"/>
              </a:rPr>
              <a:t>MD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21205; </a:t>
            </a:r>
            <a:r>
              <a:rPr dirty="0" sz="850" spc="-20">
                <a:solidFill>
                  <a:srgbClr val="231F20"/>
                </a:solidFill>
                <a:latin typeface="Trebuchet MS"/>
                <a:cs typeface="Trebuchet MS"/>
              </a:rPr>
              <a:t>e-mail,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  <a:hlinkClick r:id="rId3"/>
              </a:rPr>
              <a:t>awu@jhu.edu.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5251" y="2028861"/>
            <a:ext cx="3074670" cy="2882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0"/>
              </a:spcBef>
            </a:pP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Current</a:t>
            </a:r>
            <a:r>
              <a:rPr dirty="0" sz="8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author</a:t>
            </a:r>
            <a:r>
              <a:rPr dirty="0" sz="8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addresses</a:t>
            </a:r>
            <a:r>
              <a:rPr dirty="0" sz="8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8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author</a:t>
            </a:r>
            <a:r>
              <a:rPr dirty="0" sz="8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contributions</a:t>
            </a:r>
            <a:r>
              <a:rPr dirty="0" sz="8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are</a:t>
            </a:r>
            <a:r>
              <a:rPr dirty="0" sz="850" spc="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20">
                <a:solidFill>
                  <a:srgbClr val="231F20"/>
                </a:solidFill>
                <a:latin typeface="Trebuchet MS"/>
                <a:cs typeface="Trebuchet MS"/>
              </a:rPr>
              <a:t>avail- </a:t>
            </a:r>
            <a:r>
              <a:rPr dirty="0" sz="850" spc="-2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able </a:t>
            </a:r>
            <a:r>
              <a:rPr dirty="0" sz="850" spc="-35">
                <a:solidFill>
                  <a:srgbClr val="231F20"/>
                </a:solidFill>
                <a:latin typeface="Trebuchet MS"/>
                <a:cs typeface="Trebuchet MS"/>
              </a:rPr>
              <a:t>at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  <a:hlinkClick r:id="rId4"/>
              </a:rPr>
              <a:t>Annals.org.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05251" y="2454313"/>
            <a:ext cx="2024380" cy="154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40" i="1">
                <a:solidFill>
                  <a:srgbClr val="231F20"/>
                </a:solidFill>
                <a:latin typeface="Trebuchet MS"/>
                <a:cs typeface="Trebuchet MS"/>
              </a:rPr>
              <a:t>Ann</a:t>
            </a:r>
            <a:r>
              <a:rPr dirty="0" sz="850" spc="-35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20" i="1">
                <a:solidFill>
                  <a:srgbClr val="231F20"/>
                </a:solidFill>
                <a:latin typeface="Trebuchet MS"/>
                <a:cs typeface="Trebuchet MS"/>
              </a:rPr>
              <a:t>Intern</a:t>
            </a:r>
            <a:r>
              <a:rPr dirty="0" sz="850" spc="-30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0" i="1">
                <a:solidFill>
                  <a:srgbClr val="231F20"/>
                </a:solidFill>
                <a:latin typeface="Trebuchet MS"/>
                <a:cs typeface="Trebuchet MS"/>
              </a:rPr>
              <a:t>Med.</a:t>
            </a:r>
            <a:r>
              <a:rPr dirty="0" sz="850" spc="254" i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doi:10.7326/M20-1236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05239" y="2858406"/>
            <a:ext cx="3072765" cy="395351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050" b="1">
                <a:solidFill>
                  <a:srgbClr val="008285"/>
                </a:solidFill>
                <a:latin typeface="Georgia"/>
                <a:cs typeface="Georgia"/>
              </a:rPr>
              <a:t>References</a:t>
            </a:r>
            <a:endParaRPr sz="1050">
              <a:latin typeface="Georgia"/>
              <a:cs typeface="Georgia"/>
            </a:endParaRPr>
          </a:p>
          <a:p>
            <a:pPr algn="just" marL="12700" marR="5080">
              <a:lnSpc>
                <a:spcPts val="950"/>
              </a:lnSpc>
              <a:spcBef>
                <a:spcPts val="130"/>
              </a:spcBef>
              <a:buAutoNum type="arabicPeriod"/>
              <a:tabLst>
                <a:tab pos="133350" algn="l"/>
              </a:tabLst>
            </a:pP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Tam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CW,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Pang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EP,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Lam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LC,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et 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al.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Severe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acute respiratory syn-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drome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(SARS)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800" spc="45">
                <a:solidFill>
                  <a:srgbClr val="231F20"/>
                </a:solidFill>
                <a:latin typeface="Trebuchet MS"/>
                <a:cs typeface="Trebuchet MS"/>
              </a:rPr>
              <a:t>Hong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Kong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in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2003: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stress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psychological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im-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pact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among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frontline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healthcare workers.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Psychol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Med.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2004;34: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1197-204.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[PMID: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15697046]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ts val="950"/>
              </a:lnSpc>
              <a:buAutoNum type="arabicPeriod"/>
              <a:tabLst>
                <a:tab pos="128270" algn="l"/>
              </a:tabLst>
            </a:pP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Everly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GS. Psychology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viral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pandemic: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what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we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need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to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know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800" spc="2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do.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Psychology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Today.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 1</a:t>
            </a:r>
            <a:r>
              <a:rPr dirty="0" sz="800" spc="2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March</a:t>
            </a:r>
            <a:r>
              <a:rPr dirty="0" sz="800" spc="26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2020.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Accessed</a:t>
            </a:r>
            <a:r>
              <a:rPr dirty="0" sz="800" spc="2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at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  <a:hlinkClick r:id="rId5"/>
              </a:rPr>
              <a:t>www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15"/>
              </a:lnSpc>
            </a:pP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  <a:hlinkClick r:id="rId5"/>
              </a:rPr>
              <a:t>.psychologytoday.com/us/blog/when-disaster-strikes-inside-disaster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50"/>
              </a:lnSpc>
            </a:pP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  <a:hlinkClick r:id="rId5"/>
              </a:rPr>
              <a:t>-psychology/202003/psychology-viral-pandemic-what-we-need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  <a:hlinkClick r:id="rId5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on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22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50"/>
              </a:lnSpc>
            </a:pP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Marc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2020.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ts val="950"/>
              </a:lnSpc>
              <a:spcBef>
                <a:spcPts val="35"/>
              </a:spcBef>
              <a:buAutoNum type="arabicPeriod" startAt="3"/>
              <a:tabLst>
                <a:tab pos="126364" algn="l"/>
              </a:tabLst>
            </a:pP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Perri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PC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5">
                <a:solidFill>
                  <a:srgbClr val="231F20"/>
                </a:solidFill>
                <a:latin typeface="Trebuchet MS"/>
                <a:cs typeface="Trebuchet MS"/>
              </a:rPr>
              <a:t>McCab</a:t>
            </a:r>
            <a:r>
              <a:rPr dirty="0" sz="800" spc="5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OL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Everl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65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800" spc="60">
                <a:solidFill>
                  <a:srgbClr val="231F20"/>
                </a:solidFill>
                <a:latin typeface="Trebuchet MS"/>
                <a:cs typeface="Trebuchet MS"/>
              </a:rPr>
              <a:t>S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Jr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,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e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t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al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.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Preparin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g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fo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n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inﬂu- 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enza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pandemic: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mental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considerations.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Prehosp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Disaster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Med.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5">
                <a:solidFill>
                  <a:srgbClr val="231F20"/>
                </a:solidFill>
                <a:latin typeface="Trebuchet MS"/>
                <a:cs typeface="Trebuchet MS"/>
              </a:rPr>
              <a:t>2009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May-Jun;24:223-30.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[PMID: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19618359]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ts val="950"/>
              </a:lnSpc>
              <a:buAutoNum type="arabicPeriod" startAt="3"/>
              <a:tabLst>
                <a:tab pos="129539" algn="l"/>
              </a:tabLst>
            </a:pP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Institute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of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Medicine. </a:t>
            </a:r>
            <a:r>
              <a:rPr dirty="0" sz="800" spc="8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Ready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Resilient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Workforce. National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Academies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Pr;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2013.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ts val="950"/>
              </a:lnSpc>
              <a:buAutoNum type="arabicPeriod" startAt="3"/>
              <a:tabLst>
                <a:tab pos="123189" algn="l"/>
              </a:tabLst>
            </a:pP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Maunder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RG,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Lancee WJ,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Balderson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KE,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et 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al.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Long-term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psycho-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logical</a:t>
            </a:r>
            <a:r>
              <a:rPr dirty="0" sz="8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8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occupational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effects</a:t>
            </a:r>
            <a:r>
              <a:rPr dirty="0" sz="8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8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providing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hospital</a:t>
            </a:r>
            <a:r>
              <a:rPr dirty="0" sz="800" spc="-7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healthcare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dur-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ing </a:t>
            </a:r>
            <a:r>
              <a:rPr dirty="0" sz="800" spc="40">
                <a:solidFill>
                  <a:srgbClr val="231F20"/>
                </a:solidFill>
                <a:latin typeface="Trebuchet MS"/>
                <a:cs typeface="Trebuchet MS"/>
              </a:rPr>
              <a:t>SARS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outbreak.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Emerg 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Infect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Dis.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2006;12:1924-32.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 [PMID: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 17326946]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ts val="950"/>
              </a:lnSpc>
              <a:buAutoNum type="arabicPeriod" startAt="3"/>
              <a:tabLst>
                <a:tab pos="127635" algn="l"/>
              </a:tabLst>
            </a:pP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Adams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JG,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Walls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RM.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Supporting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the health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care workforce dur-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ing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COVID-19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global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epidemic.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JAMA.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2020.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[PMID: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32163102]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doi:10.1001/jama.2020.3972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ts val="950"/>
              </a:lnSpc>
              <a:buAutoNum type="arabicPeriod" startAt="3"/>
              <a:tabLst>
                <a:tab pos="119380" algn="l"/>
              </a:tabLst>
            </a:pP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Dewey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C,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Hingle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S,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Goelz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E,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al.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Supporting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clinicians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during</a:t>
            </a:r>
            <a:r>
              <a:rPr dirty="0" sz="800" spc="-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COVID-19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pandemic.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Ann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Intern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Med.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2020.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[PMID:</a:t>
            </a:r>
            <a:r>
              <a:rPr dirty="0" sz="800" spc="-3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32196544]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doi: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10.7326/M20-1033</a:t>
            </a:r>
            <a:endParaRPr sz="800">
              <a:latin typeface="Trebuchet MS"/>
              <a:cs typeface="Trebuchet MS"/>
            </a:endParaRPr>
          </a:p>
          <a:p>
            <a:pPr algn="just" marL="12700" marR="5080">
              <a:lnSpc>
                <a:spcPts val="950"/>
              </a:lnSpc>
              <a:buAutoNum type="arabicPeriod" startAt="3"/>
              <a:tabLst>
                <a:tab pos="116839" algn="l"/>
              </a:tabLst>
            </a:pP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Edrees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H,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Connors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C,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Paine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5">
                <a:solidFill>
                  <a:srgbClr val="231F20"/>
                </a:solidFill>
                <a:latin typeface="Trebuchet MS"/>
                <a:cs typeface="Trebuchet MS"/>
              </a:rPr>
              <a:t>L,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et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0">
                <a:solidFill>
                  <a:srgbClr val="231F20"/>
                </a:solidFill>
                <a:latin typeface="Trebuchet MS"/>
                <a:cs typeface="Trebuchet MS"/>
              </a:rPr>
              <a:t>al.</a:t>
            </a:r>
            <a:r>
              <a:rPr dirty="0" sz="800" spc="-8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Implementing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RISE</a:t>
            </a:r>
            <a:r>
              <a:rPr dirty="0" sz="800" spc="-7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second </a:t>
            </a:r>
            <a:r>
              <a:rPr dirty="0" sz="800" spc="-229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30">
                <a:solidFill>
                  <a:srgbClr val="231F20"/>
                </a:solidFill>
                <a:latin typeface="Trebuchet MS"/>
                <a:cs typeface="Trebuchet MS"/>
              </a:rPr>
              <a:t>victim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support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programme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at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the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Johns </a:t>
            </a:r>
            <a:r>
              <a:rPr dirty="0" sz="800" spc="10">
                <a:solidFill>
                  <a:srgbClr val="231F20"/>
                </a:solidFill>
                <a:latin typeface="Trebuchet MS"/>
                <a:cs typeface="Trebuchet MS"/>
              </a:rPr>
              <a:t>Hopkins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Hospital: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a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case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5">
                <a:solidFill>
                  <a:srgbClr val="231F20"/>
                </a:solidFill>
                <a:latin typeface="Trebuchet MS"/>
                <a:cs typeface="Trebuchet MS"/>
              </a:rPr>
              <a:t>study.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5">
                <a:solidFill>
                  <a:srgbClr val="231F20"/>
                </a:solidFill>
                <a:latin typeface="Trebuchet MS"/>
                <a:cs typeface="Trebuchet MS"/>
              </a:rPr>
              <a:t>BMJ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Open.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2016;6:e011708.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[PMID: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 27694486] </a:t>
            </a: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doi:10.1136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15"/>
              </a:lnSpc>
            </a:pP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/bmjopen-2016-011708</a:t>
            </a:r>
            <a:endParaRPr sz="800">
              <a:latin typeface="Trebuchet MS"/>
              <a:cs typeface="Trebuchet MS"/>
            </a:endParaRPr>
          </a:p>
          <a:p>
            <a:pPr marL="147320" indent="-135255">
              <a:lnSpc>
                <a:spcPts val="950"/>
              </a:lnSpc>
              <a:buAutoNum type="arabicPeriod" startAt="9"/>
              <a:tabLst>
                <a:tab pos="147955" algn="l"/>
              </a:tabLst>
            </a:pPr>
            <a:r>
              <a:rPr dirty="0" sz="800">
                <a:solidFill>
                  <a:srgbClr val="231F20"/>
                </a:solidFill>
                <a:latin typeface="Trebuchet MS"/>
                <a:cs typeface="Trebuchet MS"/>
              </a:rPr>
              <a:t>Substance</a:t>
            </a:r>
            <a:r>
              <a:rPr dirty="0" sz="800" spc="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Abuse</a:t>
            </a:r>
            <a:r>
              <a:rPr dirty="0" sz="800" spc="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2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800" spc="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Mental</a:t>
            </a:r>
            <a:r>
              <a:rPr dirty="0" sz="800" spc="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Health</a:t>
            </a:r>
            <a:r>
              <a:rPr dirty="0" sz="800" spc="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Services</a:t>
            </a:r>
            <a:r>
              <a:rPr dirty="0" sz="800" spc="16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Administration.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50"/>
              </a:lnSpc>
            </a:pPr>
            <a:r>
              <a:rPr dirty="0" sz="800" spc="5">
                <a:solidFill>
                  <a:srgbClr val="231F20"/>
                </a:solidFill>
                <a:latin typeface="Trebuchet MS"/>
                <a:cs typeface="Trebuchet MS"/>
              </a:rPr>
              <a:t>Phases</a:t>
            </a:r>
            <a:r>
              <a:rPr dirty="0" sz="80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80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</a:rPr>
              <a:t>Disaster.</a:t>
            </a:r>
            <a:r>
              <a:rPr dirty="0" sz="80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Accessed</a:t>
            </a:r>
            <a:r>
              <a:rPr dirty="0" sz="800" spc="1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40">
                <a:solidFill>
                  <a:srgbClr val="231F20"/>
                </a:solidFill>
                <a:latin typeface="Trebuchet MS"/>
                <a:cs typeface="Trebuchet MS"/>
              </a:rPr>
              <a:t>at</a:t>
            </a:r>
            <a:r>
              <a:rPr dirty="0" sz="800" spc="114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  <a:hlinkClick r:id="rId6"/>
              </a:rPr>
              <a:t>www.samhsa.gov/dtac/recovering</a:t>
            </a:r>
            <a:endParaRPr sz="800">
              <a:latin typeface="Trebuchet MS"/>
              <a:cs typeface="Trebuchet MS"/>
            </a:endParaRPr>
          </a:p>
          <a:p>
            <a:pPr marL="12700">
              <a:lnSpc>
                <a:spcPts val="955"/>
              </a:lnSpc>
            </a:pPr>
            <a:r>
              <a:rPr dirty="0" sz="800" spc="-20">
                <a:solidFill>
                  <a:srgbClr val="231F20"/>
                </a:solidFill>
                <a:latin typeface="Trebuchet MS"/>
                <a:cs typeface="Trebuchet MS"/>
                <a:hlinkClick r:id="rId6"/>
              </a:rPr>
              <a:t>-disasters/phases-disaster</a:t>
            </a:r>
            <a:r>
              <a:rPr dirty="0" sz="800" spc="-15">
                <a:solidFill>
                  <a:srgbClr val="231F20"/>
                </a:solidFill>
                <a:latin typeface="Trebuchet MS"/>
                <a:cs typeface="Trebuchet MS"/>
                <a:hlinkClick r:id="rId6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on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30">
                <a:solidFill>
                  <a:srgbClr val="231F20"/>
                </a:solidFill>
                <a:latin typeface="Trebuchet MS"/>
                <a:cs typeface="Trebuchet MS"/>
              </a:rPr>
              <a:t>22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15">
                <a:solidFill>
                  <a:srgbClr val="231F20"/>
                </a:solidFill>
                <a:latin typeface="Trebuchet MS"/>
                <a:cs typeface="Trebuchet MS"/>
              </a:rPr>
              <a:t>March</a:t>
            </a:r>
            <a:r>
              <a:rPr dirty="0" sz="800" spc="-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00" spc="-5">
                <a:solidFill>
                  <a:srgbClr val="231F20"/>
                </a:solidFill>
                <a:latin typeface="Trebuchet MS"/>
                <a:cs typeface="Trebuchet MS"/>
              </a:rPr>
              <a:t>2020.</a:t>
            </a:r>
            <a:endParaRPr sz="8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52450" y="333410"/>
            <a:ext cx="160845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50">
                <a:solidFill>
                  <a:srgbClr val="008285"/>
                </a:solidFill>
                <a:latin typeface="Cambria"/>
                <a:cs typeface="Cambria"/>
              </a:rPr>
              <a:t>I</a:t>
            </a:r>
            <a:r>
              <a:rPr dirty="0" sz="1150" spc="50">
                <a:solidFill>
                  <a:srgbClr val="008285"/>
                </a:solidFill>
                <a:latin typeface="Cambria"/>
                <a:cs typeface="Cambria"/>
              </a:rPr>
              <a:t>DEAS</a:t>
            </a:r>
            <a:r>
              <a:rPr dirty="0" sz="1150" spc="25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1150" spc="70">
                <a:solidFill>
                  <a:srgbClr val="008285"/>
                </a:solidFill>
                <a:latin typeface="Cambria"/>
                <a:cs typeface="Cambria"/>
              </a:rPr>
              <a:t>AND</a:t>
            </a:r>
            <a:r>
              <a:rPr dirty="0" sz="1150" spc="25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1600" spc="65">
                <a:solidFill>
                  <a:srgbClr val="008285"/>
                </a:solidFill>
                <a:latin typeface="Cambria"/>
                <a:cs typeface="Cambria"/>
              </a:rPr>
              <a:t>O</a:t>
            </a:r>
            <a:r>
              <a:rPr dirty="0" sz="1150" spc="65">
                <a:solidFill>
                  <a:srgbClr val="008285"/>
                </a:solidFill>
                <a:latin typeface="Cambria"/>
                <a:cs typeface="Cambria"/>
              </a:rPr>
              <a:t>PINIONS</a:t>
            </a:r>
            <a:endParaRPr sz="1150">
              <a:latin typeface="Cambria"/>
              <a:cs typeface="Cambr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04093" y="422310"/>
            <a:ext cx="33762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20">
                <a:solidFill>
                  <a:srgbClr val="231F20"/>
                </a:solidFill>
                <a:latin typeface="Cambria"/>
                <a:cs typeface="Cambria"/>
              </a:rPr>
              <a:t>COVID-19:</a:t>
            </a:r>
            <a:r>
              <a:rPr dirty="0" sz="900" spc="8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900" spc="-5">
                <a:solidFill>
                  <a:srgbClr val="231F20"/>
                </a:solidFill>
                <a:latin typeface="Cambria"/>
                <a:cs typeface="Cambria"/>
              </a:rPr>
              <a:t>Peer</a:t>
            </a:r>
            <a:r>
              <a:rPr dirty="0" sz="900" spc="85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900" spc="10">
                <a:solidFill>
                  <a:srgbClr val="231F20"/>
                </a:solidFill>
                <a:latin typeface="Cambria"/>
                <a:cs typeface="Cambria"/>
              </a:rPr>
              <a:t>Support</a:t>
            </a:r>
            <a:r>
              <a:rPr dirty="0" sz="900" spc="8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900" spc="15">
                <a:solidFill>
                  <a:srgbClr val="231F20"/>
                </a:solidFill>
                <a:latin typeface="Cambria"/>
                <a:cs typeface="Cambria"/>
              </a:rPr>
              <a:t>and</a:t>
            </a:r>
            <a:r>
              <a:rPr dirty="0" sz="900" spc="85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900">
                <a:solidFill>
                  <a:srgbClr val="231F20"/>
                </a:solidFill>
                <a:latin typeface="Cambria"/>
                <a:cs typeface="Cambria"/>
              </a:rPr>
              <a:t>Crisis</a:t>
            </a:r>
            <a:r>
              <a:rPr dirty="0" sz="900" spc="8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900" spc="20">
                <a:solidFill>
                  <a:srgbClr val="231F20"/>
                </a:solidFill>
                <a:latin typeface="Cambria"/>
                <a:cs typeface="Cambria"/>
              </a:rPr>
              <a:t>Communication</a:t>
            </a:r>
            <a:r>
              <a:rPr dirty="0" sz="900" spc="85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900" spc="5">
                <a:solidFill>
                  <a:srgbClr val="231F20"/>
                </a:solidFill>
                <a:latin typeface="Cambria"/>
                <a:cs typeface="Cambria"/>
              </a:rPr>
              <a:t>for</a:t>
            </a:r>
            <a:r>
              <a:rPr dirty="0" sz="900" spc="8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dirty="0" sz="900">
                <a:solidFill>
                  <a:srgbClr val="231F20"/>
                </a:solidFill>
                <a:latin typeface="Cambria"/>
                <a:cs typeface="Cambria"/>
              </a:rPr>
              <a:t>Resilience</a:t>
            </a:r>
            <a:endParaRPr sz="9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2450" y="9445662"/>
            <a:ext cx="126047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-50" b="1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r>
              <a:rPr dirty="0" sz="700" spc="229" b="1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700" spc="25">
                <a:solidFill>
                  <a:srgbClr val="008285"/>
                </a:solidFill>
                <a:latin typeface="Cambria"/>
                <a:cs typeface="Cambria"/>
              </a:rPr>
              <a:t>Annals</a:t>
            </a:r>
            <a:r>
              <a:rPr dirty="0" sz="700" spc="35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700" spc="20">
                <a:solidFill>
                  <a:srgbClr val="008285"/>
                </a:solidFill>
                <a:latin typeface="Cambria"/>
                <a:cs typeface="Cambria"/>
              </a:rPr>
              <a:t>of</a:t>
            </a:r>
            <a:r>
              <a:rPr dirty="0" sz="700" spc="30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700" spc="15">
                <a:solidFill>
                  <a:srgbClr val="008285"/>
                </a:solidFill>
                <a:latin typeface="Cambria"/>
                <a:cs typeface="Cambria"/>
              </a:rPr>
              <a:t>Internal</a:t>
            </a:r>
            <a:r>
              <a:rPr dirty="0" sz="700" spc="35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700" spc="20">
                <a:solidFill>
                  <a:srgbClr val="008285"/>
                </a:solidFill>
                <a:latin typeface="Cambria"/>
                <a:cs typeface="Cambria"/>
              </a:rPr>
              <a:t>Medicine</a:t>
            </a:r>
            <a:endParaRPr sz="7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06243" y="9445662"/>
            <a:ext cx="47370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 b="1">
                <a:solidFill>
                  <a:srgbClr val="231F20"/>
                </a:solidFill>
                <a:latin typeface="Trebuchet MS"/>
                <a:cs typeface="Trebuchet MS"/>
                <a:hlinkClick r:id="rId4"/>
              </a:rPr>
              <a:t>Annals.org</a:t>
            </a:r>
            <a:endParaRPr sz="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2448" y="805852"/>
            <a:ext cx="3074670" cy="863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7800"/>
              </a:lnSpc>
              <a:spcBef>
                <a:spcPts val="100"/>
              </a:spcBef>
            </a:pPr>
            <a:r>
              <a:rPr dirty="0" sz="800" spc="-20" b="1">
                <a:solidFill>
                  <a:srgbClr val="008285"/>
                </a:solidFill>
                <a:latin typeface="Tahoma"/>
                <a:cs typeface="Tahoma"/>
              </a:rPr>
              <a:t>Current </a:t>
            </a:r>
            <a:r>
              <a:rPr dirty="0" sz="800" spc="-10" b="1">
                <a:solidFill>
                  <a:srgbClr val="008285"/>
                </a:solidFill>
                <a:latin typeface="Tahoma"/>
                <a:cs typeface="Tahoma"/>
              </a:rPr>
              <a:t>Author Addresses: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Dr. 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Wu: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Johns Hopkins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Center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for </a:t>
            </a:r>
            <a:r>
              <a:rPr dirty="0" sz="850" spc="-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Health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Services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and </a:t>
            </a:r>
            <a:r>
              <a:rPr dirty="0" sz="850" spc="35">
                <a:solidFill>
                  <a:srgbClr val="231F20"/>
                </a:solidFill>
                <a:latin typeface="Trebuchet MS"/>
                <a:cs typeface="Trebuchet MS"/>
              </a:rPr>
              <a:t>Outcomes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Research, </a:t>
            </a:r>
            <a:r>
              <a:rPr dirty="0" sz="850" spc="45">
                <a:solidFill>
                  <a:srgbClr val="231F20"/>
                </a:solidFill>
                <a:latin typeface="Trebuchet MS"/>
                <a:cs typeface="Trebuchet MS"/>
              </a:rPr>
              <a:t>624 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North Broad-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way,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45">
                <a:solidFill>
                  <a:srgbClr val="231F20"/>
                </a:solidFill>
                <a:latin typeface="Trebuchet MS"/>
                <a:cs typeface="Trebuchet MS"/>
              </a:rPr>
              <a:t>Room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653,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Baltimore,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35">
                <a:solidFill>
                  <a:srgbClr val="231F20"/>
                </a:solidFill>
                <a:latin typeface="Trebuchet MS"/>
                <a:cs typeface="Trebuchet MS"/>
              </a:rPr>
              <a:t>MD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21205.</a:t>
            </a:r>
            <a:endParaRPr sz="850">
              <a:latin typeface="Trebuchet MS"/>
              <a:cs typeface="Trebuchet MS"/>
            </a:endParaRPr>
          </a:p>
          <a:p>
            <a:pPr algn="just" marL="12700" marR="5080">
              <a:lnSpc>
                <a:spcPct val="107800"/>
              </a:lnSpc>
            </a:pP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Dr.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Connors: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45">
                <a:solidFill>
                  <a:srgbClr val="231F20"/>
                </a:solidFill>
                <a:latin typeface="Trebuchet MS"/>
                <a:cs typeface="Trebuchet MS"/>
              </a:rPr>
              <a:t>1800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Orleans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20">
                <a:solidFill>
                  <a:srgbClr val="231F20"/>
                </a:solidFill>
                <a:latin typeface="Trebuchet MS"/>
                <a:cs typeface="Trebuchet MS"/>
              </a:rPr>
              <a:t>Street,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Carnegie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 648,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Johns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35">
                <a:solidFill>
                  <a:srgbClr val="231F20"/>
                </a:solidFill>
                <a:latin typeface="Trebuchet MS"/>
                <a:cs typeface="Trebuchet MS"/>
              </a:rPr>
              <a:t>Hop- </a:t>
            </a:r>
            <a:r>
              <a:rPr dirty="0" sz="850" spc="-2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kins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Hospital,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Baltimore,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35">
                <a:solidFill>
                  <a:srgbClr val="231F20"/>
                </a:solidFill>
                <a:latin typeface="Trebuchet MS"/>
                <a:cs typeface="Trebuchet MS"/>
              </a:rPr>
              <a:t>MD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21287.</a:t>
            </a:r>
            <a:endParaRPr sz="850">
              <a:latin typeface="Trebuchet MS"/>
              <a:cs typeface="Trebuchet MS"/>
            </a:endParaRPr>
          </a:p>
          <a:p>
            <a:pPr algn="just" marL="12700">
              <a:lnSpc>
                <a:spcPct val="100000"/>
              </a:lnSpc>
              <a:spcBef>
                <a:spcPts val="80"/>
              </a:spcBef>
            </a:pP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Dr.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Everly,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45">
                <a:solidFill>
                  <a:srgbClr val="231F20"/>
                </a:solidFill>
                <a:latin typeface="Trebuchet MS"/>
                <a:cs typeface="Trebuchet MS"/>
              </a:rPr>
              <a:t>702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Severnside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Avenue,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Severna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20">
                <a:solidFill>
                  <a:srgbClr val="231F20"/>
                </a:solidFill>
                <a:latin typeface="Trebuchet MS"/>
                <a:cs typeface="Trebuchet MS"/>
              </a:rPr>
              <a:t>Park,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35">
                <a:solidFill>
                  <a:srgbClr val="231F20"/>
                </a:solidFill>
                <a:latin typeface="Trebuchet MS"/>
                <a:cs typeface="Trebuchet MS"/>
              </a:rPr>
              <a:t>MD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21146.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5246" y="816010"/>
            <a:ext cx="3074670" cy="135509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2899"/>
              </a:lnSpc>
              <a:spcBef>
                <a:spcPts val="70"/>
              </a:spcBef>
            </a:pPr>
            <a:r>
              <a:rPr dirty="0" sz="800" spc="-10" b="1">
                <a:solidFill>
                  <a:srgbClr val="008285"/>
                </a:solidFill>
                <a:latin typeface="Tahoma"/>
                <a:cs typeface="Tahoma"/>
              </a:rPr>
              <a:t>Author</a:t>
            </a:r>
            <a:r>
              <a:rPr dirty="0" sz="800" spc="20" b="1">
                <a:solidFill>
                  <a:srgbClr val="008285"/>
                </a:solidFill>
                <a:latin typeface="Tahoma"/>
                <a:cs typeface="Tahoma"/>
              </a:rPr>
              <a:t> </a:t>
            </a:r>
            <a:r>
              <a:rPr dirty="0" sz="800" spc="-15" b="1">
                <a:solidFill>
                  <a:srgbClr val="008285"/>
                </a:solidFill>
                <a:latin typeface="Tahoma"/>
                <a:cs typeface="Tahoma"/>
              </a:rPr>
              <a:t>Contributions:</a:t>
            </a:r>
            <a:r>
              <a:rPr dirty="0" sz="800" spc="20" b="1">
                <a:solidFill>
                  <a:srgbClr val="008285"/>
                </a:solidFill>
                <a:latin typeface="Tahoma"/>
                <a:cs typeface="Tahoma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Conception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design: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A.W.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Wu,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G.S. </a:t>
            </a:r>
            <a:r>
              <a:rPr dirty="0" sz="850" spc="-2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Everly.</a:t>
            </a:r>
            <a:endParaRPr sz="850">
              <a:latin typeface="Trebuchet MS"/>
              <a:cs typeface="Trebuchet MS"/>
            </a:endParaRPr>
          </a:p>
          <a:p>
            <a:pPr marL="12700" marR="231775">
              <a:lnSpc>
                <a:spcPct val="102899"/>
              </a:lnSpc>
            </a:pP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Analysis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interpretation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data: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A.W.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Wu.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Drafting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article: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A.W.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Wu,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C.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Connors,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G.S.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Everly.</a:t>
            </a:r>
            <a:endParaRPr sz="850">
              <a:latin typeface="Trebuchet MS"/>
              <a:cs typeface="Trebuchet MS"/>
            </a:endParaRPr>
          </a:p>
          <a:p>
            <a:pPr marL="12700" marR="5080">
              <a:lnSpc>
                <a:spcPct val="102899"/>
              </a:lnSpc>
            </a:pP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Critical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revision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for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important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intellectual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content: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A.W.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Wu,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C. </a:t>
            </a:r>
            <a:r>
              <a:rPr dirty="0" sz="850" spc="-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Connors.</a:t>
            </a:r>
            <a:endParaRPr sz="850">
              <a:latin typeface="Trebuchet MS"/>
              <a:cs typeface="Trebuchet MS"/>
            </a:endParaRPr>
          </a:p>
          <a:p>
            <a:pPr marL="12700" marR="5080">
              <a:lnSpc>
                <a:spcPct val="102899"/>
              </a:lnSpc>
            </a:pP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Final</a:t>
            </a:r>
            <a:r>
              <a:rPr dirty="0" sz="8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approval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8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25">
                <a:solidFill>
                  <a:srgbClr val="231F20"/>
                </a:solidFill>
                <a:latin typeface="Trebuchet MS"/>
                <a:cs typeface="Trebuchet MS"/>
              </a:rPr>
              <a:t>article:</a:t>
            </a:r>
            <a:r>
              <a:rPr dirty="0" sz="8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A.W.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Wu,</a:t>
            </a:r>
            <a:r>
              <a:rPr dirty="0" sz="8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C.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Connors,</a:t>
            </a:r>
            <a:r>
              <a:rPr dirty="0" sz="850" spc="-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G.S.</a:t>
            </a:r>
            <a:r>
              <a:rPr dirty="0" sz="850" spc="-4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Everly. </a:t>
            </a:r>
            <a:r>
              <a:rPr dirty="0" sz="850" spc="-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20">
                <a:solidFill>
                  <a:srgbClr val="231F20"/>
                </a:solidFill>
                <a:latin typeface="Trebuchet MS"/>
                <a:cs typeface="Trebuchet MS"/>
              </a:rPr>
              <a:t>Statistical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expertise: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A.W.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Wu.</a:t>
            </a:r>
            <a:endParaRPr sz="850">
              <a:latin typeface="Trebuchet MS"/>
              <a:cs typeface="Trebuchet MS"/>
            </a:endParaRPr>
          </a:p>
          <a:p>
            <a:pPr marL="12700" marR="327025">
              <a:lnSpc>
                <a:spcPct val="102899"/>
              </a:lnSpc>
            </a:pP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Administrative,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5">
                <a:solidFill>
                  <a:srgbClr val="231F20"/>
                </a:solidFill>
                <a:latin typeface="Trebuchet MS"/>
                <a:cs typeface="Trebuchet MS"/>
              </a:rPr>
              <a:t>technical,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or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5">
                <a:solidFill>
                  <a:srgbClr val="231F20"/>
                </a:solidFill>
                <a:latin typeface="Trebuchet MS"/>
                <a:cs typeface="Trebuchet MS"/>
              </a:rPr>
              <a:t>logistic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support: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A.W.</a:t>
            </a:r>
            <a:r>
              <a:rPr dirty="0" sz="850" spc="2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Wu. </a:t>
            </a:r>
            <a:r>
              <a:rPr dirty="0" sz="850" spc="-24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Collection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30">
                <a:solidFill>
                  <a:srgbClr val="231F20"/>
                </a:solidFill>
                <a:latin typeface="Trebuchet MS"/>
                <a:cs typeface="Trebuchet MS"/>
              </a:rPr>
              <a:t>and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assembly </a:t>
            </a:r>
            <a:r>
              <a:rPr dirty="0" sz="850" spc="-5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-10">
                <a:solidFill>
                  <a:srgbClr val="231F20"/>
                </a:solidFill>
                <a:latin typeface="Trebuchet MS"/>
                <a:cs typeface="Trebuchet MS"/>
              </a:rPr>
              <a:t>data:</a:t>
            </a:r>
            <a:r>
              <a:rPr dirty="0" sz="850" spc="2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>
                <a:solidFill>
                  <a:srgbClr val="231F20"/>
                </a:solidFill>
                <a:latin typeface="Trebuchet MS"/>
                <a:cs typeface="Trebuchet MS"/>
              </a:rPr>
              <a:t>A.W.</a:t>
            </a:r>
            <a:r>
              <a:rPr dirty="0" sz="850" spc="15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dirty="0" sz="850" spc="10">
                <a:solidFill>
                  <a:srgbClr val="231F20"/>
                </a:solidFill>
                <a:latin typeface="Trebuchet MS"/>
                <a:cs typeface="Trebuchet MS"/>
              </a:rPr>
              <a:t>Wu.</a:t>
            </a:r>
            <a:endParaRPr sz="85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2450" y="9445662"/>
            <a:ext cx="473709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5" b="1">
                <a:solidFill>
                  <a:srgbClr val="231F20"/>
                </a:solidFill>
                <a:latin typeface="Trebuchet MS"/>
                <a:cs typeface="Trebuchet MS"/>
                <a:hlinkClick r:id="rId2"/>
              </a:rPr>
              <a:t>Annals.org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56205" y="9445662"/>
            <a:ext cx="115570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spc="25">
                <a:solidFill>
                  <a:srgbClr val="008285"/>
                </a:solidFill>
                <a:latin typeface="Cambria"/>
                <a:cs typeface="Cambria"/>
              </a:rPr>
              <a:t>Annals </a:t>
            </a:r>
            <a:r>
              <a:rPr dirty="0" sz="700" spc="20">
                <a:solidFill>
                  <a:srgbClr val="008285"/>
                </a:solidFill>
                <a:latin typeface="Cambria"/>
                <a:cs typeface="Cambria"/>
              </a:rPr>
              <a:t>of</a:t>
            </a:r>
            <a:r>
              <a:rPr dirty="0" sz="700" spc="30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700" spc="15">
                <a:solidFill>
                  <a:srgbClr val="008285"/>
                </a:solidFill>
                <a:latin typeface="Cambria"/>
                <a:cs typeface="Cambria"/>
              </a:rPr>
              <a:t>Internal</a:t>
            </a:r>
            <a:r>
              <a:rPr dirty="0" sz="700" spc="30">
                <a:solidFill>
                  <a:srgbClr val="008285"/>
                </a:solidFill>
                <a:latin typeface="Cambria"/>
                <a:cs typeface="Cambria"/>
              </a:rPr>
              <a:t> </a:t>
            </a:r>
            <a:r>
              <a:rPr dirty="0" sz="700" spc="20">
                <a:solidFill>
                  <a:srgbClr val="008285"/>
                </a:solidFill>
                <a:latin typeface="Cambria"/>
                <a:cs typeface="Cambria"/>
              </a:rPr>
              <a:t>Medicine</a:t>
            </a:r>
            <a:endParaRPr sz="7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2023-05-11T14:06:53Z</dcterms:created>
  <dcterms:modified xsi:type="dcterms:W3CDTF">2023-05-11T14:06:53Z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2020-04-07T00:00:00Z</vt:filetime>
  </property>
  <property fmtid="{D5CDD505-2E9C-101B-9397-08002B2CF9AE}" pid="3" name="Creator">
    <vt:lpwstr>XPP</vt:lpwstr>
  </property>
  <property fmtid="{D5CDD505-2E9C-101B-9397-08002B2CF9AE}" pid="4" name="LastSaved">
    <vt:filetime>2023-05-11T00:00:00Z</vt:filetime>
  </property>
</Properties>
</file>