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7" r:id="rId3"/>
    <p:sldId id="279" r:id="rId4"/>
    <p:sldId id="278" r:id="rId5"/>
    <p:sldId id="28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EE8CF3-C4FB-4196-D6E4-20703EA69D99}" v="8" dt="2024-01-31T11:07:38.8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rla A. Kenny" userId="S::orlaakenny@rcsi.com::63328da1-d3b5-4e4c-9f99-22555ea69e21" providerId="AD" clId="Web-{F9EE8CF3-C4FB-4196-D6E4-20703EA69D99}"/>
    <pc:docChg chg="addSld delSld modSld">
      <pc:chgData name="Orla A. Kenny" userId="S::orlaakenny@rcsi.com::63328da1-d3b5-4e4c-9f99-22555ea69e21" providerId="AD" clId="Web-{F9EE8CF3-C4FB-4196-D6E4-20703EA69D99}" dt="2024-01-31T11:07:34.829" v="6" actId="20577"/>
      <pc:docMkLst>
        <pc:docMk/>
      </pc:docMkLst>
      <pc:sldChg chg="del">
        <pc:chgData name="Orla A. Kenny" userId="S::orlaakenny@rcsi.com::63328da1-d3b5-4e4c-9f99-22555ea69e21" providerId="AD" clId="Web-{F9EE8CF3-C4FB-4196-D6E4-20703EA69D99}" dt="2024-01-31T11:06:57.453" v="1"/>
        <pc:sldMkLst>
          <pc:docMk/>
          <pc:sldMk cId="109857222" sldId="256"/>
        </pc:sldMkLst>
      </pc:sldChg>
      <pc:sldChg chg="modSp add">
        <pc:chgData name="Orla A. Kenny" userId="S::orlaakenny@rcsi.com::63328da1-d3b5-4e4c-9f99-22555ea69e21" providerId="AD" clId="Web-{F9EE8CF3-C4FB-4196-D6E4-20703EA69D99}" dt="2024-01-31T11:07:34.829" v="6" actId="20577"/>
        <pc:sldMkLst>
          <pc:docMk/>
          <pc:sldMk cId="876878392" sldId="273"/>
        </pc:sldMkLst>
        <pc:spChg chg="mod">
          <ac:chgData name="Orla A. Kenny" userId="S::orlaakenny@rcsi.com::63328da1-d3b5-4e4c-9f99-22555ea69e21" providerId="AD" clId="Web-{F9EE8CF3-C4FB-4196-D6E4-20703EA69D99}" dt="2024-01-31T11:07:34.829" v="6" actId="20577"/>
          <ac:spMkLst>
            <pc:docMk/>
            <pc:sldMk cId="876878392" sldId="273"/>
            <ac:spMk id="3" creationId="{00000000-0000-0000-0000-000000000000}"/>
          </ac:spMkLst>
        </pc:spChg>
      </pc:sldChg>
      <pc:sldChg chg="add">
        <pc:chgData name="Orla A. Kenny" userId="S::orlaakenny@rcsi.com::63328da1-d3b5-4e4c-9f99-22555ea69e21" providerId="AD" clId="Web-{F9EE8CF3-C4FB-4196-D6E4-20703EA69D99}" dt="2024-01-31T11:07:03.437" v="2"/>
        <pc:sldMkLst>
          <pc:docMk/>
          <pc:sldMk cId="2286816310" sldId="277"/>
        </pc:sldMkLst>
      </pc:sldChg>
      <pc:sldChg chg="add">
        <pc:chgData name="Orla A. Kenny" userId="S::orlaakenny@rcsi.com::63328da1-d3b5-4e4c-9f99-22555ea69e21" providerId="AD" clId="Web-{F9EE8CF3-C4FB-4196-D6E4-20703EA69D99}" dt="2024-01-31T11:07:18.203" v="4"/>
        <pc:sldMkLst>
          <pc:docMk/>
          <pc:sldMk cId="1648958711" sldId="278"/>
        </pc:sldMkLst>
      </pc:sldChg>
      <pc:sldChg chg="add">
        <pc:chgData name="Orla A. Kenny" userId="S::orlaakenny@rcsi.com::63328da1-d3b5-4e4c-9f99-22555ea69e21" providerId="AD" clId="Web-{F9EE8CF3-C4FB-4196-D6E4-20703EA69D99}" dt="2024-01-31T11:07:09.609" v="3"/>
        <pc:sldMkLst>
          <pc:docMk/>
          <pc:sldMk cId="2980699742" sldId="279"/>
        </pc:sldMkLst>
      </pc:sldChg>
      <pc:sldChg chg="add">
        <pc:chgData name="Orla A. Kenny" userId="S::orlaakenny@rcsi.com::63328da1-d3b5-4e4c-9f99-22555ea69e21" providerId="AD" clId="Web-{F9EE8CF3-C4FB-4196-D6E4-20703EA69D99}" dt="2024-01-31T11:07:25.032" v="5"/>
        <pc:sldMkLst>
          <pc:docMk/>
          <pc:sldMk cId="2860720325" sldId="28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1/31/2024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7916" y="1969099"/>
            <a:ext cx="10085371" cy="1655762"/>
          </a:xfrm>
        </p:spPr>
        <p:txBody>
          <a:bodyPr vert="horz" lIns="91440" tIns="45720" rIns="91440" bIns="45720" rtlCol="0" anchor="t">
            <a:normAutofit/>
          </a:bodyPr>
          <a:lstStyle/>
          <a:p>
            <a:r>
              <a:rPr lang="en-IE" sz="2800" b="1" dirty="0">
                <a:solidFill>
                  <a:srgbClr val="490E66"/>
                </a:solidFill>
              </a:rPr>
              <a:t>Quality Improvement Initiatives for Beaumont Hospital in response to the National Inpatient Experience Survey </a:t>
            </a:r>
          </a:p>
        </p:txBody>
      </p:sp>
      <p:pic>
        <p:nvPicPr>
          <p:cNvPr id="7170" name="Picture 2" descr="Beaumont Hospital, Dublin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7383" y="3191447"/>
            <a:ext cx="6771098" cy="321859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descr="Beaumont Hospital- Dublin, Ireland - Endorse Job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2241" y="3191446"/>
            <a:ext cx="3079541" cy="321859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descr="RCSI Hospitals Group 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03138" y="0"/>
            <a:ext cx="7152675" cy="2160000"/>
          </a:xfrm>
          <a:prstGeom prst="rect">
            <a:avLst/>
          </a:prstGeom>
        </p:spPr>
      </p:pic>
    </p:spTree>
    <p:extLst>
      <p:ext uri="{BB962C8B-B14F-4D97-AF65-F5344CB8AC3E}">
        <p14:creationId xmlns:p14="http://schemas.microsoft.com/office/powerpoint/2010/main" val="87687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370120" y="0"/>
            <a:ext cx="8576106" cy="760395"/>
          </a:xfrm>
          <a:prstGeom prst="round2Same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Establishing a Patient Experience Forum in Beaumont Hospital (2021)</a:t>
            </a:r>
          </a:p>
        </p:txBody>
      </p:sp>
      <p:sp>
        <p:nvSpPr>
          <p:cNvPr id="4" name="TextBox 3"/>
          <p:cNvSpPr txBox="1"/>
          <p:nvPr/>
        </p:nvSpPr>
        <p:spPr>
          <a:xfrm>
            <a:off x="127536" y="948358"/>
            <a:ext cx="10816063" cy="719855"/>
          </a:xfrm>
          <a:prstGeom prst="rect">
            <a:avLst/>
          </a:prstGeom>
          <a:noFill/>
        </p:spPr>
        <p:txBody>
          <a:bodyPr wrap="square" rtlCol="0">
            <a:spAutoFit/>
          </a:bodyPr>
          <a:lstStyle/>
          <a:p>
            <a:pPr>
              <a:lnSpc>
                <a:spcPts val="1600"/>
              </a:lnSpc>
            </a:pPr>
            <a:r>
              <a:rPr lang="en-IE" sz="1600" b="1" dirty="0">
                <a:solidFill>
                  <a:schemeClr val="accent5">
                    <a:lumMod val="50000"/>
                  </a:schemeClr>
                </a:solidFill>
              </a:rPr>
              <a:t>Introduction: </a:t>
            </a:r>
            <a:r>
              <a:rPr lang="en-IE" sz="1600" dirty="0">
                <a:solidFill>
                  <a:schemeClr val="accent5">
                    <a:lumMod val="50000"/>
                  </a:schemeClr>
                </a:solidFill>
              </a:rPr>
              <a:t> </a:t>
            </a:r>
          </a:p>
          <a:p>
            <a:pPr>
              <a:lnSpc>
                <a:spcPts val="1600"/>
              </a:lnSpc>
            </a:pPr>
            <a:r>
              <a:rPr lang="en-IE" sz="1300" dirty="0">
                <a:solidFill>
                  <a:schemeClr val="accent5">
                    <a:lumMod val="50000"/>
                  </a:schemeClr>
                </a:solidFill>
              </a:rPr>
              <a:t>A Patient Experience Forum has been established to support the delivery of the best possible patient experience through collaboration with our patients. The forum allows for issues identified for improvement to be discussed and actions agreed to achieve improvement.</a:t>
            </a:r>
            <a:r>
              <a:rPr lang="en-IE" dirty="0"/>
              <a:t>	</a:t>
            </a:r>
          </a:p>
        </p:txBody>
      </p:sp>
      <p:sp>
        <p:nvSpPr>
          <p:cNvPr id="8" name="TextBox 7"/>
          <p:cNvSpPr txBox="1"/>
          <p:nvPr/>
        </p:nvSpPr>
        <p:spPr>
          <a:xfrm>
            <a:off x="165299" y="1635980"/>
            <a:ext cx="11716257" cy="3747179"/>
          </a:xfrm>
          <a:prstGeom prst="rect">
            <a:avLst/>
          </a:prstGeom>
          <a:noFill/>
          <a:ln>
            <a:solidFill>
              <a:schemeClr val="tx1"/>
            </a:solidFill>
          </a:ln>
        </p:spPr>
        <p:txBody>
          <a:bodyPr wrap="square" rtlCol="0">
            <a:spAutoFit/>
          </a:bodyPr>
          <a:lstStyle/>
          <a:p>
            <a:r>
              <a:rPr lang="en-IE" sz="1450" b="1" dirty="0">
                <a:solidFill>
                  <a:srgbClr val="002060"/>
                </a:solidFill>
              </a:rPr>
              <a:t>Patient Experience Forum was established with Terms of Reference including membership. The forum is chaired by the CEO and meet quarterly. </a:t>
            </a:r>
          </a:p>
          <a:p>
            <a:endParaRPr lang="en-IE" sz="500" dirty="0">
              <a:solidFill>
                <a:srgbClr val="002060"/>
              </a:solidFill>
            </a:endParaRPr>
          </a:p>
          <a:p>
            <a:r>
              <a:rPr lang="en-IE" sz="1450" b="1" dirty="0">
                <a:solidFill>
                  <a:srgbClr val="FF0000"/>
                </a:solidFill>
              </a:rPr>
              <a:t>Progress</a:t>
            </a:r>
            <a:endParaRPr lang="en-IE" sz="1450" b="1" dirty="0">
              <a:solidFill>
                <a:srgbClr val="002060"/>
              </a:solidFill>
            </a:endParaRPr>
          </a:p>
          <a:p>
            <a:r>
              <a:rPr lang="en-IE" sz="1450" dirty="0">
                <a:solidFill>
                  <a:srgbClr val="002060"/>
                </a:solidFill>
              </a:rPr>
              <a:t>Meeting June 1st 2022 </a:t>
            </a:r>
          </a:p>
          <a:p>
            <a:pPr marL="285750" indent="-285750">
              <a:buFont typeface="Arial" panose="020B0604020202020204" pitchFamily="34" charset="0"/>
              <a:buChar char="•"/>
            </a:pPr>
            <a:r>
              <a:rPr lang="en-IE" sz="1450" dirty="0">
                <a:solidFill>
                  <a:srgbClr val="002060"/>
                </a:solidFill>
              </a:rPr>
              <a:t>Review of updated discharge leaflet and feedback received from patients.</a:t>
            </a:r>
          </a:p>
          <a:p>
            <a:pPr marL="285750" indent="-285750">
              <a:buFont typeface="Arial" panose="020B0604020202020204" pitchFamily="34" charset="0"/>
              <a:buChar char="•"/>
            </a:pPr>
            <a:r>
              <a:rPr lang="en-IE" sz="1450" dirty="0">
                <a:solidFill>
                  <a:srgbClr val="002060"/>
                </a:solidFill>
              </a:rPr>
              <a:t>Raised for discussion - Beaumont Hospital Patient Charter.</a:t>
            </a:r>
          </a:p>
          <a:p>
            <a:endParaRPr lang="en-IE" sz="500" dirty="0">
              <a:solidFill>
                <a:srgbClr val="002060"/>
              </a:solidFill>
            </a:endParaRPr>
          </a:p>
          <a:p>
            <a:r>
              <a:rPr lang="en-IE" sz="1450" dirty="0">
                <a:solidFill>
                  <a:srgbClr val="002060"/>
                </a:solidFill>
              </a:rPr>
              <a:t>Feedback from patient representatives on discharge leaflet included:</a:t>
            </a:r>
          </a:p>
          <a:p>
            <a:pPr marL="285750" indent="-285750">
              <a:buFont typeface="Arial" panose="020B0604020202020204" pitchFamily="34" charset="0"/>
              <a:buChar char="•"/>
            </a:pPr>
            <a:r>
              <a:rPr lang="en-IE" sz="1450" dirty="0">
                <a:solidFill>
                  <a:srgbClr val="002060"/>
                </a:solidFill>
                <a:latin typeface="Calibri" panose="020F0502020204030204" pitchFamily="34" charset="0"/>
                <a:ea typeface="Calibri" panose="020F0502020204030204" pitchFamily="34" charset="0"/>
              </a:rPr>
              <a:t>Conduct a more focused survey of patients who had been discharged with key questions about discharge. </a:t>
            </a:r>
          </a:p>
          <a:p>
            <a:pPr marL="285750" indent="-285750">
              <a:buFont typeface="Arial" panose="020B0604020202020204" pitchFamily="34" charset="0"/>
              <a:buChar char="•"/>
            </a:pPr>
            <a:r>
              <a:rPr lang="en-IE" sz="1450" dirty="0">
                <a:solidFill>
                  <a:srgbClr val="002060"/>
                </a:solidFill>
                <a:latin typeface="Calibri" panose="020F0502020204030204" pitchFamily="34" charset="0"/>
                <a:ea typeface="Calibri" panose="020F0502020204030204" pitchFamily="34" charset="0"/>
              </a:rPr>
              <a:t>Analyse the results and allow the findings to inform the discharge leaflet.</a:t>
            </a:r>
          </a:p>
          <a:p>
            <a:endParaRPr lang="en-IE" sz="500" b="1" dirty="0">
              <a:solidFill>
                <a:srgbClr val="FF0000"/>
              </a:solidFill>
              <a:latin typeface="Calibri" panose="020F0502020204030204" pitchFamily="34" charset="0"/>
              <a:ea typeface="Calibri" panose="020F0502020204030204" pitchFamily="34" charset="0"/>
            </a:endParaRPr>
          </a:p>
          <a:p>
            <a:r>
              <a:rPr lang="en-IE" sz="1450" b="1" dirty="0">
                <a:solidFill>
                  <a:srgbClr val="FF0000"/>
                </a:solidFill>
                <a:latin typeface="Calibri" panose="020F0502020204030204" pitchFamily="34" charset="0"/>
                <a:ea typeface="Calibri" panose="020F0502020204030204" pitchFamily="34" charset="0"/>
              </a:rPr>
              <a:t>Outcome</a:t>
            </a:r>
          </a:p>
          <a:p>
            <a:pPr marL="285750" indent="-285750">
              <a:buFont typeface="Arial" panose="020B0604020202020204" pitchFamily="34" charset="0"/>
              <a:buChar char="•"/>
            </a:pPr>
            <a:r>
              <a:rPr lang="en-IE" sz="1450" dirty="0">
                <a:solidFill>
                  <a:srgbClr val="002060"/>
                </a:solidFill>
                <a:latin typeface="Calibri" panose="020F0502020204030204" pitchFamily="34" charset="0"/>
                <a:ea typeface="Calibri" panose="020F0502020204030204" pitchFamily="34" charset="0"/>
              </a:rPr>
              <a:t>A focused survey completed.</a:t>
            </a:r>
          </a:p>
          <a:p>
            <a:pPr marL="285750" indent="-285750">
              <a:buFont typeface="Arial" panose="020B0604020202020204" pitchFamily="34" charset="0"/>
              <a:buChar char="•"/>
            </a:pPr>
            <a:r>
              <a:rPr lang="en-IE" sz="1450" dirty="0">
                <a:solidFill>
                  <a:srgbClr val="002060"/>
                </a:solidFill>
                <a:latin typeface="Calibri" panose="020F0502020204030204" pitchFamily="34" charset="0"/>
                <a:ea typeface="Calibri" panose="020F0502020204030204" pitchFamily="34" charset="0"/>
              </a:rPr>
              <a:t>Discharge Leaflet updated as per feedback.</a:t>
            </a:r>
          </a:p>
          <a:p>
            <a:pPr marL="285750" indent="-285750">
              <a:buFont typeface="Arial" panose="020B0604020202020204" pitchFamily="34" charset="0"/>
              <a:buChar char="•"/>
            </a:pPr>
            <a:r>
              <a:rPr lang="en-IE" sz="1450" dirty="0">
                <a:solidFill>
                  <a:srgbClr val="002060"/>
                </a:solidFill>
                <a:latin typeface="Calibri" panose="020F0502020204030204" pitchFamily="34" charset="0"/>
                <a:ea typeface="Calibri" panose="020F0502020204030204" pitchFamily="34" charset="0"/>
              </a:rPr>
              <a:t>A proposed Patient Charter has been drafted.</a:t>
            </a:r>
          </a:p>
          <a:p>
            <a:endParaRPr lang="en-IE" sz="500" b="1" dirty="0">
              <a:solidFill>
                <a:srgbClr val="002060"/>
              </a:solidFill>
            </a:endParaRPr>
          </a:p>
          <a:p>
            <a:r>
              <a:rPr lang="en-IE" sz="1450" b="1" dirty="0">
                <a:solidFill>
                  <a:srgbClr val="FF0000"/>
                </a:solidFill>
              </a:rPr>
              <a:t>Meeting August 29th 2022</a:t>
            </a:r>
          </a:p>
          <a:p>
            <a:pPr marL="285750" indent="-285750">
              <a:buFont typeface="Arial" panose="020B0604020202020204" pitchFamily="34" charset="0"/>
              <a:buChar char="•"/>
            </a:pPr>
            <a:r>
              <a:rPr lang="en-IE" sz="1450" dirty="0">
                <a:solidFill>
                  <a:srgbClr val="002060"/>
                </a:solidFill>
              </a:rPr>
              <a:t>Members of the Forum provided feedback on the draft Patient Charter following a period of review.</a:t>
            </a:r>
          </a:p>
          <a:p>
            <a:pPr marL="285750" indent="-285750">
              <a:buFont typeface="Arial" panose="020B0604020202020204" pitchFamily="34" charset="0"/>
              <a:buChar char="•"/>
            </a:pPr>
            <a:r>
              <a:rPr lang="en-IE" sz="1450" dirty="0">
                <a:solidFill>
                  <a:srgbClr val="002060"/>
                </a:solidFill>
              </a:rPr>
              <a:t>Members of the forum to review the admission patient information leaflet.</a:t>
            </a:r>
            <a:r>
              <a:rPr lang="en-IE" sz="1400" dirty="0">
                <a:solidFill>
                  <a:srgbClr val="002060"/>
                </a:solidFill>
              </a:rPr>
              <a:t>	</a:t>
            </a:r>
          </a:p>
        </p:txBody>
      </p:sp>
      <p:pic>
        <p:nvPicPr>
          <p:cNvPr id="12" name="Picture 11" descr="Beaumont Hospital- Dublin, Ireland - Endorse Job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02883" cy="91565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8114097" y="2613120"/>
            <a:ext cx="3349592" cy="369332"/>
          </a:xfrm>
          <a:prstGeom prst="rect">
            <a:avLst/>
          </a:prstGeom>
          <a:noFill/>
        </p:spPr>
        <p:txBody>
          <a:bodyPr wrap="square" rtlCol="0">
            <a:spAutoFit/>
          </a:bodyPr>
          <a:lstStyle/>
          <a:p>
            <a:endParaRPr lang="en-IE" dirty="0"/>
          </a:p>
        </p:txBody>
      </p:sp>
      <p:cxnSp>
        <p:nvCxnSpPr>
          <p:cNvPr id="10" name="Straight Connector 9"/>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1" name="Picture 10" descr="RCSI Hospitals Group Logo_RGB.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graphicFrame>
        <p:nvGraphicFramePr>
          <p:cNvPr id="13" name="Table 12"/>
          <p:cNvGraphicFramePr>
            <a:graphicFrameLocks noGrp="1"/>
          </p:cNvGraphicFramePr>
          <p:nvPr/>
        </p:nvGraphicFramePr>
        <p:xfrm>
          <a:off x="148673" y="5451405"/>
          <a:ext cx="11732884" cy="1155135"/>
        </p:xfrm>
        <a:graphic>
          <a:graphicData uri="http://schemas.openxmlformats.org/drawingml/2006/table">
            <a:tbl>
              <a:tblPr firstRow="1" bandRow="1">
                <a:tableStyleId>{5C22544A-7EE6-4342-B048-85BDC9FD1C3A}</a:tableStyleId>
              </a:tblPr>
              <a:tblGrid>
                <a:gridCol w="11732884">
                  <a:extLst>
                    <a:ext uri="{9D8B030D-6E8A-4147-A177-3AD203B41FA5}">
                      <a16:colId xmlns:a16="http://schemas.microsoft.com/office/drawing/2014/main" val="20000"/>
                    </a:ext>
                  </a:extLst>
                </a:gridCol>
              </a:tblGrid>
              <a:tr h="324555">
                <a:tc>
                  <a:txBody>
                    <a:bodyPr/>
                    <a:lstStyle/>
                    <a:p>
                      <a:r>
                        <a:rPr lang="en-IE" sz="1500" b="1" dirty="0">
                          <a:solidFill>
                            <a:srgbClr val="FFFFFF"/>
                          </a:solidFill>
                        </a:rPr>
                        <a:t>This</a:t>
                      </a:r>
                      <a:r>
                        <a:rPr lang="en-IE" sz="1500" b="1" baseline="0" dirty="0">
                          <a:solidFill>
                            <a:srgbClr val="FFFFFF"/>
                          </a:solidFill>
                        </a:rPr>
                        <a:t> project is aligned to:</a:t>
                      </a:r>
                      <a:endParaRPr lang="en-IE" sz="1500" b="1" dirty="0">
                        <a:solidFill>
                          <a:srgbClr val="FFFFFF"/>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581891">
                <a:tc>
                  <a:txBody>
                    <a:bodyPr/>
                    <a:lstStyle/>
                    <a:p>
                      <a:r>
                        <a:rPr lang="en-IE" sz="1450" b="1" dirty="0">
                          <a:solidFill>
                            <a:schemeClr val="accent5">
                              <a:lumMod val="50000"/>
                            </a:schemeClr>
                          </a:solidFill>
                        </a:rPr>
                        <a:t>National Inpatient Experience Survey </a:t>
                      </a:r>
                    </a:p>
                    <a:p>
                      <a:r>
                        <a:rPr lang="en-IE" sz="1450" i="1" dirty="0">
                          <a:solidFill>
                            <a:schemeClr val="accent5">
                              <a:lumMod val="50000"/>
                            </a:schemeClr>
                          </a:solidFill>
                        </a:rPr>
                        <a:t>Q24</a:t>
                      </a:r>
                      <a:r>
                        <a:rPr lang="en-IE" sz="1450" dirty="0">
                          <a:solidFill>
                            <a:schemeClr val="accent5">
                              <a:lumMod val="50000"/>
                            </a:schemeClr>
                          </a:solidFill>
                        </a:rPr>
                        <a:t> Were you involved as much as you wanted to be in decisions about your care and treatment?</a:t>
                      </a:r>
                    </a:p>
                    <a:p>
                      <a:endParaRPr lang="en-IE" sz="500" dirty="0">
                        <a:solidFill>
                          <a:schemeClr val="accent5">
                            <a:lumMod val="50000"/>
                          </a:schemeClr>
                        </a:solidFill>
                      </a:endParaRPr>
                    </a:p>
                    <a:p>
                      <a:r>
                        <a:rPr lang="en-IE" sz="1450" dirty="0">
                          <a:solidFill>
                            <a:schemeClr val="accent5">
                              <a:lumMod val="50000"/>
                            </a:schemeClr>
                          </a:solidFill>
                        </a:rPr>
                        <a:t>HIQA Safer Better Healthcare standards (2012) Person-Centred Care &amp; Support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868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530419" y="0"/>
            <a:ext cx="8576106" cy="698804"/>
          </a:xfrm>
          <a:prstGeom prst="round2Same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Establishing a Patient Engagement in Beaumont Hospital (2021)</a:t>
            </a:r>
          </a:p>
        </p:txBody>
      </p:sp>
      <p:sp>
        <p:nvSpPr>
          <p:cNvPr id="4" name="TextBox 3"/>
          <p:cNvSpPr txBox="1"/>
          <p:nvPr/>
        </p:nvSpPr>
        <p:spPr>
          <a:xfrm>
            <a:off x="245117" y="1050755"/>
            <a:ext cx="11721164" cy="512320"/>
          </a:xfrm>
          <a:prstGeom prst="rect">
            <a:avLst/>
          </a:prstGeom>
          <a:noFill/>
        </p:spPr>
        <p:txBody>
          <a:bodyPr wrap="square" rtlCol="0">
            <a:spAutoFit/>
          </a:bodyPr>
          <a:lstStyle/>
          <a:p>
            <a:pPr>
              <a:lnSpc>
                <a:spcPts val="1600"/>
              </a:lnSpc>
            </a:pPr>
            <a:r>
              <a:rPr lang="en-IE" b="1" dirty="0">
                <a:solidFill>
                  <a:srgbClr val="002060"/>
                </a:solidFill>
              </a:rPr>
              <a:t>Introduction: </a:t>
            </a:r>
            <a:r>
              <a:rPr lang="en-IE" dirty="0">
                <a:solidFill>
                  <a:srgbClr val="002060"/>
                </a:solidFill>
              </a:rPr>
              <a:t> </a:t>
            </a:r>
          </a:p>
          <a:p>
            <a:pPr>
              <a:lnSpc>
                <a:spcPts val="1600"/>
              </a:lnSpc>
            </a:pPr>
            <a:r>
              <a:rPr lang="en-IE" sz="1300" dirty="0">
                <a:solidFill>
                  <a:srgbClr val="002060"/>
                </a:solidFill>
              </a:rPr>
              <a:t>A Patient Engagement Committee has been established to support the delivery of the best possible patient experience through collaboration with our patients.</a:t>
            </a:r>
            <a:r>
              <a:rPr lang="en-IE" dirty="0"/>
              <a:t>	</a:t>
            </a:r>
          </a:p>
        </p:txBody>
      </p:sp>
      <p:sp>
        <p:nvSpPr>
          <p:cNvPr id="7" name="TextBox 6"/>
          <p:cNvSpPr txBox="1"/>
          <p:nvPr/>
        </p:nvSpPr>
        <p:spPr>
          <a:xfrm>
            <a:off x="8114097" y="2613120"/>
            <a:ext cx="3349592" cy="369332"/>
          </a:xfrm>
          <a:prstGeom prst="rect">
            <a:avLst/>
          </a:prstGeom>
          <a:noFill/>
        </p:spPr>
        <p:txBody>
          <a:bodyPr wrap="square" rtlCol="0">
            <a:spAutoFit/>
          </a:bodyPr>
          <a:lstStyle/>
          <a:p>
            <a:endParaRPr lang="en-IE" dirty="0"/>
          </a:p>
        </p:txBody>
      </p:sp>
      <p:sp>
        <p:nvSpPr>
          <p:cNvPr id="5" name="TextBox 4"/>
          <p:cNvSpPr txBox="1"/>
          <p:nvPr/>
        </p:nvSpPr>
        <p:spPr>
          <a:xfrm>
            <a:off x="259227" y="1635328"/>
            <a:ext cx="8475551" cy="4939814"/>
          </a:xfrm>
          <a:prstGeom prst="rect">
            <a:avLst/>
          </a:prstGeom>
          <a:noFill/>
          <a:ln>
            <a:solidFill>
              <a:schemeClr val="tx1"/>
            </a:solidFill>
          </a:ln>
        </p:spPr>
        <p:txBody>
          <a:bodyPr wrap="square" rtlCol="0">
            <a:spAutoFit/>
          </a:bodyPr>
          <a:lstStyle/>
          <a:p>
            <a:r>
              <a:rPr lang="en-IE" sz="1500" b="1" dirty="0">
                <a:solidFill>
                  <a:schemeClr val="accent5">
                    <a:lumMod val="50000"/>
                  </a:schemeClr>
                </a:solidFill>
              </a:rPr>
              <a:t>A Patient Engagement Committee was established in April 2022. The committee is chaired by Director of Quality &amp; Patient Safety and links with the Patient Experience Forum. NIES Q24</a:t>
            </a:r>
          </a:p>
          <a:p>
            <a:endParaRPr lang="en-IE" sz="1000" dirty="0">
              <a:solidFill>
                <a:schemeClr val="accent5">
                  <a:lumMod val="50000"/>
                </a:schemeClr>
              </a:solidFill>
            </a:endParaRPr>
          </a:p>
          <a:p>
            <a:r>
              <a:rPr lang="en-IE" sz="1500" b="1" dirty="0">
                <a:solidFill>
                  <a:srgbClr val="FF0000"/>
                </a:solidFill>
              </a:rPr>
              <a:t>The purpose of the committee is to:</a:t>
            </a:r>
          </a:p>
          <a:p>
            <a:pPr marL="285750" indent="-285750">
              <a:buFont typeface="Arial" panose="020B0604020202020204" pitchFamily="34" charset="0"/>
              <a:buChar char="•"/>
            </a:pPr>
            <a:r>
              <a:rPr lang="en-IE" sz="1500" dirty="0">
                <a:solidFill>
                  <a:schemeClr val="accent5">
                    <a:lumMod val="50000"/>
                  </a:schemeClr>
                </a:solidFill>
              </a:rPr>
              <a:t>Review and analyse trends emerging from patient feedback on their experience of care focusing on themes and service areas including the findings of national and local patient experience surveys ensuring that appropriate action plans are developed and implemented to deliver effective outcomes.</a:t>
            </a:r>
          </a:p>
          <a:p>
            <a:pPr marL="285750" indent="-285750">
              <a:buFont typeface="Arial" panose="020B0604020202020204" pitchFamily="34" charset="0"/>
              <a:buChar char="•"/>
            </a:pPr>
            <a:r>
              <a:rPr lang="en-IE" sz="1500" dirty="0">
                <a:solidFill>
                  <a:schemeClr val="accent5">
                    <a:lumMod val="50000"/>
                  </a:schemeClr>
                </a:solidFill>
              </a:rPr>
              <a:t>Review and identify issues/themes resulting from PALS complaints</a:t>
            </a:r>
          </a:p>
          <a:p>
            <a:pPr marL="285750" indent="-285750">
              <a:buFont typeface="Arial" panose="020B0604020202020204" pitchFamily="34" charset="0"/>
              <a:buChar char="•"/>
            </a:pPr>
            <a:r>
              <a:rPr lang="en-IE" sz="1500" dirty="0">
                <a:solidFill>
                  <a:schemeClr val="accent5">
                    <a:lumMod val="50000"/>
                  </a:schemeClr>
                </a:solidFill>
              </a:rPr>
              <a:t>Review and take into account any national guidance, initiatives and reports relating to patient experience and propose action in response.</a:t>
            </a:r>
          </a:p>
          <a:p>
            <a:pPr marL="285750" indent="-285750">
              <a:lnSpc>
                <a:spcPts val="1500"/>
              </a:lnSpc>
              <a:buFont typeface="Arial" panose="020B0604020202020204" pitchFamily="34" charset="0"/>
              <a:buChar char="•"/>
            </a:pPr>
            <a:r>
              <a:rPr lang="en-IE" sz="1500" dirty="0">
                <a:solidFill>
                  <a:schemeClr val="accent5">
                    <a:lumMod val="50000"/>
                  </a:schemeClr>
                </a:solidFill>
              </a:rPr>
              <a:t>Make recommendations to the Risk Management Committee about areas of concern and highlight areas of good practice.	</a:t>
            </a:r>
          </a:p>
          <a:p>
            <a:endParaRPr lang="en-IE" sz="1000" b="1" dirty="0">
              <a:solidFill>
                <a:schemeClr val="accent5">
                  <a:lumMod val="50000"/>
                </a:schemeClr>
              </a:solidFill>
            </a:endParaRPr>
          </a:p>
          <a:p>
            <a:r>
              <a:rPr lang="en-IE" sz="1500" b="1" dirty="0">
                <a:solidFill>
                  <a:srgbClr val="FF0000"/>
                </a:solidFill>
              </a:rPr>
              <a:t>Progress</a:t>
            </a:r>
          </a:p>
          <a:p>
            <a:pPr marL="171450" lvl="0" indent="-171450">
              <a:buFont typeface="Arial" panose="020B0604020202020204" pitchFamily="34" charset="0"/>
              <a:buChar char="•"/>
            </a:pPr>
            <a:r>
              <a:rPr lang="en-IE" sz="1500" dirty="0">
                <a:solidFill>
                  <a:schemeClr val="accent5">
                    <a:lumMod val="50000"/>
                  </a:schemeClr>
                </a:solidFill>
              </a:rPr>
              <a:t>Following on from work progressed under Patient Experience Forum i.e. reviewed suggested changes to discharge leaflet.</a:t>
            </a:r>
          </a:p>
          <a:p>
            <a:pPr marL="171450" lvl="0" indent="-171450">
              <a:buFont typeface="Arial" panose="020B0604020202020204" pitchFamily="34" charset="0"/>
              <a:buChar char="•"/>
            </a:pPr>
            <a:r>
              <a:rPr lang="en-IE" sz="1500" dirty="0">
                <a:solidFill>
                  <a:schemeClr val="accent5">
                    <a:lumMod val="50000"/>
                  </a:schemeClr>
                </a:solidFill>
              </a:rPr>
              <a:t>Consulted with key staff, made final changes to the discharge leaflet.</a:t>
            </a:r>
          </a:p>
          <a:p>
            <a:pPr marL="171450" lvl="0" indent="-171450">
              <a:buFont typeface="Arial" panose="020B0604020202020204" pitchFamily="34" charset="0"/>
              <a:buChar char="•"/>
            </a:pPr>
            <a:r>
              <a:rPr lang="en-IE" sz="1500" dirty="0">
                <a:solidFill>
                  <a:schemeClr val="accent5">
                    <a:lumMod val="50000"/>
                  </a:schemeClr>
                </a:solidFill>
              </a:rPr>
              <a:t>Tested with patients on a medical and surgical ward where all appropriate patients were asked to read the leaflet and make any final suggestions. </a:t>
            </a:r>
          </a:p>
          <a:p>
            <a:pPr marL="171450" lvl="0" indent="-171450">
              <a:buFont typeface="Arial" panose="020B0604020202020204" pitchFamily="34" charset="0"/>
              <a:buChar char="•"/>
            </a:pPr>
            <a:r>
              <a:rPr lang="en-IE" sz="1500" dirty="0">
                <a:solidFill>
                  <a:schemeClr val="accent5">
                    <a:lumMod val="50000"/>
                  </a:schemeClr>
                </a:solidFill>
              </a:rPr>
              <a:t>100% of patients on the wards satisfied with the leaflet.</a:t>
            </a:r>
          </a:p>
          <a:p>
            <a:pPr marL="171450" indent="-171450">
              <a:buFont typeface="Arial" panose="020B0604020202020204" pitchFamily="34" charset="0"/>
              <a:buChar char="•"/>
            </a:pPr>
            <a:r>
              <a:rPr lang="en-IE" sz="1500" dirty="0">
                <a:solidFill>
                  <a:schemeClr val="accent5">
                    <a:lumMod val="50000"/>
                  </a:schemeClr>
                </a:solidFill>
              </a:rPr>
              <a:t>Changes to nursing documentation to prompt the giving of discharge leaflet to patient on admission and the commencement through good communication of discharge planning.</a:t>
            </a:r>
          </a:p>
        </p:txBody>
      </p:sp>
      <p:cxnSp>
        <p:nvCxnSpPr>
          <p:cNvPr id="11" name="Straight Connector 10"/>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3" name="Picture 12" descr="Beaumont Hospital- Dublin, Ireland - Endorse Job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02883" cy="915652"/>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Picture 13" descr="RCSI Hospitals Group Logo_RGB.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graphicFrame>
        <p:nvGraphicFramePr>
          <p:cNvPr id="12" name="Table 11"/>
          <p:cNvGraphicFramePr>
            <a:graphicFrameLocks noGrp="1"/>
          </p:cNvGraphicFramePr>
          <p:nvPr/>
        </p:nvGraphicFramePr>
        <p:xfrm>
          <a:off x="8791222" y="1614596"/>
          <a:ext cx="3160889" cy="2484120"/>
        </p:xfrm>
        <a:graphic>
          <a:graphicData uri="http://schemas.openxmlformats.org/drawingml/2006/table">
            <a:tbl>
              <a:tblPr firstRow="1" bandRow="1">
                <a:tableStyleId>{5C22544A-7EE6-4342-B048-85BDC9FD1C3A}</a:tableStyleId>
              </a:tblPr>
              <a:tblGrid>
                <a:gridCol w="3160889">
                  <a:extLst>
                    <a:ext uri="{9D8B030D-6E8A-4147-A177-3AD203B41FA5}">
                      <a16:colId xmlns:a16="http://schemas.microsoft.com/office/drawing/2014/main" val="20000"/>
                    </a:ext>
                  </a:extLst>
                </a:gridCol>
              </a:tblGrid>
              <a:tr h="3157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a:solidFill>
                            <a:schemeClr val="bg1"/>
                          </a:solidFill>
                        </a:rPr>
                        <a:t>This project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599307">
                <a:tc>
                  <a:txBody>
                    <a:bodyPr/>
                    <a:lstStyle/>
                    <a:p>
                      <a:r>
                        <a:rPr lang="en-IE" sz="1500" b="1" dirty="0">
                          <a:solidFill>
                            <a:schemeClr val="accent5">
                              <a:lumMod val="50000"/>
                            </a:schemeClr>
                          </a:solidFill>
                        </a:rPr>
                        <a:t>National Inpatient Experience Survey </a:t>
                      </a:r>
                    </a:p>
                    <a:p>
                      <a:r>
                        <a:rPr lang="en-IE" sz="1500" i="1" dirty="0">
                          <a:solidFill>
                            <a:schemeClr val="accent5">
                              <a:lumMod val="50000"/>
                            </a:schemeClr>
                          </a:solidFill>
                        </a:rPr>
                        <a:t>Q24</a:t>
                      </a:r>
                      <a:r>
                        <a:rPr lang="en-IE" sz="1500" dirty="0">
                          <a:solidFill>
                            <a:schemeClr val="accent5">
                              <a:lumMod val="50000"/>
                            </a:schemeClr>
                          </a:solidFill>
                        </a:rPr>
                        <a:t> </a:t>
                      </a:r>
                    </a:p>
                    <a:p>
                      <a:r>
                        <a:rPr lang="en-IE" sz="1500" dirty="0">
                          <a:solidFill>
                            <a:schemeClr val="accent5">
                              <a:lumMod val="50000"/>
                            </a:schemeClr>
                          </a:solidFill>
                        </a:rPr>
                        <a:t>Were you involved as much as you wanted to be in decisions about your care and treatment?</a:t>
                      </a:r>
                    </a:p>
                    <a:p>
                      <a:endParaRPr lang="en-IE" sz="1500" dirty="0">
                        <a:solidFill>
                          <a:schemeClr val="accent5">
                            <a:lumMod val="50000"/>
                          </a:schemeClr>
                        </a:solidFill>
                      </a:endParaRPr>
                    </a:p>
                    <a:p>
                      <a:r>
                        <a:rPr lang="en-IE" sz="1500" dirty="0">
                          <a:solidFill>
                            <a:schemeClr val="accent5">
                              <a:lumMod val="50000"/>
                            </a:schemeClr>
                          </a:solidFill>
                        </a:rPr>
                        <a:t>HIQA Safer Better Healthcare standards (2012) Person-Centred Care &amp; Support.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nvGraphicFramePr>
        <p:xfrm>
          <a:off x="8833554" y="4219222"/>
          <a:ext cx="3132668" cy="2356556"/>
        </p:xfrm>
        <a:graphic>
          <a:graphicData uri="http://schemas.openxmlformats.org/drawingml/2006/table">
            <a:tbl>
              <a:tblPr firstRow="1" bandRow="1">
                <a:tableStyleId>{5C22544A-7EE6-4342-B048-85BDC9FD1C3A}</a:tableStyleId>
              </a:tblPr>
              <a:tblGrid>
                <a:gridCol w="3132668">
                  <a:extLst>
                    <a:ext uri="{9D8B030D-6E8A-4147-A177-3AD203B41FA5}">
                      <a16:colId xmlns:a16="http://schemas.microsoft.com/office/drawing/2014/main" val="20000"/>
                    </a:ext>
                  </a:extLst>
                </a:gridCol>
              </a:tblGrid>
              <a:tr h="360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a:solidFill>
                            <a:schemeClr val="bg1"/>
                          </a:solidFill>
                        </a:rPr>
                        <a:t>Next Steps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996268">
                <a:tc>
                  <a:txBody>
                    <a:bodyPr/>
                    <a:lstStyle/>
                    <a:p>
                      <a:pPr marL="171450" lvl="0" indent="-171450">
                        <a:buFont typeface="Arial" panose="020B0604020202020204" pitchFamily="34" charset="0"/>
                        <a:buChar char="•"/>
                      </a:pPr>
                      <a:r>
                        <a:rPr lang="en-IE" sz="1500" dirty="0">
                          <a:solidFill>
                            <a:schemeClr val="accent5">
                              <a:lumMod val="50000"/>
                            </a:schemeClr>
                          </a:solidFill>
                        </a:rPr>
                        <a:t>Process to ensure discharge leaflet is given to patients on admission underway currently underway, </a:t>
                      </a:r>
                    </a:p>
                    <a:p>
                      <a:pPr marL="171450" lvl="0" indent="-171450">
                        <a:buFont typeface="Arial" panose="020B0604020202020204" pitchFamily="34" charset="0"/>
                        <a:buChar char="•"/>
                      </a:pPr>
                      <a:r>
                        <a:rPr lang="en-IE" sz="1500" dirty="0">
                          <a:solidFill>
                            <a:schemeClr val="accent5">
                              <a:lumMod val="50000"/>
                            </a:schemeClr>
                          </a:solidFill>
                        </a:rPr>
                        <a:t>Reviewing admission leaflet to ensure it is current and supports patients when being admitted to hospital.</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80699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555080" y="0"/>
            <a:ext cx="8136866" cy="746021"/>
          </a:xfrm>
          <a:prstGeom prst="round2Same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Improving availability, choice and selection of food including optimising nutritional content. A QI initiative in Beaumont Hospital (2021)</a:t>
            </a:r>
          </a:p>
        </p:txBody>
      </p:sp>
      <p:sp>
        <p:nvSpPr>
          <p:cNvPr id="4" name="TextBox 3"/>
          <p:cNvSpPr txBox="1"/>
          <p:nvPr/>
        </p:nvSpPr>
        <p:spPr>
          <a:xfrm>
            <a:off x="202665" y="1011607"/>
            <a:ext cx="11750039" cy="1140483"/>
          </a:xfrm>
          <a:prstGeom prst="rect">
            <a:avLst/>
          </a:prstGeom>
          <a:noFill/>
        </p:spPr>
        <p:txBody>
          <a:bodyPr wrap="square" rtlCol="0">
            <a:spAutoFit/>
          </a:bodyPr>
          <a:lstStyle/>
          <a:p>
            <a:r>
              <a:rPr lang="en-IE" b="1" i="1" dirty="0">
                <a:solidFill>
                  <a:schemeClr val="accent5">
                    <a:lumMod val="50000"/>
                  </a:schemeClr>
                </a:solidFill>
              </a:rPr>
              <a:t>Aim</a:t>
            </a:r>
            <a:r>
              <a:rPr lang="en-IE" i="1" dirty="0">
                <a:solidFill>
                  <a:schemeClr val="accent5">
                    <a:lumMod val="50000"/>
                  </a:schemeClr>
                </a:solidFill>
              </a:rPr>
              <a:t>: </a:t>
            </a:r>
            <a:r>
              <a:rPr lang="en-IE" b="1" i="1" dirty="0">
                <a:solidFill>
                  <a:schemeClr val="accent5">
                    <a:lumMod val="50000"/>
                  </a:schemeClr>
                </a:solidFill>
              </a:rPr>
              <a:t>To improve menu layout ensuring easy to read and understand for patients, improve specialist menus and conduct a patient focus group focusing on food and nutrition.</a:t>
            </a:r>
          </a:p>
          <a:p>
            <a:r>
              <a:rPr lang="en-IE" dirty="0"/>
              <a:t>	</a:t>
            </a:r>
          </a:p>
          <a:p>
            <a:pPr>
              <a:lnSpc>
                <a:spcPts val="1600"/>
              </a:lnSpc>
            </a:pPr>
            <a:endParaRPr lang="en-IE" dirty="0"/>
          </a:p>
        </p:txBody>
      </p:sp>
      <p:sp>
        <p:nvSpPr>
          <p:cNvPr id="8" name="TextBox 7"/>
          <p:cNvSpPr txBox="1"/>
          <p:nvPr/>
        </p:nvSpPr>
        <p:spPr>
          <a:xfrm>
            <a:off x="310981" y="1779687"/>
            <a:ext cx="7718242" cy="4755147"/>
          </a:xfrm>
          <a:prstGeom prst="rect">
            <a:avLst/>
          </a:prstGeom>
          <a:noFill/>
          <a:ln>
            <a:solidFill>
              <a:schemeClr val="tx1"/>
            </a:solidFill>
          </a:ln>
        </p:spPr>
        <p:txBody>
          <a:bodyPr wrap="square" rtlCol="0">
            <a:spAutoFit/>
          </a:bodyPr>
          <a:lstStyle/>
          <a:p>
            <a:r>
              <a:rPr lang="en-IE" sz="1700" b="1" dirty="0">
                <a:solidFill>
                  <a:schemeClr val="accent5">
                    <a:lumMod val="50000"/>
                  </a:schemeClr>
                </a:solidFill>
              </a:rPr>
              <a:t>A Nutrition Steering Group is in place and reports into the Hospital Clinical Governance Committee.</a:t>
            </a:r>
            <a:r>
              <a:rPr lang="en-IE" sz="1600" dirty="0">
                <a:solidFill>
                  <a:schemeClr val="accent5">
                    <a:lumMod val="50000"/>
                  </a:schemeClr>
                </a:solidFill>
              </a:rPr>
              <a:t>	</a:t>
            </a:r>
          </a:p>
          <a:p>
            <a:endParaRPr lang="en-IE" sz="700" dirty="0">
              <a:solidFill>
                <a:schemeClr val="accent5">
                  <a:lumMod val="50000"/>
                </a:schemeClr>
              </a:solidFill>
            </a:endParaRPr>
          </a:p>
          <a:p>
            <a:r>
              <a:rPr lang="en-IE" sz="1700" b="1" dirty="0">
                <a:solidFill>
                  <a:srgbClr val="FF0000"/>
                </a:solidFill>
              </a:rPr>
              <a:t>Progress</a:t>
            </a:r>
          </a:p>
          <a:p>
            <a:pPr marL="285750" indent="-285750">
              <a:buFont typeface="Arial" panose="020B0604020202020204" pitchFamily="34" charset="0"/>
              <a:buChar char="•"/>
            </a:pPr>
            <a:r>
              <a:rPr lang="en-IE" sz="1700" dirty="0">
                <a:solidFill>
                  <a:schemeClr val="accent5">
                    <a:lumMod val="50000"/>
                  </a:schemeClr>
                </a:solidFill>
              </a:rPr>
              <a:t>Completed Patient survey in April 2022 with focus on current menu feedback and meal time experience. </a:t>
            </a:r>
          </a:p>
          <a:p>
            <a:pPr marL="285750" indent="-285750">
              <a:buFont typeface="Arial" panose="020B0604020202020204" pitchFamily="34" charset="0"/>
              <a:buChar char="•"/>
            </a:pPr>
            <a:r>
              <a:rPr lang="en-IE" sz="1700" dirty="0">
                <a:solidFill>
                  <a:schemeClr val="accent5">
                    <a:lumMod val="50000"/>
                  </a:schemeClr>
                </a:solidFill>
              </a:rPr>
              <a:t>Audits completed in Beaumont Hospital and in the Rehabilitation Unit on St Joseph’s Campus.</a:t>
            </a:r>
          </a:p>
          <a:p>
            <a:endParaRPr lang="en-IE" sz="700" b="1" dirty="0">
              <a:solidFill>
                <a:schemeClr val="accent5">
                  <a:lumMod val="50000"/>
                </a:schemeClr>
              </a:solidFill>
            </a:endParaRPr>
          </a:p>
          <a:p>
            <a:r>
              <a:rPr lang="en-IE" sz="1700" b="1" dirty="0">
                <a:solidFill>
                  <a:srgbClr val="FF0000"/>
                </a:solidFill>
              </a:rPr>
              <a:t>August 2022 </a:t>
            </a:r>
          </a:p>
          <a:p>
            <a:pPr marL="285750" indent="-285750">
              <a:buFont typeface="Arial" panose="020B0604020202020204" pitchFamily="34" charset="0"/>
              <a:buChar char="•"/>
            </a:pPr>
            <a:r>
              <a:rPr lang="en-IE" sz="1700" dirty="0">
                <a:solidFill>
                  <a:schemeClr val="accent5">
                    <a:lumMod val="50000"/>
                  </a:schemeClr>
                </a:solidFill>
              </a:rPr>
              <a:t>Development of a new 3 week Standard Menu for the hospital.</a:t>
            </a:r>
          </a:p>
          <a:p>
            <a:pPr marL="285750" indent="-285750">
              <a:buFont typeface="Arial" panose="020B0604020202020204" pitchFamily="34" charset="0"/>
              <a:buChar char="•"/>
            </a:pPr>
            <a:r>
              <a:rPr lang="en-IE" sz="1700" dirty="0">
                <a:solidFill>
                  <a:schemeClr val="accent5">
                    <a:lumMod val="50000"/>
                  </a:schemeClr>
                </a:solidFill>
              </a:rPr>
              <a:t>Increased choice for vegetarian / vegan diets.</a:t>
            </a:r>
          </a:p>
          <a:p>
            <a:pPr marL="285750" indent="-285750">
              <a:buFont typeface="Arial" panose="020B0604020202020204" pitchFamily="34" charset="0"/>
              <a:buChar char="•"/>
            </a:pPr>
            <a:r>
              <a:rPr lang="en-IE" sz="1700" dirty="0">
                <a:solidFill>
                  <a:schemeClr val="accent5">
                    <a:lumMod val="50000"/>
                  </a:schemeClr>
                </a:solidFill>
              </a:rPr>
              <a:t>New standardised recipes developed.</a:t>
            </a:r>
          </a:p>
          <a:p>
            <a:pPr marL="285750" indent="-285750">
              <a:buFont typeface="Arial" panose="020B0604020202020204" pitchFamily="34" charset="0"/>
              <a:buChar char="•"/>
            </a:pPr>
            <a:r>
              <a:rPr lang="en-IE" sz="1700" dirty="0">
                <a:solidFill>
                  <a:schemeClr val="accent5">
                    <a:lumMod val="50000"/>
                  </a:schemeClr>
                </a:solidFill>
              </a:rPr>
              <a:t>Reduced repetition of menu choice.</a:t>
            </a:r>
          </a:p>
          <a:p>
            <a:endParaRPr lang="en-IE" sz="700" dirty="0">
              <a:solidFill>
                <a:srgbClr val="FF0000"/>
              </a:solidFill>
            </a:endParaRPr>
          </a:p>
          <a:p>
            <a:r>
              <a:rPr lang="en-IE" sz="1700" b="1" dirty="0">
                <a:solidFill>
                  <a:srgbClr val="FF0000"/>
                </a:solidFill>
              </a:rPr>
              <a:t>Next steps </a:t>
            </a:r>
            <a:endParaRPr lang="en-IE" sz="1700" dirty="0">
              <a:solidFill>
                <a:srgbClr val="FF0000"/>
              </a:solidFill>
            </a:endParaRPr>
          </a:p>
          <a:p>
            <a:pPr marL="285750" indent="-285750">
              <a:buFont typeface="Arial" panose="020B0604020202020204" pitchFamily="34" charset="0"/>
              <a:buChar char="•"/>
            </a:pPr>
            <a:r>
              <a:rPr lang="en-IE" sz="1700" dirty="0">
                <a:solidFill>
                  <a:schemeClr val="accent5">
                    <a:lumMod val="50000"/>
                  </a:schemeClr>
                </a:solidFill>
              </a:rPr>
              <a:t>Tasting sessions for new menu choices.</a:t>
            </a:r>
          </a:p>
          <a:p>
            <a:pPr marL="285750" indent="-285750">
              <a:buFont typeface="Arial" panose="020B0604020202020204" pitchFamily="34" charset="0"/>
              <a:buChar char="•"/>
            </a:pPr>
            <a:r>
              <a:rPr lang="en-IE" sz="1700" dirty="0">
                <a:solidFill>
                  <a:schemeClr val="accent5">
                    <a:lumMod val="50000"/>
                  </a:schemeClr>
                </a:solidFill>
              </a:rPr>
              <a:t>Developing Patient Information material on menu ordering and meal time experience. </a:t>
            </a:r>
          </a:p>
        </p:txBody>
      </p:sp>
      <p:cxnSp>
        <p:nvCxnSpPr>
          <p:cNvPr id="10" name="Straight Connector 9"/>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1" name="Picture 10" descr="Beaumont Hospital- Dublin, Ireland - Endorse Job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02883" cy="915652"/>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12" descr="RCSI Hospitals Group Logo_RGB.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graphicFrame>
        <p:nvGraphicFramePr>
          <p:cNvPr id="12" name="Table 11"/>
          <p:cNvGraphicFramePr>
            <a:graphicFrameLocks noGrp="1"/>
          </p:cNvGraphicFramePr>
          <p:nvPr/>
        </p:nvGraphicFramePr>
        <p:xfrm>
          <a:off x="8170334" y="1763888"/>
          <a:ext cx="3626555" cy="3664814"/>
        </p:xfrm>
        <a:graphic>
          <a:graphicData uri="http://schemas.openxmlformats.org/drawingml/2006/table">
            <a:tbl>
              <a:tblPr firstRow="1" bandRow="1">
                <a:tableStyleId>{5C22544A-7EE6-4342-B048-85BDC9FD1C3A}</a:tableStyleId>
              </a:tblPr>
              <a:tblGrid>
                <a:gridCol w="3626555">
                  <a:extLst>
                    <a:ext uri="{9D8B030D-6E8A-4147-A177-3AD203B41FA5}">
                      <a16:colId xmlns:a16="http://schemas.microsoft.com/office/drawing/2014/main" val="20000"/>
                    </a:ext>
                  </a:extLst>
                </a:gridCol>
              </a:tblGrid>
              <a:tr h="34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dirty="0">
                          <a:solidFill>
                            <a:schemeClr val="bg1"/>
                          </a:solidFill>
                        </a:rPr>
                        <a:t>This project is aligned to: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3299054">
                <a:tc>
                  <a:txBody>
                    <a:bodyPr/>
                    <a:lstStyle/>
                    <a:p>
                      <a:r>
                        <a:rPr lang="en-IE" sz="1700" b="1" dirty="0">
                          <a:solidFill>
                            <a:schemeClr val="accent5">
                              <a:lumMod val="50000"/>
                            </a:schemeClr>
                          </a:solidFill>
                        </a:rPr>
                        <a:t>National Inpatient Experience Survey </a:t>
                      </a:r>
                    </a:p>
                    <a:p>
                      <a:r>
                        <a:rPr lang="en-IE" sz="1700" i="1" dirty="0">
                          <a:solidFill>
                            <a:schemeClr val="accent5">
                              <a:lumMod val="50000"/>
                            </a:schemeClr>
                          </a:solidFill>
                        </a:rPr>
                        <a:t>Q15</a:t>
                      </a:r>
                      <a:r>
                        <a:rPr lang="en-IE" sz="1700" dirty="0">
                          <a:solidFill>
                            <a:schemeClr val="accent5">
                              <a:lumMod val="50000"/>
                            </a:schemeClr>
                          </a:solidFill>
                        </a:rPr>
                        <a:t> </a:t>
                      </a:r>
                    </a:p>
                    <a:p>
                      <a:r>
                        <a:rPr lang="en-IE" sz="1700" dirty="0">
                          <a:solidFill>
                            <a:schemeClr val="accent5">
                              <a:lumMod val="50000"/>
                            </a:schemeClr>
                          </a:solidFill>
                        </a:rPr>
                        <a:t>How would you rate the hospital food?</a:t>
                      </a:r>
                    </a:p>
                    <a:p>
                      <a:r>
                        <a:rPr lang="en-IE" sz="1700" i="1" dirty="0">
                          <a:solidFill>
                            <a:schemeClr val="accent5">
                              <a:lumMod val="50000"/>
                            </a:schemeClr>
                          </a:solidFill>
                        </a:rPr>
                        <a:t>Q16 </a:t>
                      </a:r>
                    </a:p>
                    <a:p>
                      <a:r>
                        <a:rPr lang="en-IE" sz="1700" dirty="0">
                          <a:solidFill>
                            <a:schemeClr val="accent5">
                              <a:lumMod val="50000"/>
                            </a:schemeClr>
                          </a:solidFill>
                        </a:rPr>
                        <a:t>Were you offered a choice of food?</a:t>
                      </a:r>
                    </a:p>
                    <a:p>
                      <a:r>
                        <a:rPr lang="en-IE" sz="1700" i="1" dirty="0">
                          <a:solidFill>
                            <a:schemeClr val="accent5">
                              <a:lumMod val="50000"/>
                            </a:schemeClr>
                          </a:solidFill>
                        </a:rPr>
                        <a:t>Q18</a:t>
                      </a:r>
                      <a:r>
                        <a:rPr lang="en-IE" sz="1700" dirty="0">
                          <a:solidFill>
                            <a:schemeClr val="accent5">
                              <a:lumMod val="50000"/>
                            </a:schemeClr>
                          </a:solidFill>
                        </a:rPr>
                        <a:t> </a:t>
                      </a:r>
                    </a:p>
                    <a:p>
                      <a:r>
                        <a:rPr lang="en-IE" sz="1700" dirty="0">
                          <a:solidFill>
                            <a:schemeClr val="accent5">
                              <a:lumMod val="50000"/>
                            </a:schemeClr>
                          </a:solidFill>
                        </a:rPr>
                        <a:t>Were you offered a replacement meal at another time?</a:t>
                      </a:r>
                      <a:endParaRPr lang="en-IE" sz="1700" dirty="0"/>
                    </a:p>
                    <a:p>
                      <a:endParaRPr lang="en-IE" sz="1700" dirty="0">
                        <a:solidFill>
                          <a:schemeClr val="accent5">
                            <a:lumMod val="50000"/>
                          </a:schemeClr>
                        </a:solidFill>
                      </a:endParaRPr>
                    </a:p>
                    <a:p>
                      <a:r>
                        <a:rPr lang="en-IE" sz="1700" dirty="0">
                          <a:solidFill>
                            <a:schemeClr val="accent5">
                              <a:lumMod val="50000"/>
                            </a:schemeClr>
                          </a:solidFill>
                        </a:rPr>
                        <a:t>HIQA Safer Better Healthcare standards (2012) Person-Centred Care &amp; Support.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8958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1468766" y="0"/>
            <a:ext cx="8576106" cy="746021"/>
          </a:xfrm>
          <a:prstGeom prst="round2Same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a:solidFill>
                  <a:srgbClr val="490E66"/>
                </a:solidFill>
              </a:rPr>
              <a:t>2 Quality Improvement Initiatives for NIES (2022) in Beaumont</a:t>
            </a:r>
          </a:p>
        </p:txBody>
      </p:sp>
      <p:sp>
        <p:nvSpPr>
          <p:cNvPr id="8" name="TextBox 7"/>
          <p:cNvSpPr txBox="1"/>
          <p:nvPr/>
        </p:nvSpPr>
        <p:spPr>
          <a:xfrm>
            <a:off x="284555" y="1121270"/>
            <a:ext cx="5994889" cy="2022092"/>
          </a:xfrm>
          <a:prstGeom prst="rect">
            <a:avLst/>
          </a:prstGeom>
          <a:noFill/>
          <a:ln>
            <a:solidFill>
              <a:schemeClr val="tx1"/>
            </a:solidFill>
          </a:ln>
        </p:spPr>
        <p:txBody>
          <a:bodyPr wrap="square" rtlCol="0">
            <a:spAutoFit/>
          </a:bodyPr>
          <a:lstStyle/>
          <a:p>
            <a:r>
              <a:rPr lang="en-IE" b="1" i="1" dirty="0">
                <a:solidFill>
                  <a:srgbClr val="490E66"/>
                </a:solidFill>
              </a:rPr>
              <a:t>Quality Improvement Initiative #1</a:t>
            </a:r>
          </a:p>
          <a:p>
            <a:pPr marL="285750" indent="-285750">
              <a:lnSpc>
                <a:spcPct val="120000"/>
              </a:lnSpc>
              <a:buFont typeface="Arial"/>
              <a:buChar char="•"/>
            </a:pPr>
            <a:r>
              <a:rPr lang="en-IE" dirty="0">
                <a:solidFill>
                  <a:schemeClr val="accent5">
                    <a:lumMod val="50000"/>
                  </a:schemeClr>
                </a:solidFill>
              </a:rPr>
              <a:t>Progression of Patient Experience Forum. </a:t>
            </a:r>
          </a:p>
          <a:p>
            <a:pPr marL="285750" indent="-285750">
              <a:lnSpc>
                <a:spcPct val="120000"/>
              </a:lnSpc>
              <a:buFont typeface="Arial"/>
              <a:buChar char="•"/>
            </a:pPr>
            <a:r>
              <a:rPr lang="en-IE" dirty="0">
                <a:solidFill>
                  <a:schemeClr val="accent5">
                    <a:lumMod val="50000"/>
                  </a:schemeClr>
                </a:solidFill>
              </a:rPr>
              <a:t>Continuation of the Patient Engagement Committee.</a:t>
            </a:r>
          </a:p>
          <a:p>
            <a:pPr marL="285750" indent="-285750">
              <a:lnSpc>
                <a:spcPct val="120000"/>
              </a:lnSpc>
              <a:buFont typeface="Arial"/>
              <a:buChar char="•"/>
            </a:pPr>
            <a:r>
              <a:rPr lang="en-IE" dirty="0">
                <a:solidFill>
                  <a:schemeClr val="accent5">
                    <a:lumMod val="50000"/>
                  </a:schemeClr>
                </a:solidFill>
              </a:rPr>
              <a:t>Feedback from surveys &amp; complaints will guide QI going forward. </a:t>
            </a:r>
          </a:p>
          <a:p>
            <a:pPr marL="285750" indent="-285750">
              <a:lnSpc>
                <a:spcPct val="120000"/>
              </a:lnSpc>
              <a:buFont typeface="Arial"/>
              <a:buChar char="•"/>
            </a:pPr>
            <a:r>
              <a:rPr lang="en-IE" dirty="0">
                <a:solidFill>
                  <a:schemeClr val="accent5">
                    <a:lumMod val="50000"/>
                  </a:schemeClr>
                </a:solidFill>
              </a:rPr>
              <a:t>NIES Q24.</a:t>
            </a:r>
          </a:p>
        </p:txBody>
      </p:sp>
      <p:cxnSp>
        <p:nvCxnSpPr>
          <p:cNvPr id="7" name="Straight Connector 6"/>
          <p:cNvCxnSpPr/>
          <p:nvPr/>
        </p:nvCxnSpPr>
        <p:spPr>
          <a:xfrm flipV="1">
            <a:off x="0" y="912345"/>
            <a:ext cx="12192000" cy="12329"/>
          </a:xfrm>
          <a:prstGeom prst="line">
            <a:avLst/>
          </a:prstGeom>
          <a:ln>
            <a:solidFill>
              <a:srgbClr val="490E66"/>
            </a:solidFill>
          </a:ln>
        </p:spPr>
        <p:style>
          <a:lnRef idx="2">
            <a:schemeClr val="accent1"/>
          </a:lnRef>
          <a:fillRef idx="0">
            <a:schemeClr val="accent1"/>
          </a:fillRef>
          <a:effectRef idx="1">
            <a:schemeClr val="accent1"/>
          </a:effectRef>
          <a:fontRef idx="minor">
            <a:schemeClr val="tx1"/>
          </a:fontRef>
        </p:style>
      </p:cxnSp>
      <p:pic>
        <p:nvPicPr>
          <p:cNvPr id="15" name="Picture 14" descr="Beaumont Hospital- Dublin, Ireland - Endorse Job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02883" cy="915652"/>
          </a:xfrm>
          <a:prstGeom prst="rect">
            <a:avLst/>
          </a:prstGeom>
          <a:noFill/>
          <a:extLst>
            <a:ext uri="{909E8E84-426E-40dd-AFC4-6F175D3DCCD1}">
              <a14:hiddenFill xmlns:a14="http://schemas.microsoft.com/office/drawing/2010/main" xmlns="">
                <a:solidFill>
                  <a:srgbClr val="FFFFFF"/>
                </a:solidFill>
              </a14:hiddenFill>
            </a:ext>
          </a:extLst>
        </p:spPr>
      </p:pic>
      <p:pic>
        <p:nvPicPr>
          <p:cNvPr id="16" name="Picture 15" descr="RCSI Hospitals Group Logo_RGB.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9353" y="0"/>
            <a:ext cx="2622647" cy="792000"/>
          </a:xfrm>
          <a:prstGeom prst="rect">
            <a:avLst/>
          </a:prstGeom>
        </p:spPr>
      </p:pic>
      <p:graphicFrame>
        <p:nvGraphicFramePr>
          <p:cNvPr id="10" name="Table 9"/>
          <p:cNvGraphicFramePr>
            <a:graphicFrameLocks noGrp="1"/>
          </p:cNvGraphicFramePr>
          <p:nvPr/>
        </p:nvGraphicFramePr>
        <p:xfrm>
          <a:off x="6589891" y="1114778"/>
          <a:ext cx="5319888" cy="2017890"/>
        </p:xfrm>
        <a:graphic>
          <a:graphicData uri="http://schemas.openxmlformats.org/drawingml/2006/table">
            <a:tbl>
              <a:tblPr firstRow="1" bandRow="1">
                <a:tableStyleId>{5C22544A-7EE6-4342-B048-85BDC9FD1C3A}</a:tableStyleId>
              </a:tblPr>
              <a:tblGrid>
                <a:gridCol w="5319888">
                  <a:extLst>
                    <a:ext uri="{9D8B030D-6E8A-4147-A177-3AD203B41FA5}">
                      <a16:colId xmlns:a16="http://schemas.microsoft.com/office/drawing/2014/main" val="20000"/>
                    </a:ext>
                  </a:extLst>
                </a:gridCol>
              </a:tblGrid>
              <a:tr h="351376">
                <a:tc>
                  <a:txBody>
                    <a:bodyPr/>
                    <a:lstStyle/>
                    <a:p>
                      <a:r>
                        <a:rPr lang="en-IE" b="1" i="0" dirty="0">
                          <a:solidFill>
                            <a:schemeClr val="bg1"/>
                          </a:solidFill>
                        </a:rPr>
                        <a:t>Quality Improvement Initiative #1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652130">
                <a:tc>
                  <a:txBody>
                    <a:bodyPr/>
                    <a:lstStyle/>
                    <a:p>
                      <a:r>
                        <a:rPr lang="en-IE" sz="1800" b="1" dirty="0">
                          <a:solidFill>
                            <a:schemeClr val="accent5">
                              <a:lumMod val="50000"/>
                            </a:schemeClr>
                          </a:solidFill>
                        </a:rPr>
                        <a:t>National Inpatient Experience Survey </a:t>
                      </a:r>
                    </a:p>
                    <a:p>
                      <a:r>
                        <a:rPr lang="en-IE" sz="1800" dirty="0">
                          <a:solidFill>
                            <a:schemeClr val="accent5">
                              <a:lumMod val="50000"/>
                            </a:schemeClr>
                          </a:solidFill>
                        </a:rPr>
                        <a:t>Q24 (Score 7.5, Nat Ave. 7.8).</a:t>
                      </a:r>
                    </a:p>
                    <a:p>
                      <a:endParaRPr lang="en-IE" sz="1800" dirty="0">
                        <a:solidFill>
                          <a:schemeClr val="accent5">
                            <a:lumMod val="50000"/>
                          </a:schemeClr>
                        </a:solidFill>
                      </a:endParaRPr>
                    </a:p>
                    <a:p>
                      <a:r>
                        <a:rPr lang="en-IE" sz="1800" dirty="0">
                          <a:solidFill>
                            <a:schemeClr val="accent5">
                              <a:lumMod val="50000"/>
                            </a:schemeClr>
                          </a:solidFill>
                        </a:rPr>
                        <a:t>HIQA Safer Better Healthcare standards (2012) </a:t>
                      </a:r>
                    </a:p>
                    <a:p>
                      <a:r>
                        <a:rPr lang="en-IE" sz="1800" dirty="0">
                          <a:solidFill>
                            <a:schemeClr val="accent5">
                              <a:lumMod val="50000"/>
                            </a:schemeClr>
                          </a:solidFill>
                        </a:rPr>
                        <a:t>Person-Centred Care &amp; Support.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282222" y="3418559"/>
            <a:ext cx="6011334" cy="1255267"/>
          </a:xfrm>
          <a:prstGeom prst="rect">
            <a:avLst/>
          </a:prstGeom>
          <a:noFill/>
          <a:ln>
            <a:solidFill>
              <a:schemeClr val="tx1"/>
            </a:solidFill>
          </a:ln>
        </p:spPr>
        <p:txBody>
          <a:bodyPr wrap="square" rtlCol="0">
            <a:spAutoFit/>
          </a:bodyPr>
          <a:lstStyle/>
          <a:p>
            <a:r>
              <a:rPr lang="en-IE" b="1" i="1" dirty="0">
                <a:solidFill>
                  <a:srgbClr val="490E66"/>
                </a:solidFill>
              </a:rPr>
              <a:t>Quality Improvement Initiative #2</a:t>
            </a:r>
          </a:p>
          <a:p>
            <a:pPr marL="285750" indent="-285750">
              <a:lnSpc>
                <a:spcPct val="107000"/>
              </a:lnSpc>
              <a:buFont typeface="Arial"/>
              <a:buChar char="•"/>
            </a:pPr>
            <a:r>
              <a:rPr lang="en-IE" dirty="0">
                <a:solidFill>
                  <a:schemeClr val="accent5">
                    <a:lumMod val="50000"/>
                  </a:schemeClr>
                </a:solidFill>
              </a:rPr>
              <a:t>Progression of menu development and patient focus group for food and nutrition.</a:t>
            </a:r>
          </a:p>
          <a:p>
            <a:pPr marL="285750" indent="-285750">
              <a:lnSpc>
                <a:spcPct val="107000"/>
              </a:lnSpc>
              <a:buFont typeface="Arial"/>
              <a:buChar char="•"/>
            </a:pPr>
            <a:r>
              <a:rPr lang="en-IE" dirty="0">
                <a:solidFill>
                  <a:schemeClr val="accent5">
                    <a:lumMod val="50000"/>
                  </a:schemeClr>
                </a:solidFill>
              </a:rPr>
              <a:t>NIES Q15, Q16 &amp; Q18.</a:t>
            </a:r>
          </a:p>
        </p:txBody>
      </p:sp>
      <p:graphicFrame>
        <p:nvGraphicFramePr>
          <p:cNvPr id="12" name="Table 11"/>
          <p:cNvGraphicFramePr>
            <a:graphicFrameLocks noGrp="1"/>
          </p:cNvGraphicFramePr>
          <p:nvPr/>
        </p:nvGraphicFramePr>
        <p:xfrm>
          <a:off x="6558846" y="3383844"/>
          <a:ext cx="5336821" cy="2926080"/>
        </p:xfrm>
        <a:graphic>
          <a:graphicData uri="http://schemas.openxmlformats.org/drawingml/2006/table">
            <a:tbl>
              <a:tblPr firstRow="1" bandRow="1">
                <a:tableStyleId>{5C22544A-7EE6-4342-B048-85BDC9FD1C3A}</a:tableStyleId>
              </a:tblPr>
              <a:tblGrid>
                <a:gridCol w="5336821">
                  <a:extLst>
                    <a:ext uri="{9D8B030D-6E8A-4147-A177-3AD203B41FA5}">
                      <a16:colId xmlns:a16="http://schemas.microsoft.com/office/drawing/2014/main" val="20000"/>
                    </a:ext>
                  </a:extLst>
                </a:gridCol>
              </a:tblGrid>
              <a:tr h="351376">
                <a:tc>
                  <a:txBody>
                    <a:bodyPr/>
                    <a:lstStyle/>
                    <a:p>
                      <a:r>
                        <a:rPr lang="en-IE" b="1" i="0" dirty="0">
                          <a:solidFill>
                            <a:schemeClr val="bg1"/>
                          </a:solidFill>
                        </a:rPr>
                        <a:t>Quality Improvement Initiative #2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solidFill>
                      <a:srgbClr val="490E66"/>
                    </a:solidFill>
                  </a:tcPr>
                </a:tc>
                <a:extLst>
                  <a:ext uri="{0D108BD9-81ED-4DB2-BD59-A6C34878D82A}">
                    <a16:rowId xmlns:a16="http://schemas.microsoft.com/office/drawing/2014/main" val="10000"/>
                  </a:ext>
                </a:extLst>
              </a:tr>
              <a:tr h="1652130">
                <a:tc>
                  <a:txBody>
                    <a:bodyPr/>
                    <a:lstStyle/>
                    <a:p>
                      <a:r>
                        <a:rPr lang="en-IE" sz="1800" b="1" dirty="0">
                          <a:solidFill>
                            <a:schemeClr val="accent5">
                              <a:lumMod val="50000"/>
                            </a:schemeClr>
                          </a:solidFill>
                        </a:rPr>
                        <a:t>National Inpatient Experience Survey </a:t>
                      </a:r>
                    </a:p>
                    <a:p>
                      <a:r>
                        <a:rPr lang="en-IE" sz="1800" dirty="0">
                          <a:solidFill>
                            <a:schemeClr val="accent5">
                              <a:lumMod val="50000"/>
                            </a:schemeClr>
                          </a:solidFill>
                        </a:rPr>
                        <a:t>National Inpatient Experience Survey </a:t>
                      </a:r>
                    </a:p>
                    <a:p>
                      <a:r>
                        <a:rPr lang="en-IE" sz="1800" dirty="0">
                          <a:solidFill>
                            <a:schemeClr val="accent5">
                              <a:lumMod val="50000"/>
                            </a:schemeClr>
                          </a:solidFill>
                        </a:rPr>
                        <a:t>Q15 (Score 6.4, Nat Ave. 6.6), Q16 &amp; Q18 (Score 6.2, Nat Ave. 6.8).</a:t>
                      </a:r>
                    </a:p>
                    <a:p>
                      <a:endParaRPr lang="en-IE" sz="1800" dirty="0">
                        <a:solidFill>
                          <a:schemeClr val="accent5">
                            <a:lumMod val="50000"/>
                          </a:schemeClr>
                        </a:solidFill>
                      </a:endParaRPr>
                    </a:p>
                    <a:p>
                      <a:r>
                        <a:rPr lang="en-IE" sz="1800" dirty="0">
                          <a:solidFill>
                            <a:schemeClr val="accent5">
                              <a:lumMod val="50000"/>
                            </a:schemeClr>
                          </a:solidFill>
                        </a:rPr>
                        <a:t>HIQA Safer Better Healthcare standards (2012) Person-Centred Care &amp; Support.</a:t>
                      </a:r>
                    </a:p>
                    <a:p>
                      <a:endParaRPr lang="en-IE" sz="1800" dirty="0">
                        <a:solidFill>
                          <a:schemeClr val="accent5">
                            <a:lumMod val="50000"/>
                          </a:schemeClr>
                        </a:solidFill>
                      </a:endParaRPr>
                    </a:p>
                    <a:p>
                      <a:r>
                        <a:rPr lang="en-IE" sz="1800" dirty="0">
                          <a:solidFill>
                            <a:schemeClr val="accent5">
                              <a:lumMod val="50000"/>
                            </a:schemeClr>
                          </a:solidFill>
                        </a:rPr>
                        <a:t>Better Health &amp; Wellbeing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607203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6CEC2878631045965EDB1AB72141E7" ma:contentTypeVersion="15" ma:contentTypeDescription="Create a new document." ma:contentTypeScope="" ma:versionID="caf2b5678ed1416afc9ab331d6ff6a66">
  <xsd:schema xmlns:xsd="http://www.w3.org/2001/XMLSchema" xmlns:xs="http://www.w3.org/2001/XMLSchema" xmlns:p="http://schemas.microsoft.com/office/2006/metadata/properties" xmlns:ns2="125ffc79-5abb-45fb-bbe3-803340e918e9" xmlns:ns3="024bff2c-491b-41b9-b588-28f7285751ef" targetNamespace="http://schemas.microsoft.com/office/2006/metadata/properties" ma:root="true" ma:fieldsID="938713d13995467d2751fb7707cd7e0e" ns2:_="" ns3:_="">
    <xsd:import namespace="125ffc79-5abb-45fb-bbe3-803340e918e9"/>
    <xsd:import namespace="024bff2c-491b-41b9-b588-28f7285751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5ffc79-5abb-45fb-bbe3-803340e91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518ae7c-5fc3-448c-af18-0d24f508cb7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bff2c-491b-41b9-b588-28f7285751e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dc22c3e-3dde-4fd8-b6c4-ce85c7060b7b}" ma:internalName="TaxCatchAll" ma:showField="CatchAllData" ma:web="024bff2c-491b-41b9-b588-28f7285751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125ffc79-5abb-45fb-bbe3-803340e918e9" xsi:nil="true"/>
    <SharedWithUsers xmlns="024bff2c-491b-41b9-b588-28f7285751ef">
      <UserInfo>
        <DisplayName/>
        <AccountId xsi:nil="true"/>
        <AccountType/>
      </UserInfo>
    </SharedWithUsers>
    <lcf76f155ced4ddcb4097134ff3c332f xmlns="125ffc79-5abb-45fb-bbe3-803340e918e9">
      <Terms xmlns="http://schemas.microsoft.com/office/infopath/2007/PartnerControls"/>
    </lcf76f155ced4ddcb4097134ff3c332f>
    <TaxCatchAll xmlns="024bff2c-491b-41b9-b588-28f7285751ef" xsi:nil="true"/>
  </documentManagement>
</p:properties>
</file>

<file path=customXml/itemProps1.xml><?xml version="1.0" encoding="utf-8"?>
<ds:datastoreItem xmlns:ds="http://schemas.openxmlformats.org/officeDocument/2006/customXml" ds:itemID="{43C651E0-556D-44A3-8226-998470F7CF0D}"/>
</file>

<file path=customXml/itemProps2.xml><?xml version="1.0" encoding="utf-8"?>
<ds:datastoreItem xmlns:ds="http://schemas.openxmlformats.org/officeDocument/2006/customXml" ds:itemID="{6A7CCCF4-142F-4722-B46F-0D644105CE85}"/>
</file>

<file path=customXml/itemProps3.xml><?xml version="1.0" encoding="utf-8"?>
<ds:datastoreItem xmlns:ds="http://schemas.openxmlformats.org/officeDocument/2006/customXml" ds:itemID="{FF863BDA-4206-4196-8230-3B454B27A986}"/>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7</cp:revision>
  <dcterms:created xsi:type="dcterms:W3CDTF">2024-01-31T11:06:45Z</dcterms:created>
  <dcterms:modified xsi:type="dcterms:W3CDTF">2024-01-31T11:07:39Z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0x0101003C6CEC2878631045965EDB1AB72141E7</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MediaServiceImageTags">
    <vt:lpwstr/>
  </property>
</Properties>
</file>