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0" r:id="rId5"/>
    <p:sldId id="258" r:id="rId6"/>
    <p:sldId id="261" r:id="rId7"/>
    <p:sldId id="259" r:id="rId8"/>
    <p:sldId id="257" r:id="rId9"/>
    <p:sldId id="274"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1ACD65-718E-2AF5-E300-E26FE91A4FB8}" v="8" dt="2024-01-31T10:45:12.253"/>
    <p1510:client id="{8E6C6D99-DE99-E37C-6884-DA81AFE5ED4D}" v="4" dt="2024-01-31T10:47:06.9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68" d="100"/>
          <a:sy n="68" d="100"/>
        </p:scale>
        <p:origin x="4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rcsi.com\departments\RCSI%20Hospitals\Quality%20and%20Safety\Quality%20Improvement\QI%20Initiatives\Cavan\Communications\Process%20measures\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800" dirty="0">
                <a:solidFill>
                  <a:srgbClr val="002060"/>
                </a:solidFill>
              </a:rPr>
              <a:t>% of relatives who received a phone call within 24 hours of admission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Sheet1!$B$3</c:f>
              <c:strCache>
                <c:ptCount val="1"/>
                <c:pt idx="0">
                  <c:v>% of Relatives who received a phone call within 24 hours of admission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Sheet1!$A$4:$A$6</c:f>
              <c:strCache>
                <c:ptCount val="3"/>
                <c:pt idx="0">
                  <c:v>2022</c:v>
                </c:pt>
                <c:pt idx="1">
                  <c:v>QI 2023</c:v>
                </c:pt>
                <c:pt idx="2">
                  <c:v>Q2 2023</c:v>
                </c:pt>
              </c:strCache>
            </c:strRef>
          </c:cat>
          <c:val>
            <c:numRef>
              <c:f>Sheet1!$B$4:$B$6</c:f>
              <c:numCache>
                <c:formatCode>0%</c:formatCode>
                <c:ptCount val="3"/>
                <c:pt idx="0">
                  <c:v>0.67</c:v>
                </c:pt>
                <c:pt idx="1">
                  <c:v>0.88</c:v>
                </c:pt>
                <c:pt idx="2">
                  <c:v>0.89</c:v>
                </c:pt>
              </c:numCache>
            </c:numRef>
          </c:val>
          <c:extLst>
            <c:ext xmlns:c16="http://schemas.microsoft.com/office/drawing/2014/chart" uri="{C3380CC4-5D6E-409C-BE32-E72D297353CC}">
              <c16:uniqueId val="{00000000-1A21-4696-A138-313D6E5C6ABE}"/>
            </c:ext>
          </c:extLst>
        </c:ser>
        <c:dLbls>
          <c:dLblPos val="ctr"/>
          <c:showLegendKey val="0"/>
          <c:showVal val="1"/>
          <c:showCatName val="0"/>
          <c:showSerName val="0"/>
          <c:showPercent val="0"/>
          <c:showBubbleSize val="0"/>
        </c:dLbls>
        <c:gapWidth val="219"/>
        <c:overlap val="-27"/>
        <c:axId val="2104887200"/>
        <c:axId val="419301920"/>
        <c:extLst>
          <c:ext xmlns:c15="http://schemas.microsoft.com/office/drawing/2012/chart" uri="{02D57815-91ED-43cb-92C2-25804820EDAC}">
            <c15:filteredBarSeries>
              <c15:ser>
                <c:idx val="1"/>
                <c:order val="1"/>
                <c:tx>
                  <c:strRef>
                    <c:extLst>
                      <c:ext uri="{02D57815-91ED-43cb-92C2-25804820EDAC}">
                        <c15:formulaRef>
                          <c15:sqref>Sheet1!$C$3</c15:sqref>
                        </c15:formulaRef>
                      </c:ext>
                    </c:extLst>
                    <c:strCache>
                      <c:ptCount val="1"/>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Sheet1!$A$4:$A$6</c15:sqref>
                        </c15:formulaRef>
                      </c:ext>
                    </c:extLst>
                    <c:strCache>
                      <c:ptCount val="3"/>
                      <c:pt idx="0">
                        <c:v>2022</c:v>
                      </c:pt>
                      <c:pt idx="1">
                        <c:v>QI 2023</c:v>
                      </c:pt>
                      <c:pt idx="2">
                        <c:v>Q2 2023</c:v>
                      </c:pt>
                    </c:strCache>
                  </c:strRef>
                </c:cat>
                <c:val>
                  <c:numRef>
                    <c:extLst>
                      <c:ext uri="{02D57815-91ED-43cb-92C2-25804820EDAC}">
                        <c15:formulaRef>
                          <c15:sqref>Sheet1!$C$4:$C$6</c15:sqref>
                        </c15:formulaRef>
                      </c:ext>
                    </c:extLst>
                    <c:numCache>
                      <c:formatCode>General</c:formatCode>
                      <c:ptCount val="3"/>
                    </c:numCache>
                  </c:numRef>
                </c:val>
                <c:extLst>
                  <c:ext xmlns:c16="http://schemas.microsoft.com/office/drawing/2014/chart" uri="{C3380CC4-5D6E-409C-BE32-E72D297353CC}">
                    <c16:uniqueId val="{00000001-1A21-4696-A138-313D6E5C6ABE}"/>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Sheet1!$D$3</c15:sqref>
                        </c15:formulaRef>
                      </c:ext>
                    </c:extLst>
                    <c:strCache>
                      <c:ptCount val="1"/>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Sheet1!$A$4:$A$6</c15:sqref>
                        </c15:formulaRef>
                      </c:ext>
                    </c:extLst>
                    <c:strCache>
                      <c:ptCount val="3"/>
                      <c:pt idx="0">
                        <c:v>2022</c:v>
                      </c:pt>
                      <c:pt idx="1">
                        <c:v>QI 2023</c:v>
                      </c:pt>
                      <c:pt idx="2">
                        <c:v>Q2 2023</c:v>
                      </c:pt>
                    </c:strCache>
                  </c:strRef>
                </c:cat>
                <c:val>
                  <c:numRef>
                    <c:extLst xmlns:c15="http://schemas.microsoft.com/office/drawing/2012/chart">
                      <c:ext xmlns:c15="http://schemas.microsoft.com/office/drawing/2012/chart" uri="{02D57815-91ED-43cb-92C2-25804820EDAC}">
                        <c15:formulaRef>
                          <c15:sqref>Sheet1!$D$4:$D$6</c15:sqref>
                        </c15:formulaRef>
                      </c:ext>
                    </c:extLst>
                    <c:numCache>
                      <c:formatCode>General</c:formatCode>
                      <c:ptCount val="3"/>
                    </c:numCache>
                  </c:numRef>
                </c:val>
                <c:extLst xmlns:c15="http://schemas.microsoft.com/office/drawing/2012/chart">
                  <c:ext xmlns:c16="http://schemas.microsoft.com/office/drawing/2014/chart" uri="{C3380CC4-5D6E-409C-BE32-E72D297353CC}">
                    <c16:uniqueId val="{00000002-1A21-4696-A138-313D6E5C6ABE}"/>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Sheet1!$E$3</c15:sqref>
                        </c15:formulaRef>
                      </c:ext>
                    </c:extLst>
                    <c:strCache>
                      <c:ptCount val="1"/>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Sheet1!$A$4:$A$6</c15:sqref>
                        </c15:formulaRef>
                      </c:ext>
                    </c:extLst>
                    <c:strCache>
                      <c:ptCount val="3"/>
                      <c:pt idx="0">
                        <c:v>2022</c:v>
                      </c:pt>
                      <c:pt idx="1">
                        <c:v>QI 2023</c:v>
                      </c:pt>
                      <c:pt idx="2">
                        <c:v>Q2 2023</c:v>
                      </c:pt>
                    </c:strCache>
                  </c:strRef>
                </c:cat>
                <c:val>
                  <c:numRef>
                    <c:extLst xmlns:c15="http://schemas.microsoft.com/office/drawing/2012/chart">
                      <c:ext xmlns:c15="http://schemas.microsoft.com/office/drawing/2012/chart" uri="{02D57815-91ED-43cb-92C2-25804820EDAC}">
                        <c15:formulaRef>
                          <c15:sqref>Sheet1!$E$4:$E$6</c15:sqref>
                        </c15:formulaRef>
                      </c:ext>
                    </c:extLst>
                    <c:numCache>
                      <c:formatCode>General</c:formatCode>
                      <c:ptCount val="3"/>
                    </c:numCache>
                  </c:numRef>
                </c:val>
                <c:extLst xmlns:c15="http://schemas.microsoft.com/office/drawing/2012/chart">
                  <c:ext xmlns:c16="http://schemas.microsoft.com/office/drawing/2014/chart" uri="{C3380CC4-5D6E-409C-BE32-E72D297353CC}">
                    <c16:uniqueId val="{00000003-1A21-4696-A138-313D6E5C6ABE}"/>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Sheet1!$F$3</c15:sqref>
                        </c15:formulaRef>
                      </c:ext>
                    </c:extLst>
                    <c:strCache>
                      <c:ptCount val="1"/>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Sheet1!$A$4:$A$6</c15:sqref>
                        </c15:formulaRef>
                      </c:ext>
                    </c:extLst>
                    <c:strCache>
                      <c:ptCount val="3"/>
                      <c:pt idx="0">
                        <c:v>2022</c:v>
                      </c:pt>
                      <c:pt idx="1">
                        <c:v>QI 2023</c:v>
                      </c:pt>
                      <c:pt idx="2">
                        <c:v>Q2 2023</c:v>
                      </c:pt>
                    </c:strCache>
                  </c:strRef>
                </c:cat>
                <c:val>
                  <c:numRef>
                    <c:extLst xmlns:c15="http://schemas.microsoft.com/office/drawing/2012/chart">
                      <c:ext xmlns:c15="http://schemas.microsoft.com/office/drawing/2012/chart" uri="{02D57815-91ED-43cb-92C2-25804820EDAC}">
                        <c15:formulaRef>
                          <c15:sqref>Sheet1!$F$4:$F$6</c15:sqref>
                        </c15:formulaRef>
                      </c:ext>
                    </c:extLst>
                    <c:numCache>
                      <c:formatCode>General</c:formatCode>
                      <c:ptCount val="3"/>
                    </c:numCache>
                  </c:numRef>
                </c:val>
                <c:extLst xmlns:c15="http://schemas.microsoft.com/office/drawing/2012/chart">
                  <c:ext xmlns:c16="http://schemas.microsoft.com/office/drawing/2014/chart" uri="{C3380CC4-5D6E-409C-BE32-E72D297353CC}">
                    <c16:uniqueId val="{00000004-1A21-4696-A138-313D6E5C6ABE}"/>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Sheet1!$G$3</c15:sqref>
                        </c15:formulaRef>
                      </c:ext>
                    </c:extLst>
                    <c:strCache>
                      <c:ptCount val="1"/>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Sheet1!$A$4:$A$6</c15:sqref>
                        </c15:formulaRef>
                      </c:ext>
                    </c:extLst>
                    <c:strCache>
                      <c:ptCount val="3"/>
                      <c:pt idx="0">
                        <c:v>2022</c:v>
                      </c:pt>
                      <c:pt idx="1">
                        <c:v>QI 2023</c:v>
                      </c:pt>
                      <c:pt idx="2">
                        <c:v>Q2 2023</c:v>
                      </c:pt>
                    </c:strCache>
                  </c:strRef>
                </c:cat>
                <c:val>
                  <c:numRef>
                    <c:extLst xmlns:c15="http://schemas.microsoft.com/office/drawing/2012/chart">
                      <c:ext xmlns:c15="http://schemas.microsoft.com/office/drawing/2012/chart" uri="{02D57815-91ED-43cb-92C2-25804820EDAC}">
                        <c15:formulaRef>
                          <c15:sqref>Sheet1!$G$4:$G$6</c15:sqref>
                        </c15:formulaRef>
                      </c:ext>
                    </c:extLst>
                    <c:numCache>
                      <c:formatCode>General</c:formatCode>
                      <c:ptCount val="3"/>
                    </c:numCache>
                  </c:numRef>
                </c:val>
                <c:extLst xmlns:c15="http://schemas.microsoft.com/office/drawing/2012/chart">
                  <c:ext xmlns:c16="http://schemas.microsoft.com/office/drawing/2014/chart" uri="{C3380CC4-5D6E-409C-BE32-E72D297353CC}">
                    <c16:uniqueId val="{00000005-1A21-4696-A138-313D6E5C6ABE}"/>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Sheet1!$H$3</c15:sqref>
                        </c15:formulaRef>
                      </c:ext>
                    </c:extLst>
                    <c:strCache>
                      <c:ptCount val="1"/>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Sheet1!$A$4:$A$6</c15:sqref>
                        </c15:formulaRef>
                      </c:ext>
                    </c:extLst>
                    <c:strCache>
                      <c:ptCount val="3"/>
                      <c:pt idx="0">
                        <c:v>2022</c:v>
                      </c:pt>
                      <c:pt idx="1">
                        <c:v>QI 2023</c:v>
                      </c:pt>
                      <c:pt idx="2">
                        <c:v>Q2 2023</c:v>
                      </c:pt>
                    </c:strCache>
                  </c:strRef>
                </c:cat>
                <c:val>
                  <c:numRef>
                    <c:extLst xmlns:c15="http://schemas.microsoft.com/office/drawing/2012/chart">
                      <c:ext xmlns:c15="http://schemas.microsoft.com/office/drawing/2012/chart" uri="{02D57815-91ED-43cb-92C2-25804820EDAC}">
                        <c15:formulaRef>
                          <c15:sqref>Sheet1!$H$4:$H$6</c15:sqref>
                        </c15:formulaRef>
                      </c:ext>
                    </c:extLst>
                    <c:numCache>
                      <c:formatCode>General</c:formatCode>
                      <c:ptCount val="3"/>
                    </c:numCache>
                  </c:numRef>
                </c:val>
                <c:extLst xmlns:c15="http://schemas.microsoft.com/office/drawing/2012/chart">
                  <c:ext xmlns:c16="http://schemas.microsoft.com/office/drawing/2014/chart" uri="{C3380CC4-5D6E-409C-BE32-E72D297353CC}">
                    <c16:uniqueId val="{00000006-1A21-4696-A138-313D6E5C6ABE}"/>
                  </c:ext>
                </c:extLst>
              </c15:ser>
            </c15:filteredBarSeries>
          </c:ext>
        </c:extLst>
      </c:barChart>
      <c:catAx>
        <c:axId val="2104887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002060"/>
                </a:solidFill>
                <a:latin typeface="+mn-lt"/>
                <a:ea typeface="+mn-ea"/>
                <a:cs typeface="+mn-cs"/>
              </a:defRPr>
            </a:pPr>
            <a:endParaRPr lang="en-US"/>
          </a:p>
        </c:txPr>
        <c:crossAx val="419301920"/>
        <c:crosses val="autoZero"/>
        <c:auto val="1"/>
        <c:lblAlgn val="ctr"/>
        <c:lblOffset val="100"/>
        <c:noMultiLvlLbl val="0"/>
      </c:catAx>
      <c:valAx>
        <c:axId val="4193019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2060"/>
                </a:solidFill>
                <a:latin typeface="+mn-lt"/>
                <a:ea typeface="+mn-ea"/>
                <a:cs typeface="+mn-cs"/>
              </a:defRPr>
            </a:pPr>
            <a:endParaRPr lang="en-US"/>
          </a:p>
        </c:txPr>
        <c:crossAx val="2104887200"/>
        <c:crosses val="autoZero"/>
        <c:crossBetween val="between"/>
      </c:valAx>
      <c:spPr>
        <a:noFill/>
        <a:ln>
          <a:noFill/>
        </a:ln>
        <a:effectLst/>
      </c:spPr>
    </c:plotArea>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E" sz="1100" dirty="0"/>
              <a:t>% of Relatives</a:t>
            </a:r>
            <a:r>
              <a:rPr lang="en-IE" sz="1100" baseline="0" dirty="0"/>
              <a:t> who received a phone call within 24 hours of admission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1B67-425D-A45A-9D7DDB1EF7B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Sheet1!$B$3:$B$6</c:f>
              <c:strCache>
                <c:ptCount val="4"/>
                <c:pt idx="0">
                  <c:v>Ward 1</c:v>
                </c:pt>
                <c:pt idx="1">
                  <c:v>Ward 2</c:v>
                </c:pt>
                <c:pt idx="2">
                  <c:v>Ward 3</c:v>
                </c:pt>
                <c:pt idx="3">
                  <c:v>Ward 4</c:v>
                </c:pt>
              </c:strCache>
            </c:strRef>
          </c:cat>
          <c:val>
            <c:numRef>
              <c:f>Sheet1!$C$3:$C$6</c:f>
              <c:numCache>
                <c:formatCode>0%</c:formatCode>
                <c:ptCount val="4"/>
                <c:pt idx="0">
                  <c:v>0.67</c:v>
                </c:pt>
                <c:pt idx="1">
                  <c:v>0.73</c:v>
                </c:pt>
                <c:pt idx="2">
                  <c:v>0.28999999999999998</c:v>
                </c:pt>
                <c:pt idx="3">
                  <c:v>0.28999999999999998</c:v>
                </c:pt>
              </c:numCache>
            </c:numRef>
          </c:val>
          <c:extLst>
            <c:ext xmlns:c16="http://schemas.microsoft.com/office/drawing/2014/chart" uri="{C3380CC4-5D6E-409C-BE32-E72D297353CC}">
              <c16:uniqueId val="{00000002-1B67-425D-A45A-9D7DDB1EF7B9}"/>
            </c:ext>
          </c:extLst>
        </c:ser>
        <c:dLbls>
          <c:dLblPos val="inEnd"/>
          <c:showLegendKey val="0"/>
          <c:showVal val="1"/>
          <c:showCatName val="0"/>
          <c:showSerName val="0"/>
          <c:showPercent val="0"/>
          <c:showBubbleSize val="0"/>
        </c:dLbls>
        <c:gapWidth val="219"/>
        <c:overlap val="-27"/>
        <c:axId val="2129603416"/>
        <c:axId val="2129613592"/>
      </c:barChart>
      <c:catAx>
        <c:axId val="2129603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9613592"/>
        <c:crosses val="autoZero"/>
        <c:auto val="1"/>
        <c:lblAlgn val="ctr"/>
        <c:lblOffset val="100"/>
        <c:noMultiLvlLbl val="0"/>
      </c:catAx>
      <c:valAx>
        <c:axId val="21296135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9603416"/>
        <c:crosses val="autoZero"/>
        <c:crossBetween val="between"/>
      </c:valAx>
      <c:spPr>
        <a:noFill/>
        <a:ln>
          <a:noFill/>
        </a:ln>
        <a:effectLst/>
      </c:spPr>
    </c:plotArea>
    <c:plotVisOnly val="1"/>
    <c:dispBlanksAs val="gap"/>
    <c:showDLblsOverMax val="0"/>
  </c:chart>
  <c:spPr>
    <a:noFill/>
    <a:ln w="9525" cap="flat" cmpd="sng" algn="ctr">
      <a:solidFill>
        <a:sysClr val="windowText" lastClr="000000"/>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 patients with a PDD within 24 hours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Sheet1!$D$2</c:f>
              <c:strCache>
                <c:ptCount val="1"/>
                <c:pt idx="0">
                  <c:v>%</c:v>
                </c:pt>
              </c:strCache>
            </c:strRef>
          </c:tx>
          <c:spPr>
            <a:ln w="28575" cap="rnd">
              <a:solidFill>
                <a:schemeClr val="accent1"/>
              </a:solidFill>
              <a:round/>
            </a:ln>
            <a:effectLst/>
          </c:spPr>
          <c:marker>
            <c:symbol val="none"/>
          </c:marker>
          <c:cat>
            <c:strRef>
              <c:f>Sheet1!$C$3:$C$5</c:f>
              <c:strCache>
                <c:ptCount val="3"/>
                <c:pt idx="0">
                  <c:v>May</c:v>
                </c:pt>
                <c:pt idx="1">
                  <c:v>July</c:v>
                </c:pt>
                <c:pt idx="2">
                  <c:v>Aug</c:v>
                </c:pt>
              </c:strCache>
            </c:strRef>
          </c:cat>
          <c:val>
            <c:numRef>
              <c:f>Sheet1!$D$3:$D$5</c:f>
              <c:numCache>
                <c:formatCode>0%</c:formatCode>
                <c:ptCount val="3"/>
                <c:pt idx="0">
                  <c:v>0.2</c:v>
                </c:pt>
                <c:pt idx="1">
                  <c:v>0.75</c:v>
                </c:pt>
                <c:pt idx="2">
                  <c:v>1</c:v>
                </c:pt>
              </c:numCache>
            </c:numRef>
          </c:val>
          <c:smooth val="0"/>
          <c:extLst>
            <c:ext xmlns:c16="http://schemas.microsoft.com/office/drawing/2014/chart" uri="{C3380CC4-5D6E-409C-BE32-E72D297353CC}">
              <c16:uniqueId val="{00000000-1B1A-4E6B-9C2E-CA3AC8FB76A3}"/>
            </c:ext>
          </c:extLst>
        </c:ser>
        <c:dLbls>
          <c:showLegendKey val="0"/>
          <c:showVal val="0"/>
          <c:showCatName val="0"/>
          <c:showSerName val="0"/>
          <c:showPercent val="0"/>
          <c:showBubbleSize val="0"/>
        </c:dLbls>
        <c:smooth val="0"/>
        <c:axId val="2128798328"/>
        <c:axId val="2128794536"/>
      </c:lineChart>
      <c:catAx>
        <c:axId val="2128798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8794536"/>
        <c:crosses val="autoZero"/>
        <c:auto val="1"/>
        <c:lblAlgn val="ctr"/>
        <c:lblOffset val="100"/>
        <c:noMultiLvlLbl val="0"/>
      </c:catAx>
      <c:valAx>
        <c:axId val="2128794536"/>
        <c:scaling>
          <c:orientation val="minMax"/>
          <c:max val="1"/>
        </c:scaling>
        <c:delete val="0"/>
        <c:axPos val="l"/>
        <c:majorGridlines>
          <c:spPr>
            <a:ln w="9525" cap="flat" cmpd="sng" algn="ctr">
              <a:solidFill>
                <a:schemeClr val="tx1"/>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8798328"/>
        <c:crosses val="autoZero"/>
        <c:crossBetween val="between"/>
        <c:majorUnit val="0.2"/>
      </c:valAx>
      <c:spPr>
        <a:noFill/>
        <a:ln>
          <a:noFill/>
        </a:ln>
        <a:effectLst/>
      </c:spPr>
    </c:plotArea>
    <c:plotVisOnly val="1"/>
    <c:dispBlanksAs val="gap"/>
    <c:showDLblsOverMax val="0"/>
  </c:chart>
  <c:spPr>
    <a:noFill/>
    <a:ln w="6350">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1/31/2024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chart" Target="../charts/chart3.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0339" y="1979116"/>
            <a:ext cx="9144000" cy="1655762"/>
          </a:xfrm>
        </p:spPr>
        <p:txBody>
          <a:bodyPr vert="horz" lIns="91440" tIns="45720" rIns="91440" bIns="45720" rtlCol="0" anchor="t">
            <a:normAutofit/>
          </a:bodyPr>
          <a:lstStyle/>
          <a:p>
            <a:r>
              <a:rPr lang="en-IE" sz="2800" b="1" dirty="0">
                <a:solidFill>
                  <a:srgbClr val="490E66"/>
                </a:solidFill>
              </a:rPr>
              <a:t>Quality Improvement Initiatives for Cavan Monaghan Hospitals in response to the National Inpatient Experience </a:t>
            </a:r>
            <a:endParaRPr lang="en-IE" sz="2800" b="1" dirty="0">
              <a:solidFill>
                <a:srgbClr val="490E66"/>
              </a:solidFill>
              <a:cs typeface="Calibri"/>
            </a:endParaRPr>
          </a:p>
        </p:txBody>
      </p:sp>
      <p:pic>
        <p:nvPicPr>
          <p:cNvPr id="1030" name="Picture 6" descr="Cavan/Monaghan Hospital Staff Uniforms | Nurses Uniform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158" y="3691177"/>
            <a:ext cx="2268000" cy="2268000"/>
          </a:xfrm>
          <a:prstGeom prst="rect">
            <a:avLst/>
          </a:prstGeom>
          <a:noFill/>
          <a:extLst>
            <a:ext uri="{909E8E84-426E-40dd-AFC4-6F175D3DCCD1}">
              <a14:hiddenFill xmlns:a14="http://schemas.microsoft.com/office/drawing/2010/main" xmlns="">
                <a:solidFill>
                  <a:srgbClr val="FFFFFF"/>
                </a:solidFill>
              </a14:hiddenFill>
            </a:ext>
          </a:extLst>
        </p:spPr>
      </p:pic>
      <p:pic>
        <p:nvPicPr>
          <p:cNvPr id="4100" name="Picture 4" descr="Slight drop in patients on trolleys in Cavan General Hospital | Anglo Cel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5105" y="3672485"/>
            <a:ext cx="4032001" cy="2268000"/>
          </a:xfrm>
          <a:prstGeom prst="rect">
            <a:avLst/>
          </a:prstGeom>
          <a:noFill/>
          <a:extLst>
            <a:ext uri="{909E8E84-426E-40dd-AFC4-6F175D3DCCD1}">
              <a14:hiddenFill xmlns:a14="http://schemas.microsoft.com/office/drawing/2010/main" xmlns="">
                <a:solidFill>
                  <a:srgbClr val="FFFFFF"/>
                </a:solidFill>
              </a14:hiddenFill>
            </a:ext>
          </a:extLst>
        </p:spPr>
      </p:pic>
      <p:pic>
        <p:nvPicPr>
          <p:cNvPr id="4102" name="Picture 6" descr="Just over half of 23 extra step-down beds promised for Monaghan Hospital  last year have been opened | NorthernSoun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20052" y="3686916"/>
            <a:ext cx="4340670" cy="2268000"/>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7" descr="RCSI Hospitals Group Logo_RGB.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03138" y="0"/>
            <a:ext cx="7152675" cy="2160000"/>
          </a:xfrm>
          <a:prstGeom prst="rect">
            <a:avLst/>
          </a:prstGeom>
        </p:spPr>
      </p:pic>
    </p:spTree>
    <p:extLst>
      <p:ext uri="{BB962C8B-B14F-4D97-AF65-F5344CB8AC3E}">
        <p14:creationId xmlns:p14="http://schemas.microsoft.com/office/powerpoint/2010/main" val="176130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750" y="910102"/>
            <a:ext cx="12079704" cy="800219"/>
          </a:xfrm>
          <a:prstGeom prst="rect">
            <a:avLst/>
          </a:prstGeom>
          <a:noFill/>
        </p:spPr>
        <p:txBody>
          <a:bodyPr wrap="square" rtlCol="0">
            <a:spAutoFit/>
          </a:bodyPr>
          <a:lstStyle/>
          <a:p>
            <a:r>
              <a:rPr lang="en-IE" sz="1600" b="1" dirty="0">
                <a:solidFill>
                  <a:schemeClr val="accent5">
                    <a:lumMod val="50000"/>
                  </a:schemeClr>
                </a:solidFill>
              </a:rPr>
              <a:t>Introduction</a:t>
            </a:r>
          </a:p>
          <a:p>
            <a:r>
              <a:rPr lang="en-IE" sz="1000" dirty="0">
                <a:solidFill>
                  <a:schemeClr val="accent5">
                    <a:lumMod val="50000"/>
                  </a:schemeClr>
                </a:solidFill>
              </a:rPr>
              <a:t>Restricted visiting during Covid-19 resulted in an increased number of complaints from patients’ families, who voiced dissatisfaction that they had not received adequate information about their family members when they were in hospital. Nursing staff commenced a ward-based initiative to communicate with families following admission. Due to the recommencement of hospital visiting  the initiative has been adapted to ensure families are spoken to either by phone or face to face within 12 hours of admission. This initiative is spreading across the hospital along with multidisciplinary communication programmes being delivered. </a:t>
            </a:r>
          </a:p>
        </p:txBody>
      </p:sp>
      <p:sp>
        <p:nvSpPr>
          <p:cNvPr id="6" name="TextBox 5"/>
          <p:cNvSpPr txBox="1"/>
          <p:nvPr/>
        </p:nvSpPr>
        <p:spPr>
          <a:xfrm>
            <a:off x="31791" y="1734027"/>
            <a:ext cx="8709987" cy="369332"/>
          </a:xfrm>
          <a:prstGeom prst="rect">
            <a:avLst/>
          </a:prstGeom>
          <a:noFill/>
        </p:spPr>
        <p:txBody>
          <a:bodyPr wrap="square" lIns="91440" tIns="45720" rIns="91440" bIns="45720" rtlCol="0" anchor="t">
            <a:spAutoFit/>
          </a:bodyPr>
          <a:lstStyle/>
          <a:p>
            <a:r>
              <a:rPr lang="en-IE" b="1" i="1" dirty="0">
                <a:solidFill>
                  <a:srgbClr val="002060"/>
                </a:solidFill>
              </a:rPr>
              <a:t> </a:t>
            </a:r>
            <a:r>
              <a:rPr lang="en-IE" b="1" dirty="0">
                <a:solidFill>
                  <a:srgbClr val="002060"/>
                </a:solidFill>
              </a:rPr>
              <a:t>Aim:  </a:t>
            </a:r>
            <a:r>
              <a:rPr lang="en-IE" sz="1700" b="1" dirty="0">
                <a:solidFill>
                  <a:srgbClr val="002060"/>
                </a:solidFill>
              </a:rPr>
              <a:t>To improve communications with patients and their families during their hospital stay.</a:t>
            </a:r>
          </a:p>
        </p:txBody>
      </p:sp>
      <p:sp>
        <p:nvSpPr>
          <p:cNvPr id="8" name="TextBox 7"/>
          <p:cNvSpPr txBox="1"/>
          <p:nvPr/>
        </p:nvSpPr>
        <p:spPr>
          <a:xfrm>
            <a:off x="120608" y="2252983"/>
            <a:ext cx="4967125" cy="4401205"/>
          </a:xfrm>
          <a:prstGeom prst="rect">
            <a:avLst/>
          </a:prstGeom>
          <a:noFill/>
          <a:ln>
            <a:solidFill>
              <a:srgbClr val="7030A0"/>
            </a:solidFill>
          </a:ln>
        </p:spPr>
        <p:txBody>
          <a:bodyPr wrap="square" lIns="91440" tIns="45720" rIns="91440" bIns="45720" rtlCol="0" anchor="t">
            <a:spAutoFit/>
          </a:bodyPr>
          <a:lstStyle/>
          <a:p>
            <a:r>
              <a:rPr lang="en-IE" sz="1000" b="1" dirty="0">
                <a:solidFill>
                  <a:srgbClr val="002060"/>
                </a:solidFill>
              </a:rPr>
              <a:t>Project 1. Communication with patients families within 12 hours of admission to the ward</a:t>
            </a:r>
            <a:endParaRPr lang="en-IE" sz="1000" b="1" dirty="0">
              <a:solidFill>
                <a:srgbClr val="002060"/>
              </a:solidFill>
              <a:cs typeface="Calibri"/>
            </a:endParaRPr>
          </a:p>
          <a:p>
            <a:endParaRPr lang="en-IE" sz="1000" b="1" dirty="0">
              <a:solidFill>
                <a:srgbClr val="002060"/>
              </a:solidFill>
            </a:endParaRPr>
          </a:p>
          <a:p>
            <a:r>
              <a:rPr lang="en-IE" sz="1000" dirty="0">
                <a:solidFill>
                  <a:srgbClr val="002060"/>
                </a:solidFill>
              </a:rPr>
              <a:t>An initiative to communicate with patients family by phone or in-person within 12 hours of admission commenced on a medical ward in 2021 and has been sustained. A standardised approach to the conversation is used to ensure relevant information is provided with the opportunity for family to add information and ask questions .(See Communication Initiative guidance as displayed on ward). Compliance is measured quarterly by sample audit (Q1 88%, Q2 89% of patients families where communicated with within 12 hours). The initiative has spread to two additional wards to date with plans to spread hospital-wide.</a:t>
            </a:r>
            <a:endParaRPr lang="en-IE" sz="1000" dirty="0">
              <a:solidFill>
                <a:srgbClr val="002060"/>
              </a:solidFill>
              <a:cs typeface="Calibri"/>
            </a:endParaRPr>
          </a:p>
          <a:p>
            <a:endParaRPr lang="en-IE" sz="1000" b="1" dirty="0">
              <a:solidFill>
                <a:srgbClr val="002060"/>
              </a:solidFill>
              <a:cs typeface="Calibri"/>
            </a:endParaRPr>
          </a:p>
          <a:p>
            <a:r>
              <a:rPr lang="en-US" sz="1000" b="1" dirty="0">
                <a:solidFill>
                  <a:srgbClr val="002060"/>
                </a:solidFill>
              </a:rPr>
              <a:t>Project 2. Implementation of the National Healthcare Communication Programme (NHCP)</a:t>
            </a:r>
            <a:endParaRPr lang="en-US" sz="1000" b="1">
              <a:solidFill>
                <a:srgbClr val="002060"/>
              </a:solidFill>
              <a:cs typeface="Calibri"/>
            </a:endParaRPr>
          </a:p>
          <a:p>
            <a:endParaRPr lang="en-US" sz="1000" b="1" dirty="0">
              <a:solidFill>
                <a:srgbClr val="002060"/>
              </a:solidFill>
            </a:endParaRPr>
          </a:p>
          <a:p>
            <a:pPr lvl="0"/>
            <a:r>
              <a:rPr lang="en-US" sz="1000" dirty="0">
                <a:solidFill>
                  <a:srgbClr val="002060"/>
                </a:solidFill>
              </a:rPr>
              <a:t>Emergency Department Multidisciplinary Team trained on Module 1 of the NHCP in  June 2023 </a:t>
            </a:r>
          </a:p>
          <a:p>
            <a:pPr lvl="0"/>
            <a:r>
              <a:rPr lang="en-US" sz="1000" dirty="0">
                <a:solidFill>
                  <a:srgbClr val="002060"/>
                </a:solidFill>
              </a:rPr>
              <a:t>(106 healthcare staff attended)</a:t>
            </a:r>
          </a:p>
          <a:p>
            <a:pPr lvl="0"/>
            <a:endParaRPr lang="en-US" sz="1000" dirty="0">
              <a:solidFill>
                <a:srgbClr val="002060"/>
              </a:solidFill>
            </a:endParaRPr>
          </a:p>
          <a:p>
            <a:r>
              <a:rPr lang="en-US" sz="1000" dirty="0">
                <a:solidFill>
                  <a:srgbClr val="002060"/>
                </a:solidFill>
              </a:rPr>
              <a:t>Module 1 delivered to all nursing staff as part of the new-staff induction programme. </a:t>
            </a:r>
          </a:p>
          <a:p>
            <a:pPr marL="171450" indent="-171450">
              <a:buFont typeface="Arial" panose="020B0604020202020204" pitchFamily="34" charset="0"/>
              <a:buChar char="•"/>
            </a:pPr>
            <a:r>
              <a:rPr lang="en-US" sz="1000" dirty="0">
                <a:solidFill>
                  <a:srgbClr val="002060"/>
                </a:solidFill>
              </a:rPr>
              <a:t>Survey of patients experience of  communication in ED pre and post training in progress.</a:t>
            </a:r>
          </a:p>
          <a:p>
            <a:pPr marL="171450" indent="-171450">
              <a:buFont typeface="Arial" panose="020B0604020202020204" pitchFamily="34" charset="0"/>
              <a:buChar char="•"/>
            </a:pPr>
            <a:r>
              <a:rPr lang="en-US" sz="1000" dirty="0">
                <a:solidFill>
                  <a:srgbClr val="002060"/>
                </a:solidFill>
              </a:rPr>
              <a:t>Survey of staff experience of training in progress.</a:t>
            </a:r>
          </a:p>
          <a:p>
            <a:endParaRPr lang="en-US" sz="1000" dirty="0">
              <a:solidFill>
                <a:srgbClr val="002060"/>
              </a:solidFill>
            </a:endParaRPr>
          </a:p>
          <a:p>
            <a:r>
              <a:rPr lang="en-US" sz="1000" dirty="0">
                <a:solidFill>
                  <a:srgbClr val="002060"/>
                </a:solidFill>
              </a:rPr>
              <a:t>Role out of this novel approach to multidisciplinary training per specialty will be planned following analysis of patient and staff feedback</a:t>
            </a:r>
          </a:p>
          <a:p>
            <a:endParaRPr lang="en-US" sz="1000" b="1" dirty="0">
              <a:solidFill>
                <a:srgbClr val="002060"/>
              </a:solidFill>
            </a:endParaRPr>
          </a:p>
          <a:p>
            <a:r>
              <a:rPr lang="en-US" sz="1000" b="1" dirty="0">
                <a:solidFill>
                  <a:srgbClr val="002060"/>
                </a:solidFill>
              </a:rPr>
              <a:t>Project 3. New initiative </a:t>
            </a:r>
            <a:endParaRPr lang="en-US" sz="1000" b="1">
              <a:solidFill>
                <a:srgbClr val="002060"/>
              </a:solidFill>
              <a:cs typeface="Calibri"/>
            </a:endParaRPr>
          </a:p>
          <a:p>
            <a:endParaRPr lang="en-US" sz="1000" i="1" dirty="0">
              <a:solidFill>
                <a:srgbClr val="002060"/>
              </a:solidFill>
              <a:cs typeface="Calibri"/>
            </a:endParaRPr>
          </a:p>
          <a:p>
            <a:r>
              <a:rPr lang="en-US" sz="1000" i="1" dirty="0">
                <a:solidFill>
                  <a:srgbClr val="002060"/>
                </a:solidFill>
              </a:rPr>
              <a:t>#Pull up a Chair to improve communication with patients, a NHCP initiative will commence in ED in 2024</a:t>
            </a:r>
            <a:endParaRPr lang="en-US" sz="1000" dirty="0">
              <a:solidFill>
                <a:srgbClr val="002060"/>
              </a:solidFill>
            </a:endParaRPr>
          </a:p>
        </p:txBody>
      </p:sp>
      <p:sp>
        <p:nvSpPr>
          <p:cNvPr id="12" name="TextBox 11"/>
          <p:cNvSpPr txBox="1"/>
          <p:nvPr/>
        </p:nvSpPr>
        <p:spPr>
          <a:xfrm>
            <a:off x="9993741" y="3390730"/>
            <a:ext cx="2128302" cy="3216265"/>
          </a:xfrm>
          <a:prstGeom prst="rect">
            <a:avLst/>
          </a:prstGeom>
          <a:solidFill>
            <a:srgbClr val="E1F4FF"/>
          </a:solidFill>
          <a:ln>
            <a:solidFill>
              <a:srgbClr val="7030A0"/>
            </a:solidFill>
          </a:ln>
        </p:spPr>
        <p:txBody>
          <a:bodyPr wrap="square" rtlCol="0">
            <a:spAutoFit/>
          </a:bodyPr>
          <a:lstStyle/>
          <a:p>
            <a:pPr algn="ctr"/>
            <a:r>
              <a:rPr lang="en-IE" sz="1400" b="1" dirty="0">
                <a:solidFill>
                  <a:schemeClr val="accent5">
                    <a:lumMod val="50000"/>
                  </a:schemeClr>
                </a:solidFill>
              </a:rPr>
              <a:t>Next Steps</a:t>
            </a:r>
          </a:p>
          <a:p>
            <a:pPr>
              <a:lnSpc>
                <a:spcPct val="150000"/>
              </a:lnSpc>
            </a:pPr>
            <a:r>
              <a:rPr lang="en-IE" sz="1050" dirty="0">
                <a:solidFill>
                  <a:schemeClr val="accent5">
                    <a:lumMod val="50000"/>
                  </a:schemeClr>
                </a:solidFill>
              </a:rPr>
              <a:t>1. Continue to spread project 1 across all wards </a:t>
            </a:r>
          </a:p>
          <a:p>
            <a:pPr>
              <a:lnSpc>
                <a:spcPct val="150000"/>
              </a:lnSpc>
            </a:pPr>
            <a:r>
              <a:rPr lang="en-IE" sz="1050" dirty="0">
                <a:solidFill>
                  <a:schemeClr val="accent5">
                    <a:lumMod val="50000"/>
                  </a:schemeClr>
                </a:solidFill>
              </a:rPr>
              <a:t>2. Analyse the impact of project 2 on patient satisfaction with their experience of communication.</a:t>
            </a:r>
          </a:p>
          <a:p>
            <a:pPr>
              <a:lnSpc>
                <a:spcPct val="150000"/>
              </a:lnSpc>
            </a:pPr>
            <a:r>
              <a:rPr lang="en-IE" sz="1050" dirty="0">
                <a:solidFill>
                  <a:schemeClr val="accent5">
                    <a:lumMod val="50000"/>
                  </a:schemeClr>
                </a:solidFill>
              </a:rPr>
              <a:t>3. Use the results of  surveys to plan next phase of delivering NHCP module 1 to additional specialties.  </a:t>
            </a:r>
          </a:p>
          <a:p>
            <a:pPr>
              <a:lnSpc>
                <a:spcPct val="150000"/>
              </a:lnSpc>
            </a:pPr>
            <a:r>
              <a:rPr lang="en-IE" sz="1050" dirty="0">
                <a:solidFill>
                  <a:schemeClr val="accent5">
                    <a:lumMod val="50000"/>
                  </a:schemeClr>
                </a:solidFill>
              </a:rPr>
              <a:t>4. Continue to measure rate of complaints re communication on wards and departments undertaking QI’s.</a:t>
            </a:r>
          </a:p>
        </p:txBody>
      </p:sp>
      <p:sp>
        <p:nvSpPr>
          <p:cNvPr id="5" name="TextBox 4"/>
          <p:cNvSpPr txBox="1"/>
          <p:nvPr/>
        </p:nvSpPr>
        <p:spPr>
          <a:xfrm>
            <a:off x="9982134" y="1664797"/>
            <a:ext cx="2139909" cy="1631216"/>
          </a:xfrm>
          <a:prstGeom prst="rect">
            <a:avLst/>
          </a:prstGeom>
          <a:solidFill>
            <a:schemeClr val="accent4">
              <a:lumMod val="20000"/>
              <a:lumOff val="80000"/>
            </a:schemeClr>
          </a:solidFill>
          <a:ln>
            <a:solidFill>
              <a:srgbClr val="7030A0"/>
            </a:solidFill>
          </a:ln>
        </p:spPr>
        <p:txBody>
          <a:bodyPr wrap="square" rtlCol="0">
            <a:spAutoFit/>
          </a:bodyPr>
          <a:lstStyle/>
          <a:p>
            <a:r>
              <a:rPr lang="en-IE" sz="1000" b="1" dirty="0">
                <a:solidFill>
                  <a:schemeClr val="accent5">
                    <a:lumMod val="50000"/>
                  </a:schemeClr>
                </a:solidFill>
              </a:rPr>
              <a:t>This QI initiative is aligned to</a:t>
            </a:r>
          </a:p>
          <a:p>
            <a:endParaRPr lang="en-IE" sz="1000" b="1" dirty="0">
              <a:solidFill>
                <a:schemeClr val="accent5">
                  <a:lumMod val="50000"/>
                </a:schemeClr>
              </a:solidFill>
            </a:endParaRPr>
          </a:p>
          <a:p>
            <a:r>
              <a:rPr lang="en-IE" sz="1000" b="1" dirty="0">
                <a:solidFill>
                  <a:schemeClr val="accent5">
                    <a:lumMod val="50000"/>
                  </a:schemeClr>
                </a:solidFill>
              </a:rPr>
              <a:t>NIES</a:t>
            </a:r>
            <a:r>
              <a:rPr lang="en-IE" sz="1000" dirty="0">
                <a:solidFill>
                  <a:schemeClr val="accent5">
                    <a:lumMod val="50000"/>
                  </a:schemeClr>
                </a:solidFill>
              </a:rPr>
              <a:t> Theme-Admission and Care on the Ward,</a:t>
            </a:r>
          </a:p>
          <a:p>
            <a:r>
              <a:rPr lang="en-IE" sz="1000" b="1" dirty="0">
                <a:solidFill>
                  <a:schemeClr val="accent5">
                    <a:lumMod val="50000"/>
                  </a:schemeClr>
                </a:solidFill>
              </a:rPr>
              <a:t>HIQA</a:t>
            </a:r>
            <a:r>
              <a:rPr lang="en-IE" sz="1000" dirty="0">
                <a:solidFill>
                  <a:schemeClr val="accent5">
                    <a:lumMod val="50000"/>
                  </a:schemeClr>
                </a:solidFill>
              </a:rPr>
              <a:t> Safer Better Healthcare standards (2012) of Person-Centred Care &amp; Support,</a:t>
            </a:r>
          </a:p>
          <a:p>
            <a:r>
              <a:rPr lang="en-IE" sz="1000" b="1" dirty="0">
                <a:solidFill>
                  <a:schemeClr val="accent5">
                    <a:lumMod val="50000"/>
                  </a:schemeClr>
                </a:solidFill>
              </a:rPr>
              <a:t>Local hospital </a:t>
            </a:r>
            <a:r>
              <a:rPr lang="en-IE" sz="1000" dirty="0">
                <a:solidFill>
                  <a:schemeClr val="accent5">
                    <a:lumMod val="50000"/>
                  </a:schemeClr>
                </a:solidFill>
              </a:rPr>
              <a:t>concerns regarding communicating with relatives during periods of no/restricted visiting</a:t>
            </a:r>
            <a:r>
              <a:rPr lang="en-IE" sz="1000" dirty="0"/>
              <a:t>.</a:t>
            </a:r>
          </a:p>
        </p:txBody>
      </p:sp>
      <p:pic>
        <p:nvPicPr>
          <p:cNvPr id="14" name="Picture 6" descr="Cavan/Monaghan Hospital Staff Uniforms | Nurses Uniforms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6111" y="82703"/>
            <a:ext cx="1057176" cy="89699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8350966" y="2252983"/>
            <a:ext cx="1535526" cy="1384995"/>
          </a:xfrm>
          <a:prstGeom prst="rect">
            <a:avLst/>
          </a:prstGeom>
          <a:noFill/>
          <a:ln>
            <a:solidFill>
              <a:srgbClr val="7030A0"/>
            </a:solidFill>
          </a:ln>
        </p:spPr>
        <p:txBody>
          <a:bodyPr wrap="square">
            <a:spAutoFit/>
          </a:bodyPr>
          <a:lstStyle/>
          <a:p>
            <a:r>
              <a:rPr lang="en-IE" sz="1200" b="1" dirty="0">
                <a:solidFill>
                  <a:srgbClr val="002060"/>
                </a:solidFill>
              </a:rPr>
              <a:t>Results</a:t>
            </a:r>
          </a:p>
          <a:p>
            <a:r>
              <a:rPr lang="en-IE" sz="1200" b="1" dirty="0">
                <a:solidFill>
                  <a:srgbClr val="002060"/>
                </a:solidFill>
              </a:rPr>
              <a:t>41% reduction </a:t>
            </a:r>
            <a:r>
              <a:rPr lang="en-IE" sz="1200" dirty="0">
                <a:solidFill>
                  <a:srgbClr val="002060"/>
                </a:solidFill>
              </a:rPr>
              <a:t>in complaints received relating to communication between January 2022 and June 2023</a:t>
            </a:r>
          </a:p>
        </p:txBody>
      </p:sp>
      <p:sp>
        <p:nvSpPr>
          <p:cNvPr id="10" name="TextBox 9"/>
          <p:cNvSpPr txBox="1"/>
          <p:nvPr/>
        </p:nvSpPr>
        <p:spPr>
          <a:xfrm>
            <a:off x="5216615" y="2252983"/>
            <a:ext cx="3021298" cy="4354012"/>
          </a:xfrm>
          <a:prstGeom prst="rect">
            <a:avLst/>
          </a:prstGeom>
          <a:noFill/>
          <a:ln>
            <a:solidFill>
              <a:srgbClr val="7030A0"/>
            </a:solidFill>
          </a:ln>
        </p:spPr>
        <p:txBody>
          <a:bodyPr wrap="square" rtlCol="0">
            <a:spAutoFit/>
          </a:bodyPr>
          <a:lstStyle/>
          <a:p>
            <a:pPr>
              <a:spcAft>
                <a:spcPts val="0"/>
              </a:spcAft>
            </a:pPr>
            <a:r>
              <a:rPr lang="en-IE" sz="1050" b="1" kern="1400" spc="-50" dirty="0">
                <a:solidFill>
                  <a:srgbClr val="002060"/>
                </a:solidFill>
                <a:ea typeface="Times New Roman" panose="02020603050405020304" pitchFamily="18" charset="0"/>
                <a:cs typeface="Times New Roman" panose="02020603050405020304" pitchFamily="18" charset="0"/>
              </a:rPr>
              <a:t>Communication initiative</a:t>
            </a:r>
          </a:p>
          <a:p>
            <a:pPr>
              <a:spcAft>
                <a:spcPts val="0"/>
              </a:spcAft>
            </a:pPr>
            <a:r>
              <a:rPr lang="en-IE" sz="1050" kern="1400" spc="-50" dirty="0">
                <a:solidFill>
                  <a:srgbClr val="002060"/>
                </a:solidFill>
                <a:ea typeface="Times New Roman" panose="02020603050405020304" pitchFamily="18" charset="0"/>
                <a:cs typeface="Times New Roman" panose="02020603050405020304" pitchFamily="18" charset="0"/>
              </a:rPr>
              <a:t> </a:t>
            </a:r>
          </a:p>
          <a:p>
            <a:pPr>
              <a:spcAft>
                <a:spcPts val="0"/>
              </a:spcAft>
            </a:pPr>
            <a:r>
              <a:rPr lang="en-IE" sz="1050" b="1" u="sng" kern="1400" spc="-50" dirty="0">
                <a:solidFill>
                  <a:srgbClr val="002060"/>
                </a:solidFill>
                <a:ea typeface="Times New Roman" panose="02020603050405020304" pitchFamily="18" charset="0"/>
                <a:cs typeface="Times New Roman" panose="02020603050405020304" pitchFamily="18" charset="0"/>
              </a:rPr>
              <a:t>Let’s Talk</a:t>
            </a:r>
            <a:r>
              <a:rPr lang="en-IE" sz="1050" kern="1400" spc="-50" dirty="0">
                <a:solidFill>
                  <a:srgbClr val="002060"/>
                </a:solidFill>
                <a:ea typeface="Times New Roman" panose="02020603050405020304" pitchFamily="18" charset="0"/>
                <a:cs typeface="Times New Roman" panose="02020603050405020304" pitchFamily="18" charset="0"/>
              </a:rPr>
              <a:t>…to our patients, to their families, to our teams.</a:t>
            </a:r>
          </a:p>
          <a:p>
            <a:pPr>
              <a:spcAft>
                <a:spcPts val="0"/>
              </a:spcAft>
            </a:pPr>
            <a:r>
              <a:rPr lang="en-IE" sz="1050" b="1" kern="1400" spc="-50" dirty="0">
                <a:solidFill>
                  <a:srgbClr val="002060"/>
                </a:solidFill>
                <a:ea typeface="Times New Roman" panose="02020603050405020304" pitchFamily="18" charset="0"/>
                <a:cs typeface="Times New Roman" panose="02020603050405020304" pitchFamily="18" charset="0"/>
              </a:rPr>
              <a:t> </a:t>
            </a:r>
            <a:endParaRPr lang="en-IE" sz="1050" kern="1400" spc="-50" dirty="0">
              <a:solidFill>
                <a:srgbClr val="002060"/>
              </a:solidFill>
              <a:ea typeface="Times New Roman" panose="02020603050405020304" pitchFamily="18" charset="0"/>
              <a:cs typeface="Times New Roman" panose="02020603050405020304" pitchFamily="18" charset="0"/>
            </a:endParaRPr>
          </a:p>
          <a:p>
            <a:pPr>
              <a:spcAft>
                <a:spcPts val="0"/>
              </a:spcAft>
            </a:pPr>
            <a:r>
              <a:rPr lang="en-IE" sz="1050" b="1" kern="1400" spc="-50" dirty="0">
                <a:solidFill>
                  <a:srgbClr val="002060"/>
                </a:solidFill>
                <a:ea typeface="Times New Roman" panose="02020603050405020304" pitchFamily="18" charset="0"/>
                <a:cs typeface="Times New Roman" panose="02020603050405020304" pitchFamily="18" charset="0"/>
              </a:rPr>
              <a:t>Our aim</a:t>
            </a:r>
            <a:r>
              <a:rPr lang="en-IE" sz="1050" kern="1400" spc="-50" dirty="0">
                <a:solidFill>
                  <a:srgbClr val="002060"/>
                </a:solidFill>
                <a:ea typeface="Times New Roman" panose="02020603050405020304" pitchFamily="18" charset="0"/>
                <a:cs typeface="Times New Roman" panose="02020603050405020304" pitchFamily="18" charset="0"/>
              </a:rPr>
              <a:t> is to contact vulnerable patients families </a:t>
            </a:r>
          </a:p>
          <a:p>
            <a:pPr>
              <a:spcAft>
                <a:spcPts val="0"/>
              </a:spcAft>
            </a:pPr>
            <a:endParaRPr lang="en-IE" sz="1050" dirty="0">
              <a:solidFill>
                <a:srgbClr val="002060"/>
              </a:solidFill>
              <a:ea typeface="Calibri" panose="020F0502020204030204" pitchFamily="34" charset="0"/>
              <a:cs typeface="Times New Roman" panose="02020603050405020304" pitchFamily="18" charset="0"/>
            </a:endParaRPr>
          </a:p>
          <a:p>
            <a:pPr>
              <a:spcAft>
                <a:spcPts val="0"/>
              </a:spcAft>
            </a:pPr>
            <a:r>
              <a:rPr lang="en-IE" sz="1050" b="1" kern="1400" spc="-50" dirty="0">
                <a:solidFill>
                  <a:srgbClr val="002060"/>
                </a:solidFill>
                <a:ea typeface="Times New Roman" panose="02020603050405020304" pitchFamily="18" charset="0"/>
                <a:cs typeface="Times New Roman" panose="02020603050405020304" pitchFamily="18" charset="0"/>
              </a:rPr>
              <a:t>Within 12 hrs of admission to the ward</a:t>
            </a:r>
            <a:endParaRPr lang="en-IE" sz="1050" dirty="0">
              <a:solidFill>
                <a:srgbClr val="002060"/>
              </a:solidFill>
              <a:ea typeface="Calibri" panose="020F0502020204030204" pitchFamily="34" charset="0"/>
              <a:cs typeface="Times New Roman" panose="02020603050405020304" pitchFamily="18" charset="0"/>
            </a:endParaRPr>
          </a:p>
          <a:p>
            <a:pPr>
              <a:lnSpc>
                <a:spcPct val="107000"/>
              </a:lnSpc>
              <a:spcAft>
                <a:spcPts val="800"/>
              </a:spcAft>
            </a:pPr>
            <a:r>
              <a:rPr lang="en-IE" sz="1050" b="1" u="sng" dirty="0">
                <a:solidFill>
                  <a:srgbClr val="002060"/>
                </a:solidFill>
                <a:ea typeface="Calibri" panose="020F0502020204030204" pitchFamily="34" charset="0"/>
                <a:cs typeface="Times New Roman" panose="02020603050405020304" pitchFamily="18" charset="0"/>
              </a:rPr>
              <a:t>L</a:t>
            </a:r>
            <a:r>
              <a:rPr lang="en-IE" sz="1050" dirty="0">
                <a:solidFill>
                  <a:srgbClr val="002060"/>
                </a:solidFill>
                <a:ea typeface="Calibri" panose="020F0502020204030204" pitchFamily="34" charset="0"/>
                <a:cs typeface="Times New Roman" panose="02020603050405020304" pitchFamily="18" charset="0"/>
              </a:rPr>
              <a:t>et your patient’s communication needs be known: at handover, at whiteboard MDT, at Safety pause</a:t>
            </a:r>
          </a:p>
          <a:p>
            <a:pPr>
              <a:lnSpc>
                <a:spcPct val="107000"/>
              </a:lnSpc>
              <a:spcAft>
                <a:spcPts val="800"/>
              </a:spcAft>
            </a:pPr>
            <a:r>
              <a:rPr lang="en-IE" sz="1050" b="1" u="sng" dirty="0">
                <a:solidFill>
                  <a:srgbClr val="002060"/>
                </a:solidFill>
                <a:ea typeface="Calibri" panose="020F0502020204030204" pitchFamily="34" charset="0"/>
                <a:cs typeface="Times New Roman" panose="02020603050405020304" pitchFamily="18" charset="0"/>
              </a:rPr>
              <a:t>E</a:t>
            </a:r>
            <a:r>
              <a:rPr lang="en-IE" sz="1050" dirty="0">
                <a:solidFill>
                  <a:srgbClr val="002060"/>
                </a:solidFill>
                <a:ea typeface="Calibri" panose="020F0502020204030204" pitchFamily="34" charset="0"/>
                <a:cs typeface="Times New Roman" panose="02020603050405020304" pitchFamily="18" charset="0"/>
              </a:rPr>
              <a:t>xplain to patient and gain consent</a:t>
            </a:r>
          </a:p>
          <a:p>
            <a:pPr>
              <a:lnSpc>
                <a:spcPct val="107000"/>
              </a:lnSpc>
              <a:spcAft>
                <a:spcPts val="800"/>
              </a:spcAft>
            </a:pPr>
            <a:r>
              <a:rPr lang="en-IE" sz="1050" b="1" u="sng" dirty="0">
                <a:solidFill>
                  <a:srgbClr val="002060"/>
                </a:solidFill>
                <a:ea typeface="Calibri" panose="020F0502020204030204" pitchFamily="34" charset="0"/>
                <a:cs typeface="Times New Roman" panose="02020603050405020304" pitchFamily="18" charset="0"/>
              </a:rPr>
              <a:t>T</a:t>
            </a:r>
            <a:r>
              <a:rPr lang="en-IE" sz="1050" dirty="0">
                <a:solidFill>
                  <a:srgbClr val="002060"/>
                </a:solidFill>
                <a:ea typeface="Calibri" panose="020F0502020204030204" pitchFamily="34" charset="0"/>
                <a:cs typeface="Times New Roman" panose="02020603050405020304" pitchFamily="18" charset="0"/>
              </a:rPr>
              <a:t>ake time to prepare for phone call- what info will you give, what do you want to find out</a:t>
            </a:r>
          </a:p>
          <a:p>
            <a:pPr>
              <a:lnSpc>
                <a:spcPct val="107000"/>
              </a:lnSpc>
              <a:spcAft>
                <a:spcPts val="800"/>
              </a:spcAft>
            </a:pPr>
            <a:r>
              <a:rPr lang="en-IE" sz="1050" b="1" u="sng" dirty="0">
                <a:solidFill>
                  <a:srgbClr val="002060"/>
                </a:solidFill>
                <a:ea typeface="Calibri" panose="020F0502020204030204" pitchFamily="34" charset="0"/>
                <a:cs typeface="Times New Roman" panose="02020603050405020304" pitchFamily="18" charset="0"/>
              </a:rPr>
              <a:t>S</a:t>
            </a:r>
            <a:r>
              <a:rPr lang="en-IE" sz="1050" dirty="0">
                <a:solidFill>
                  <a:srgbClr val="002060"/>
                </a:solidFill>
                <a:ea typeface="Calibri" panose="020F0502020204030204" pitchFamily="34" charset="0"/>
                <a:cs typeface="Times New Roman" panose="02020603050405020304" pitchFamily="18" charset="0"/>
              </a:rPr>
              <a:t>tay focused – redirect conversation to give/get required information.</a:t>
            </a:r>
          </a:p>
          <a:p>
            <a:pPr>
              <a:lnSpc>
                <a:spcPct val="107000"/>
              </a:lnSpc>
              <a:spcAft>
                <a:spcPts val="800"/>
              </a:spcAft>
            </a:pPr>
            <a:r>
              <a:rPr lang="en-IE" sz="1050" b="1" u="sng" dirty="0">
                <a:solidFill>
                  <a:srgbClr val="002060"/>
                </a:solidFill>
                <a:ea typeface="Calibri" panose="020F0502020204030204" pitchFamily="34" charset="0"/>
                <a:cs typeface="Times New Roman" panose="02020603050405020304" pitchFamily="18" charset="0"/>
              </a:rPr>
              <a:t>T</a:t>
            </a:r>
            <a:r>
              <a:rPr lang="en-IE" sz="1050" dirty="0">
                <a:solidFill>
                  <a:srgbClr val="002060"/>
                </a:solidFill>
                <a:ea typeface="Calibri" panose="020F0502020204030204" pitchFamily="34" charset="0"/>
                <a:cs typeface="Times New Roman" panose="02020603050405020304" pitchFamily="18" charset="0"/>
              </a:rPr>
              <a:t>ake notes if needed</a:t>
            </a:r>
          </a:p>
          <a:p>
            <a:pPr>
              <a:lnSpc>
                <a:spcPct val="107000"/>
              </a:lnSpc>
              <a:spcAft>
                <a:spcPts val="800"/>
              </a:spcAft>
            </a:pPr>
            <a:r>
              <a:rPr lang="en-IE" sz="1050" b="1" u="sng" dirty="0">
                <a:solidFill>
                  <a:srgbClr val="002060"/>
                </a:solidFill>
                <a:ea typeface="Calibri" panose="020F0502020204030204" pitchFamily="34" charset="0"/>
                <a:cs typeface="Times New Roman" panose="02020603050405020304" pitchFamily="18" charset="0"/>
              </a:rPr>
              <a:t>A</a:t>
            </a:r>
            <a:r>
              <a:rPr lang="en-IE" sz="1050" dirty="0">
                <a:solidFill>
                  <a:srgbClr val="002060"/>
                </a:solidFill>
                <a:ea typeface="Calibri" panose="020F0502020204030204" pitchFamily="34" charset="0"/>
                <a:cs typeface="Times New Roman" panose="02020603050405020304" pitchFamily="18" charset="0"/>
              </a:rPr>
              <a:t>lways feedback to patient for example, ‘I just spoke to your son John, he is concerned about </a:t>
            </a:r>
            <a:r>
              <a:rPr lang="en-IE" sz="1050" dirty="0" err="1">
                <a:solidFill>
                  <a:srgbClr val="002060"/>
                </a:solidFill>
                <a:ea typeface="Calibri" panose="020F0502020204030204" pitchFamily="34" charset="0"/>
                <a:cs typeface="Times New Roman" panose="02020603050405020304" pitchFamily="18" charset="0"/>
              </a:rPr>
              <a:t>x,y,z</a:t>
            </a:r>
            <a:r>
              <a:rPr lang="en-IE" sz="1050" dirty="0">
                <a:solidFill>
                  <a:srgbClr val="002060"/>
                </a:solidFill>
                <a:ea typeface="Calibri" panose="020F0502020204030204" pitchFamily="34" charset="0"/>
                <a:cs typeface="Times New Roman" panose="02020603050405020304" pitchFamily="18" charset="0"/>
              </a:rPr>
              <a:t>..’</a:t>
            </a:r>
          </a:p>
          <a:p>
            <a:pPr>
              <a:lnSpc>
                <a:spcPct val="107000"/>
              </a:lnSpc>
              <a:spcAft>
                <a:spcPts val="800"/>
              </a:spcAft>
            </a:pPr>
            <a:r>
              <a:rPr lang="en-IE" sz="1050" b="1" u="sng" dirty="0">
                <a:solidFill>
                  <a:srgbClr val="002060"/>
                </a:solidFill>
                <a:ea typeface="Calibri" panose="020F0502020204030204" pitchFamily="34" charset="0"/>
                <a:cs typeface="Times New Roman" panose="02020603050405020304" pitchFamily="18" charset="0"/>
              </a:rPr>
              <a:t>L</a:t>
            </a:r>
            <a:r>
              <a:rPr lang="en-IE" sz="1050" dirty="0">
                <a:solidFill>
                  <a:srgbClr val="002060"/>
                </a:solidFill>
                <a:ea typeface="Calibri" panose="020F0502020204030204" pitchFamily="34" charset="0"/>
                <a:cs typeface="Times New Roman" panose="02020603050405020304" pitchFamily="18" charset="0"/>
              </a:rPr>
              <a:t>ink with members of MDT – share information</a:t>
            </a:r>
          </a:p>
          <a:p>
            <a:pPr>
              <a:lnSpc>
                <a:spcPct val="107000"/>
              </a:lnSpc>
              <a:spcAft>
                <a:spcPts val="800"/>
              </a:spcAft>
            </a:pPr>
            <a:r>
              <a:rPr lang="en-IE" sz="1050" dirty="0">
                <a:solidFill>
                  <a:srgbClr val="002060"/>
                </a:solidFill>
                <a:ea typeface="Calibri" panose="020F0502020204030204" pitchFamily="34" charset="0"/>
                <a:cs typeface="Times New Roman" panose="02020603050405020304" pitchFamily="18" charset="0"/>
              </a:rPr>
              <a:t>Now you </a:t>
            </a:r>
            <a:r>
              <a:rPr lang="en-IE" sz="1050" b="1" u="sng" dirty="0">
                <a:solidFill>
                  <a:srgbClr val="002060"/>
                </a:solidFill>
                <a:ea typeface="Calibri" panose="020F0502020204030204" pitchFamily="34" charset="0"/>
                <a:cs typeface="Times New Roman" panose="02020603050405020304" pitchFamily="18" charset="0"/>
              </a:rPr>
              <a:t>K</a:t>
            </a:r>
            <a:r>
              <a:rPr lang="en-IE" sz="1050" dirty="0">
                <a:solidFill>
                  <a:srgbClr val="002060"/>
                </a:solidFill>
                <a:ea typeface="Calibri" panose="020F0502020204030204" pitchFamily="34" charset="0"/>
                <a:cs typeface="Times New Roman" panose="02020603050405020304" pitchFamily="18" charset="0"/>
              </a:rPr>
              <a:t>now your patient better and the patient with their family knows the plan of care</a:t>
            </a:r>
          </a:p>
        </p:txBody>
      </p:sp>
      <p:graphicFrame>
        <p:nvGraphicFramePr>
          <p:cNvPr id="17" name="Chart 16"/>
          <p:cNvGraphicFramePr>
            <a:graphicFrameLocks/>
          </p:cNvGraphicFramePr>
          <p:nvPr/>
        </p:nvGraphicFramePr>
        <p:xfrm>
          <a:off x="8350966" y="3787602"/>
          <a:ext cx="1535526" cy="2819393"/>
        </p:xfrm>
        <a:graphic>
          <a:graphicData uri="http://schemas.openxmlformats.org/drawingml/2006/chart">
            <c:chart xmlns:c="http://schemas.openxmlformats.org/drawingml/2006/chart" xmlns:r="http://schemas.openxmlformats.org/officeDocument/2006/relationships" r:id="rId3"/>
          </a:graphicData>
        </a:graphic>
      </p:graphicFrame>
      <p:sp>
        <p:nvSpPr>
          <p:cNvPr id="13" name="Rounded Rectangle 12"/>
          <p:cNvSpPr/>
          <p:nvPr/>
        </p:nvSpPr>
        <p:spPr>
          <a:xfrm>
            <a:off x="2127851" y="125388"/>
            <a:ext cx="7465035" cy="772354"/>
          </a:xfrm>
          <a:prstGeom prst="roundRect">
            <a:avLst/>
          </a:prstGeom>
          <a:solidFill>
            <a:srgbClr val="5D28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a:t>Improving communications with patients and their families</a:t>
            </a:r>
          </a:p>
          <a:p>
            <a:pPr algn="ctr"/>
            <a:r>
              <a:rPr lang="en-IE" sz="2000" dirty="0"/>
              <a:t>A Quality Improvement Initiative in Cavan Monaghan Hospitals </a:t>
            </a:r>
          </a:p>
        </p:txBody>
      </p:sp>
      <p:pic>
        <p:nvPicPr>
          <p:cNvPr id="2" name="Picture 1" descr="A purple text on a white background&#10;&#10;Description automatically generated">
            <a:extLst>
              <a:ext uri="{FF2B5EF4-FFF2-40B4-BE49-F238E27FC236}">
                <a16:creationId xmlns:a16="http://schemas.microsoft.com/office/drawing/2014/main" id="{51541549-899D-7073-EADD-4C196FED9B73}"/>
              </a:ext>
            </a:extLst>
          </p:cNvPr>
          <p:cNvPicPr>
            <a:picLocks noChangeAspect="1"/>
          </p:cNvPicPr>
          <p:nvPr/>
        </p:nvPicPr>
        <p:blipFill>
          <a:blip r:embed="rId4"/>
          <a:stretch>
            <a:fillRect/>
          </a:stretch>
        </p:blipFill>
        <p:spPr>
          <a:xfrm>
            <a:off x="9670369" y="121557"/>
            <a:ext cx="2466975" cy="609600"/>
          </a:xfrm>
          <a:prstGeom prst="rect">
            <a:avLst/>
          </a:prstGeom>
        </p:spPr>
      </p:pic>
    </p:spTree>
    <p:extLst>
      <p:ext uri="{BB962C8B-B14F-4D97-AF65-F5344CB8AC3E}">
        <p14:creationId xmlns:p14="http://schemas.microsoft.com/office/powerpoint/2010/main" val="1023631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821" y="907573"/>
            <a:ext cx="12079704" cy="543162"/>
          </a:xfrm>
          <a:prstGeom prst="rect">
            <a:avLst/>
          </a:prstGeom>
          <a:noFill/>
        </p:spPr>
        <p:txBody>
          <a:bodyPr wrap="square" lIns="91440" tIns="45720" rIns="91440" bIns="45720" rtlCol="0" anchor="t">
            <a:spAutoFit/>
          </a:bodyPr>
          <a:lstStyle/>
          <a:p>
            <a:pPr>
              <a:lnSpc>
                <a:spcPct val="107000"/>
              </a:lnSpc>
            </a:pPr>
            <a:r>
              <a:rPr lang="en-IE" sz="1400" b="1" dirty="0">
                <a:solidFill>
                  <a:srgbClr val="002060"/>
                </a:solidFill>
              </a:rPr>
              <a:t>Introduction </a:t>
            </a:r>
            <a:r>
              <a:rPr lang="en-IE" sz="1400" dirty="0">
                <a:solidFill>
                  <a:srgbClr val="002060"/>
                </a:solidFill>
              </a:rPr>
              <a:t>Discharge planning is a complex process for healthcare staff and the solution is multifactorial. A QI initiative commenced in 2022 initially with the aim of all patients having a Predicted Date of Discharge (PDD) on admission. </a:t>
            </a:r>
            <a:endParaRPr lang="en-IE" sz="1400" b="1" dirty="0"/>
          </a:p>
        </p:txBody>
      </p:sp>
      <p:sp>
        <p:nvSpPr>
          <p:cNvPr id="6" name="TextBox 5"/>
          <p:cNvSpPr txBox="1"/>
          <p:nvPr/>
        </p:nvSpPr>
        <p:spPr>
          <a:xfrm>
            <a:off x="68820" y="1475397"/>
            <a:ext cx="9266371" cy="615553"/>
          </a:xfrm>
          <a:prstGeom prst="rect">
            <a:avLst/>
          </a:prstGeom>
          <a:noFill/>
        </p:spPr>
        <p:txBody>
          <a:bodyPr wrap="square" rtlCol="0">
            <a:spAutoFit/>
          </a:bodyPr>
          <a:lstStyle/>
          <a:p>
            <a:r>
              <a:rPr lang="en-IE" sz="1700" b="1" dirty="0">
                <a:solidFill>
                  <a:srgbClr val="002060"/>
                </a:solidFill>
              </a:rPr>
              <a:t>Aim: To reduce time from confirmation of discharge to the time the patient leaves the ward on a medical ward as part of the Safer Discharge initiative</a:t>
            </a:r>
          </a:p>
        </p:txBody>
      </p:sp>
      <p:sp>
        <p:nvSpPr>
          <p:cNvPr id="8" name="TextBox 7"/>
          <p:cNvSpPr txBox="1"/>
          <p:nvPr/>
        </p:nvSpPr>
        <p:spPr>
          <a:xfrm>
            <a:off x="4671752" y="2190224"/>
            <a:ext cx="4414058" cy="4456348"/>
          </a:xfrm>
          <a:prstGeom prst="rect">
            <a:avLst/>
          </a:prstGeom>
          <a:noFill/>
          <a:ln>
            <a:solidFill>
              <a:srgbClr val="7030A0"/>
            </a:solidFill>
          </a:ln>
        </p:spPr>
        <p:txBody>
          <a:bodyPr wrap="square" lIns="91440" tIns="45720" rIns="91440" bIns="45720" rtlCol="0" anchor="t">
            <a:spAutoFit/>
          </a:bodyPr>
          <a:lstStyle/>
          <a:p>
            <a:pPr>
              <a:lnSpc>
                <a:spcPct val="107000"/>
              </a:lnSpc>
            </a:pPr>
            <a:r>
              <a:rPr lang="en-IE" sz="1250" b="1" dirty="0">
                <a:solidFill>
                  <a:schemeClr val="accent5">
                    <a:lumMod val="50000"/>
                  </a:schemeClr>
                </a:solidFill>
              </a:rPr>
              <a:t>Plan Do Study Act cycle 2 </a:t>
            </a:r>
          </a:p>
          <a:p>
            <a:pPr>
              <a:lnSpc>
                <a:spcPct val="107000"/>
              </a:lnSpc>
            </a:pPr>
            <a:r>
              <a:rPr lang="en-IE" sz="1250" dirty="0">
                <a:solidFill>
                  <a:srgbClr val="002060"/>
                </a:solidFill>
              </a:rPr>
              <a:t>Commenced August 2023</a:t>
            </a:r>
          </a:p>
          <a:p>
            <a:endParaRPr lang="en-IE" sz="1250" b="1" dirty="0">
              <a:solidFill>
                <a:srgbClr val="002060"/>
              </a:solidFill>
            </a:endParaRPr>
          </a:p>
          <a:p>
            <a:r>
              <a:rPr lang="en-IE" sz="1200" b="1" dirty="0">
                <a:solidFill>
                  <a:srgbClr val="002060"/>
                </a:solidFill>
              </a:rPr>
              <a:t>Process for non-complex discharges</a:t>
            </a:r>
          </a:p>
          <a:p>
            <a:endParaRPr lang="en-IE" sz="1200" b="1" dirty="0">
              <a:solidFill>
                <a:srgbClr val="002060"/>
              </a:solidFill>
            </a:endParaRPr>
          </a:p>
          <a:p>
            <a:pPr marL="342900" indent="-342900">
              <a:buFont typeface="Arial" panose="020B0604020202020204" pitchFamily="34" charset="0"/>
              <a:buChar char="•"/>
            </a:pPr>
            <a:r>
              <a:rPr lang="en-IE" sz="1200" dirty="0">
                <a:solidFill>
                  <a:srgbClr val="002060"/>
                </a:solidFill>
              </a:rPr>
              <a:t>Patients on one ward to have their discharge confirmed at 8am ward round</a:t>
            </a:r>
          </a:p>
          <a:p>
            <a:pPr marL="342900" indent="-342900">
              <a:buFont typeface="Arial" panose="020B0604020202020204" pitchFamily="34" charset="0"/>
              <a:buChar char="•"/>
            </a:pPr>
            <a:r>
              <a:rPr lang="en-IE" sz="1200" dirty="0">
                <a:solidFill>
                  <a:srgbClr val="002060"/>
                </a:solidFill>
              </a:rPr>
              <a:t>Appropriate patients to transfer to Transit Lounge (TL) by 11am </a:t>
            </a:r>
            <a:endParaRPr lang="en-IE" sz="1200" dirty="0">
              <a:solidFill>
                <a:srgbClr val="002060"/>
              </a:solidFill>
              <a:cs typeface="Calibri"/>
            </a:endParaRPr>
          </a:p>
          <a:p>
            <a:pPr marL="342900" indent="-342900">
              <a:buFont typeface="Arial" panose="020B0604020202020204" pitchFamily="34" charset="0"/>
              <a:buChar char="•"/>
            </a:pPr>
            <a:r>
              <a:rPr lang="en-IE" sz="1200" dirty="0">
                <a:solidFill>
                  <a:srgbClr val="002060"/>
                </a:solidFill>
              </a:rPr>
              <a:t>Discharge documentation (prescription &amp; GP letter) will be completed in TL</a:t>
            </a:r>
          </a:p>
          <a:p>
            <a:pPr marL="342900" indent="-342900">
              <a:buFont typeface="Arial" panose="020B0604020202020204" pitchFamily="34" charset="0"/>
              <a:buChar char="•"/>
            </a:pPr>
            <a:r>
              <a:rPr lang="en-IE" sz="1200" dirty="0">
                <a:solidFill>
                  <a:srgbClr val="002060"/>
                </a:solidFill>
              </a:rPr>
              <a:t>Ward bed available to accept patients from ED earlier in the day</a:t>
            </a:r>
          </a:p>
          <a:p>
            <a:pPr marL="342900" indent="-342900">
              <a:buFont typeface="Arial" panose="020B0604020202020204" pitchFamily="34" charset="0"/>
              <a:buChar char="•"/>
            </a:pPr>
            <a:r>
              <a:rPr lang="en-IE" sz="1200" dirty="0">
                <a:solidFill>
                  <a:srgbClr val="002060"/>
                </a:solidFill>
                <a:cs typeface="Calibri"/>
              </a:rPr>
              <a:t>Weekly meeting to identify potential and planned weekend discharges by NCHD's and CNM's to enable decisions and planning of discharges, timely communication with patients and family regarding discharge, increased bed capacity and reduce wait time for patients in ED.   </a:t>
            </a:r>
          </a:p>
          <a:p>
            <a:endParaRPr lang="en-IE" sz="1200" dirty="0">
              <a:solidFill>
                <a:srgbClr val="002060"/>
              </a:solidFill>
              <a:cs typeface="Calibri"/>
            </a:endParaRPr>
          </a:p>
          <a:p>
            <a:r>
              <a:rPr lang="en-IE" sz="1200" b="1" dirty="0">
                <a:solidFill>
                  <a:srgbClr val="002060"/>
                </a:solidFill>
              </a:rPr>
              <a:t>Process for complex discharges</a:t>
            </a:r>
            <a:endParaRPr lang="en-IE" sz="1200" b="1" dirty="0">
              <a:solidFill>
                <a:srgbClr val="002060"/>
              </a:solidFill>
              <a:cs typeface="Calibri"/>
            </a:endParaRPr>
          </a:p>
          <a:p>
            <a:r>
              <a:rPr lang="en-IE" sz="1200" dirty="0">
                <a:solidFill>
                  <a:srgbClr val="002060"/>
                </a:solidFill>
              </a:rPr>
              <a:t>Audit compliance with the process for discharging patients with complex care needs as outlined in the hospital Admission and Discharge policy</a:t>
            </a:r>
          </a:p>
        </p:txBody>
      </p:sp>
      <p:sp>
        <p:nvSpPr>
          <p:cNvPr id="12" name="TextBox 11"/>
          <p:cNvSpPr txBox="1"/>
          <p:nvPr/>
        </p:nvSpPr>
        <p:spPr>
          <a:xfrm>
            <a:off x="9229579" y="3968916"/>
            <a:ext cx="2776493" cy="2677656"/>
          </a:xfrm>
          <a:prstGeom prst="rect">
            <a:avLst/>
          </a:prstGeom>
          <a:solidFill>
            <a:srgbClr val="E1F4FF"/>
          </a:solidFill>
          <a:ln>
            <a:solidFill>
              <a:srgbClr val="7030A0"/>
            </a:solidFill>
          </a:ln>
        </p:spPr>
        <p:txBody>
          <a:bodyPr wrap="square" rtlCol="0">
            <a:spAutoFit/>
          </a:bodyPr>
          <a:lstStyle/>
          <a:p>
            <a:pPr algn="ctr"/>
            <a:r>
              <a:rPr lang="en-IE" sz="1400" b="1" dirty="0">
                <a:solidFill>
                  <a:srgbClr val="002060"/>
                </a:solidFill>
              </a:rPr>
              <a:t>Next Steps</a:t>
            </a:r>
          </a:p>
          <a:p>
            <a:r>
              <a:rPr lang="en-IE" sz="1400" dirty="0">
                <a:solidFill>
                  <a:srgbClr val="002060"/>
                </a:solidFill>
              </a:rPr>
              <a:t>1.Measure compliance with process changes for non-complex discharges and the impact on patient wait times in ED.</a:t>
            </a:r>
          </a:p>
          <a:p>
            <a:r>
              <a:rPr lang="en-IE" sz="1400" dirty="0">
                <a:solidFill>
                  <a:srgbClr val="002060"/>
                </a:solidFill>
              </a:rPr>
              <a:t>2.Complete audit of compliance with policy for planning of complex discharges to identify gaps in the process </a:t>
            </a:r>
          </a:p>
          <a:p>
            <a:r>
              <a:rPr lang="en-IE" sz="1400" dirty="0">
                <a:solidFill>
                  <a:srgbClr val="002060"/>
                </a:solidFill>
              </a:rPr>
              <a:t>3. Plan QI interventions to streamline the discharge pathway for patients</a:t>
            </a:r>
          </a:p>
        </p:txBody>
      </p:sp>
      <p:sp>
        <p:nvSpPr>
          <p:cNvPr id="5" name="TextBox 4"/>
          <p:cNvSpPr txBox="1"/>
          <p:nvPr/>
        </p:nvSpPr>
        <p:spPr>
          <a:xfrm>
            <a:off x="9229578" y="1783173"/>
            <a:ext cx="2776493" cy="2072362"/>
          </a:xfrm>
          <a:prstGeom prst="rect">
            <a:avLst/>
          </a:prstGeom>
          <a:solidFill>
            <a:schemeClr val="accent4">
              <a:lumMod val="20000"/>
              <a:lumOff val="80000"/>
            </a:schemeClr>
          </a:solidFill>
          <a:ln>
            <a:solidFill>
              <a:srgbClr val="7030A0"/>
            </a:solidFill>
          </a:ln>
        </p:spPr>
        <p:txBody>
          <a:bodyPr wrap="square" rtlCol="0">
            <a:spAutoFit/>
          </a:bodyPr>
          <a:lstStyle/>
          <a:p>
            <a:r>
              <a:rPr lang="en-IE" sz="1200" b="1" dirty="0">
                <a:solidFill>
                  <a:srgbClr val="002060"/>
                </a:solidFill>
              </a:rPr>
              <a:t>This QI initiative is aligned to; </a:t>
            </a:r>
          </a:p>
          <a:p>
            <a:endParaRPr lang="en-IE" sz="1200" b="1" dirty="0">
              <a:solidFill>
                <a:srgbClr val="002060"/>
              </a:solidFill>
            </a:endParaRPr>
          </a:p>
          <a:p>
            <a:pPr>
              <a:lnSpc>
                <a:spcPts val="1300"/>
              </a:lnSpc>
              <a:spcAft>
                <a:spcPts val="800"/>
              </a:spcAft>
            </a:pPr>
            <a:r>
              <a:rPr lang="en-IE" sz="1200" b="1" dirty="0">
                <a:solidFill>
                  <a:srgbClr val="002060"/>
                </a:solidFill>
              </a:rPr>
              <a:t>NIES</a:t>
            </a:r>
            <a:r>
              <a:rPr lang="en-IE" sz="1200" dirty="0">
                <a:solidFill>
                  <a:srgbClr val="002060"/>
                </a:solidFill>
              </a:rPr>
              <a:t> Theme-Admission and  Care on the Ward, Q40</a:t>
            </a:r>
            <a:r>
              <a:rPr lang="en-IE" sz="1600" dirty="0">
                <a:solidFill>
                  <a:srgbClr val="002060"/>
                </a:solidFill>
              </a:rPr>
              <a:t>, </a:t>
            </a:r>
            <a:r>
              <a:rPr lang="en-IE" sz="1200" dirty="0">
                <a:solidFill>
                  <a:srgbClr val="002060"/>
                </a:solidFill>
              </a:rPr>
              <a:t>Q41, Q43, Q47, Q48. </a:t>
            </a:r>
            <a:endParaRPr lang="en-IE" sz="1600" dirty="0">
              <a:solidFill>
                <a:srgbClr val="002060"/>
              </a:solidFill>
              <a:latin typeface="Calibri" panose="020F0502020204030204" pitchFamily="34" charset="0"/>
              <a:cs typeface="Times New Roman" panose="02020603050405020304" pitchFamily="18" charset="0"/>
            </a:endParaRPr>
          </a:p>
          <a:p>
            <a:pPr>
              <a:lnSpc>
                <a:spcPts val="1300"/>
              </a:lnSpc>
              <a:spcAft>
                <a:spcPts val="800"/>
              </a:spcAft>
            </a:pPr>
            <a:r>
              <a:rPr lang="en-IE" sz="1200" b="1" dirty="0">
                <a:solidFill>
                  <a:srgbClr val="002060"/>
                </a:solidFill>
              </a:rPr>
              <a:t>HIQA</a:t>
            </a:r>
            <a:r>
              <a:rPr lang="en-IE" sz="1200" dirty="0">
                <a:solidFill>
                  <a:srgbClr val="002060"/>
                </a:solidFill>
              </a:rPr>
              <a:t> Safer Better Healthcare standards (2012) of Person-Centred Care &amp; Support,</a:t>
            </a:r>
          </a:p>
          <a:p>
            <a:r>
              <a:rPr lang="en-IE" sz="1200" b="1" dirty="0">
                <a:solidFill>
                  <a:srgbClr val="002060"/>
                </a:solidFill>
              </a:rPr>
              <a:t>Local hospital</a:t>
            </a:r>
            <a:r>
              <a:rPr lang="en-IE" sz="1200" dirty="0">
                <a:solidFill>
                  <a:srgbClr val="002060"/>
                </a:solidFill>
              </a:rPr>
              <a:t>-concerns re: late notification of discharge, delayed access to bed capacity and complaints regarding discharge process</a:t>
            </a:r>
            <a:endParaRPr lang="en-IE" sz="1200" b="1" dirty="0">
              <a:solidFill>
                <a:srgbClr val="002060"/>
              </a:solidFill>
            </a:endParaRPr>
          </a:p>
        </p:txBody>
      </p:sp>
      <p:pic>
        <p:nvPicPr>
          <p:cNvPr id="11" name="Picture 6" descr="Cavan/Monaghan Hospital Staff Uniforms | Nurses Uniforms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5636" y="92534"/>
            <a:ext cx="960582" cy="815039"/>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2002008" y="105866"/>
            <a:ext cx="7465035" cy="772354"/>
          </a:xfrm>
          <a:prstGeom prst="roundRect">
            <a:avLst/>
          </a:prstGeom>
          <a:solidFill>
            <a:srgbClr val="5D28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a:t>Implementing Safer Discharge in Cavan Monaghan Hospitals </a:t>
            </a:r>
          </a:p>
          <a:p>
            <a:pPr algn="ctr"/>
            <a:r>
              <a:rPr lang="en-IE" sz="2000" dirty="0"/>
              <a:t>A Quality Improvement Initiative </a:t>
            </a:r>
          </a:p>
        </p:txBody>
      </p:sp>
      <p:sp>
        <p:nvSpPr>
          <p:cNvPr id="13" name="TextBox 12"/>
          <p:cNvSpPr txBox="1"/>
          <p:nvPr/>
        </p:nvSpPr>
        <p:spPr>
          <a:xfrm>
            <a:off x="141181" y="2190224"/>
            <a:ext cx="4386802" cy="4456348"/>
          </a:xfrm>
          <a:prstGeom prst="rect">
            <a:avLst/>
          </a:prstGeom>
          <a:noFill/>
          <a:ln>
            <a:solidFill>
              <a:srgbClr val="7030A0"/>
            </a:solidFill>
          </a:ln>
        </p:spPr>
        <p:txBody>
          <a:bodyPr wrap="square" lIns="91440" tIns="45720" rIns="91440" bIns="45720" rtlCol="0" anchor="t">
            <a:spAutoFit/>
          </a:bodyPr>
          <a:lstStyle/>
          <a:p>
            <a:pPr>
              <a:lnSpc>
                <a:spcPct val="107000"/>
              </a:lnSpc>
            </a:pPr>
            <a:r>
              <a:rPr lang="en-IE" sz="1250" b="1" dirty="0">
                <a:solidFill>
                  <a:schemeClr val="accent5">
                    <a:lumMod val="50000"/>
                  </a:schemeClr>
                </a:solidFill>
              </a:rPr>
              <a:t>Plan Do Study Act cycle 1</a:t>
            </a:r>
          </a:p>
          <a:p>
            <a:pPr>
              <a:lnSpc>
                <a:spcPct val="107000"/>
              </a:lnSpc>
            </a:pPr>
            <a:r>
              <a:rPr lang="en-IE" sz="1250" b="1" dirty="0">
                <a:solidFill>
                  <a:schemeClr val="accent5">
                    <a:lumMod val="50000"/>
                  </a:schemeClr>
                </a:solidFill>
              </a:rPr>
              <a:t> </a:t>
            </a:r>
          </a:p>
          <a:p>
            <a:pPr>
              <a:lnSpc>
                <a:spcPct val="107000"/>
              </a:lnSpc>
            </a:pPr>
            <a:r>
              <a:rPr lang="en-IE" sz="1200" b="1" dirty="0">
                <a:solidFill>
                  <a:schemeClr val="accent5">
                    <a:lumMod val="50000"/>
                  </a:schemeClr>
                </a:solidFill>
              </a:rPr>
              <a:t>Initial Change Intervention </a:t>
            </a:r>
          </a:p>
          <a:p>
            <a:pPr marL="285750" indent="-285750">
              <a:lnSpc>
                <a:spcPct val="107000"/>
              </a:lnSpc>
              <a:buFont typeface="Arial" panose="020B0604020202020204" pitchFamily="34" charset="0"/>
              <a:buChar char="•"/>
            </a:pPr>
            <a:r>
              <a:rPr lang="en-IE" sz="1200" dirty="0">
                <a:solidFill>
                  <a:schemeClr val="accent5">
                    <a:lumMod val="50000"/>
                  </a:schemeClr>
                </a:solidFill>
              </a:rPr>
              <a:t>a PDD to be allocated at Consultant ward round within 24 hours of admission</a:t>
            </a:r>
          </a:p>
          <a:p>
            <a:pPr marL="285750" indent="-285750">
              <a:lnSpc>
                <a:spcPct val="107000"/>
              </a:lnSpc>
              <a:buFont typeface="Arial" panose="020B0604020202020204" pitchFamily="34" charset="0"/>
              <a:buChar char="•"/>
            </a:pPr>
            <a:r>
              <a:rPr lang="en-IE" sz="1200" dirty="0">
                <a:solidFill>
                  <a:schemeClr val="accent5">
                    <a:lumMod val="50000"/>
                  </a:schemeClr>
                </a:solidFill>
              </a:rPr>
              <a:t>PDD to be discussed at MDT daily meetings</a:t>
            </a:r>
          </a:p>
          <a:p>
            <a:pPr marL="285750" indent="-285750">
              <a:lnSpc>
                <a:spcPct val="107000"/>
              </a:lnSpc>
              <a:buFont typeface="Arial" panose="020B0604020202020204" pitchFamily="34" charset="0"/>
              <a:buChar char="•"/>
            </a:pPr>
            <a:r>
              <a:rPr lang="en-IE" sz="1200" dirty="0">
                <a:solidFill>
                  <a:schemeClr val="accent5">
                    <a:lumMod val="50000"/>
                  </a:schemeClr>
                </a:solidFill>
              </a:rPr>
              <a:t>PDD recorded in the patient’s healthcare record. </a:t>
            </a:r>
          </a:p>
          <a:p>
            <a:pPr>
              <a:lnSpc>
                <a:spcPct val="107000"/>
              </a:lnSpc>
            </a:pPr>
            <a:r>
              <a:rPr lang="en-IE" sz="1200" dirty="0">
                <a:solidFill>
                  <a:schemeClr val="accent5">
                    <a:lumMod val="50000"/>
                  </a:schemeClr>
                </a:solidFill>
              </a:rPr>
              <a:t>A drive to promote the allocation of PDD during  ward rounds on one ward commenced and worked well. It led to better awareness and  planning of discharge within the multidisciplinary team. </a:t>
            </a:r>
          </a:p>
          <a:p>
            <a:pPr>
              <a:lnSpc>
                <a:spcPct val="107000"/>
              </a:lnSpc>
            </a:pPr>
            <a:endParaRPr lang="en-IE" sz="1200" dirty="0">
              <a:solidFill>
                <a:schemeClr val="accent5">
                  <a:lumMod val="50000"/>
                </a:schemeClr>
              </a:solidFill>
            </a:endParaRPr>
          </a:p>
          <a:p>
            <a:pPr>
              <a:lnSpc>
                <a:spcPct val="107000"/>
              </a:lnSpc>
            </a:pPr>
            <a:r>
              <a:rPr lang="en-IE" sz="1200" b="1" dirty="0">
                <a:solidFill>
                  <a:schemeClr val="accent5">
                    <a:lumMod val="50000"/>
                  </a:schemeClr>
                </a:solidFill>
              </a:rPr>
              <a:t>Challenge</a:t>
            </a:r>
          </a:p>
          <a:p>
            <a:pPr>
              <a:lnSpc>
                <a:spcPct val="107000"/>
              </a:lnSpc>
            </a:pPr>
            <a:r>
              <a:rPr lang="en-IE" sz="1200" dirty="0">
                <a:solidFill>
                  <a:schemeClr val="accent5">
                    <a:lumMod val="50000"/>
                  </a:schemeClr>
                </a:solidFill>
              </a:rPr>
              <a:t>The level of planning required for patients with multiple discharge needs can lead to inaccurate PDDs.</a:t>
            </a:r>
          </a:p>
          <a:p>
            <a:pPr>
              <a:lnSpc>
                <a:spcPct val="107000"/>
              </a:lnSpc>
            </a:pPr>
            <a:endParaRPr lang="en-IE" sz="1200" dirty="0">
              <a:solidFill>
                <a:schemeClr val="accent5">
                  <a:lumMod val="50000"/>
                </a:schemeClr>
              </a:solidFill>
            </a:endParaRPr>
          </a:p>
          <a:p>
            <a:pPr>
              <a:lnSpc>
                <a:spcPct val="107000"/>
              </a:lnSpc>
            </a:pPr>
            <a:r>
              <a:rPr lang="en-IE" sz="1200" b="1" dirty="0">
                <a:solidFill>
                  <a:schemeClr val="accent5">
                    <a:lumMod val="50000"/>
                  </a:schemeClr>
                </a:solidFill>
              </a:rPr>
              <a:t>Solution </a:t>
            </a:r>
          </a:p>
          <a:p>
            <a:pPr>
              <a:lnSpc>
                <a:spcPct val="107000"/>
              </a:lnSpc>
            </a:pPr>
            <a:r>
              <a:rPr lang="en-IE" sz="1200" dirty="0">
                <a:solidFill>
                  <a:schemeClr val="accent5">
                    <a:lumMod val="50000"/>
                  </a:schemeClr>
                </a:solidFill>
              </a:rPr>
              <a:t>The QI team decided to focus on earlier discharge times on the day of discharge. An audit revealed that reduced times of departure from the ward impacted directly upon those awaiting admission in the Emergency Department. The main cause identified for the delay in patients leaving the ward is the wait for prescription and GP letter completion.</a:t>
            </a:r>
          </a:p>
        </p:txBody>
      </p:sp>
      <p:pic>
        <p:nvPicPr>
          <p:cNvPr id="2" name="Picture 1" descr="A purple text on a white background&#10;&#10;Description automatically generated">
            <a:extLst>
              <a:ext uri="{FF2B5EF4-FFF2-40B4-BE49-F238E27FC236}">
                <a16:creationId xmlns:a16="http://schemas.microsoft.com/office/drawing/2014/main" id="{A9CDB366-ACBF-AC78-8A3F-9BDD644C4AC2}"/>
              </a:ext>
            </a:extLst>
          </p:cNvPr>
          <p:cNvPicPr>
            <a:picLocks noChangeAspect="1"/>
          </p:cNvPicPr>
          <p:nvPr/>
        </p:nvPicPr>
        <p:blipFill>
          <a:blip r:embed="rId3"/>
          <a:stretch>
            <a:fillRect/>
          </a:stretch>
        </p:blipFill>
        <p:spPr>
          <a:xfrm>
            <a:off x="9625012" y="130629"/>
            <a:ext cx="2466975" cy="609600"/>
          </a:xfrm>
          <a:prstGeom prst="rect">
            <a:avLst/>
          </a:prstGeom>
        </p:spPr>
      </p:pic>
    </p:spTree>
    <p:extLst>
      <p:ext uri="{BB962C8B-B14F-4D97-AF65-F5344CB8AC3E}">
        <p14:creationId xmlns:p14="http://schemas.microsoft.com/office/powerpoint/2010/main" val="117844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ChangeArrowheads="1"/>
          </p:cNvSpPr>
          <p:nvPr/>
        </p:nvSpPr>
        <p:spPr bwMode="auto">
          <a:xfrm>
            <a:off x="795867" y="4673330"/>
            <a:ext cx="26161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1100" b="0" i="0" u="none" strike="noStrike" cap="none" normalizeH="0" baseline="0" dirty="0">
                <a:ln>
                  <a:noFill/>
                </a:ln>
                <a:solidFill>
                  <a:srgbClr val="385623"/>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6" descr="Cavan/Monaghan Hospital Staff Uniforms | Nurses Uniforms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089" y="149185"/>
            <a:ext cx="1277391" cy="108384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9580010" y="1233032"/>
            <a:ext cx="2405905" cy="1938992"/>
          </a:xfrm>
          <a:prstGeom prst="rect">
            <a:avLst/>
          </a:prstGeom>
          <a:solidFill>
            <a:schemeClr val="accent4">
              <a:lumMod val="20000"/>
              <a:lumOff val="80000"/>
            </a:schemeClr>
          </a:solidFill>
          <a:ln>
            <a:solidFill>
              <a:srgbClr val="7030A0"/>
            </a:solidFill>
          </a:ln>
        </p:spPr>
        <p:txBody>
          <a:bodyPr wrap="square">
            <a:spAutoFit/>
          </a:bodyPr>
          <a:lstStyle/>
          <a:p>
            <a:r>
              <a:rPr lang="en-IE" sz="1000" b="1" dirty="0">
                <a:solidFill>
                  <a:schemeClr val="accent5">
                    <a:lumMod val="50000"/>
                  </a:schemeClr>
                </a:solidFill>
              </a:rPr>
              <a:t>This QI initiative is aligned to</a:t>
            </a:r>
          </a:p>
          <a:p>
            <a:endParaRPr lang="en-IE" sz="1000" b="1" dirty="0">
              <a:solidFill>
                <a:schemeClr val="accent5">
                  <a:lumMod val="50000"/>
                </a:schemeClr>
              </a:solidFill>
            </a:endParaRPr>
          </a:p>
          <a:p>
            <a:r>
              <a:rPr lang="en-IE" sz="1000" b="1" dirty="0">
                <a:solidFill>
                  <a:schemeClr val="accent5">
                    <a:lumMod val="50000"/>
                  </a:schemeClr>
                </a:solidFill>
              </a:rPr>
              <a:t>NIES. Q44:</a:t>
            </a:r>
            <a:r>
              <a:rPr lang="en-IE" sz="1000" dirty="0">
                <a:solidFill>
                  <a:schemeClr val="accent5">
                    <a:lumMod val="50000"/>
                  </a:schemeClr>
                </a:solidFill>
              </a:rPr>
              <a:t>Did a member of staff explain the purpose of the medicines you were to take at home in a way you could understand? (Score 7.3, Nat Ave. 7.9).</a:t>
            </a:r>
          </a:p>
          <a:p>
            <a:endParaRPr lang="en-IE" sz="1000" dirty="0">
              <a:solidFill>
                <a:schemeClr val="accent5">
                  <a:lumMod val="50000"/>
                </a:schemeClr>
              </a:solidFill>
            </a:endParaRPr>
          </a:p>
          <a:p>
            <a:r>
              <a:rPr lang="en-IE" altLang="en-US" sz="1000" b="1" dirty="0">
                <a:solidFill>
                  <a:schemeClr val="accent5">
                    <a:lumMod val="50000"/>
                  </a:schemeClr>
                </a:solidFill>
                <a:ea typeface="Calibri" panose="020F0502020204030204" pitchFamily="34" charset="0"/>
                <a:cs typeface="Times New Roman" panose="02020603050405020304" pitchFamily="18" charset="0"/>
              </a:rPr>
              <a:t>Q45:</a:t>
            </a:r>
            <a:r>
              <a:rPr lang="en-IE" altLang="en-US" sz="1000" dirty="0">
                <a:solidFill>
                  <a:schemeClr val="accent5">
                    <a:lumMod val="50000"/>
                  </a:schemeClr>
                </a:solidFill>
                <a:ea typeface="Calibri" panose="020F0502020204030204" pitchFamily="34" charset="0"/>
                <a:cs typeface="Times New Roman" panose="02020603050405020304" pitchFamily="18" charset="0"/>
              </a:rPr>
              <a:t>Did a member of staff tell you about medication side effects to watch for when you went home?</a:t>
            </a:r>
            <a:r>
              <a:rPr lang="en-IE" altLang="en-US" sz="1000" b="1" dirty="0">
                <a:solidFill>
                  <a:schemeClr val="accent5">
                    <a:lumMod val="50000"/>
                  </a:schemeClr>
                </a:solidFill>
                <a:ea typeface="Calibri" panose="020F0502020204030204" pitchFamily="34" charset="0"/>
                <a:cs typeface="Times New Roman" panose="02020603050405020304" pitchFamily="18" charset="0"/>
              </a:rPr>
              <a:t> </a:t>
            </a:r>
            <a:r>
              <a:rPr lang="en-IE" altLang="en-US" sz="1000" dirty="0">
                <a:solidFill>
                  <a:schemeClr val="accent5">
                    <a:lumMod val="50000"/>
                  </a:schemeClr>
                </a:solidFill>
                <a:ea typeface="Calibri" panose="020F0502020204030204" pitchFamily="34" charset="0"/>
                <a:cs typeface="Times New Roman" panose="02020603050405020304" pitchFamily="18" charset="0"/>
              </a:rPr>
              <a:t>This was one of our lowest ranking questions. (Score 5.2, Nat. Ave. 5.4).</a:t>
            </a:r>
            <a:r>
              <a:rPr lang="en-IE" altLang="en-US" sz="1000" dirty="0">
                <a:solidFill>
                  <a:schemeClr val="accent5">
                    <a:lumMod val="50000"/>
                  </a:schemeClr>
                </a:solidFill>
              </a:rPr>
              <a:t> </a:t>
            </a:r>
          </a:p>
        </p:txBody>
      </p:sp>
      <p:pic>
        <p:nvPicPr>
          <p:cNvPr id="10" name="Picture 9"/>
          <p:cNvPicPr>
            <a:picLocks noChangeAspect="1"/>
          </p:cNvPicPr>
          <p:nvPr/>
        </p:nvPicPr>
        <p:blipFill rotWithShape="1">
          <a:blip r:embed="rId3"/>
          <a:srcRect t="-150" r="1027"/>
          <a:stretch/>
        </p:blipFill>
        <p:spPr>
          <a:xfrm>
            <a:off x="9580011" y="3257826"/>
            <a:ext cx="2405905" cy="3449804"/>
          </a:xfrm>
          <a:prstGeom prst="rect">
            <a:avLst/>
          </a:prstGeom>
          <a:ln>
            <a:solidFill>
              <a:srgbClr val="002060"/>
            </a:solidFill>
          </a:ln>
        </p:spPr>
      </p:pic>
      <p:sp>
        <p:nvSpPr>
          <p:cNvPr id="11" name="Rounded Rectangle 10"/>
          <p:cNvSpPr/>
          <p:nvPr/>
        </p:nvSpPr>
        <p:spPr>
          <a:xfrm>
            <a:off x="2025885" y="169962"/>
            <a:ext cx="7465035" cy="772354"/>
          </a:xfrm>
          <a:prstGeom prst="roundRect">
            <a:avLst/>
          </a:prstGeom>
          <a:solidFill>
            <a:srgbClr val="5D28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a:solidFill>
                  <a:schemeClr val="bg1"/>
                </a:solidFill>
              </a:rPr>
              <a:t>Improving education provided to patients during the inpatient stay and on discharge about their medications</a:t>
            </a:r>
          </a:p>
        </p:txBody>
      </p:sp>
      <p:sp>
        <p:nvSpPr>
          <p:cNvPr id="3" name="TextBox 2"/>
          <p:cNvSpPr txBox="1"/>
          <p:nvPr/>
        </p:nvSpPr>
        <p:spPr>
          <a:xfrm>
            <a:off x="171076" y="2517768"/>
            <a:ext cx="3664760" cy="4154984"/>
          </a:xfrm>
          <a:prstGeom prst="rect">
            <a:avLst/>
          </a:prstGeom>
          <a:noFill/>
          <a:ln>
            <a:solidFill>
              <a:srgbClr val="7030A0"/>
            </a:solidFill>
          </a:ln>
        </p:spPr>
        <p:txBody>
          <a:bodyPr wrap="square" rtlCol="0">
            <a:spAutoFit/>
          </a:bodyPr>
          <a:lstStyle/>
          <a:p>
            <a:r>
              <a:rPr lang="en-IE" sz="1100" b="1" dirty="0">
                <a:solidFill>
                  <a:srgbClr val="002060"/>
                </a:solidFill>
              </a:rPr>
              <a:t>Plan Do Study Act cycle 1</a:t>
            </a:r>
          </a:p>
          <a:p>
            <a:endParaRPr lang="en-IE" sz="1100" b="1" dirty="0">
              <a:solidFill>
                <a:srgbClr val="002060"/>
              </a:solidFill>
            </a:endParaRPr>
          </a:p>
          <a:p>
            <a:pPr marL="342900" indent="-342900">
              <a:buFont typeface="+mj-lt"/>
              <a:buAutoNum type="arabicPeriod"/>
            </a:pPr>
            <a:r>
              <a:rPr lang="en-IE" sz="1100" dirty="0">
                <a:solidFill>
                  <a:srgbClr val="002060"/>
                </a:solidFill>
              </a:rPr>
              <a:t>Consultants to  review patients drug </a:t>
            </a:r>
            <a:r>
              <a:rPr lang="en-IE" sz="1100" dirty="0" err="1">
                <a:solidFill>
                  <a:srgbClr val="002060"/>
                </a:solidFill>
              </a:rPr>
              <a:t>kardex</a:t>
            </a:r>
            <a:r>
              <a:rPr lang="en-IE" sz="1100" dirty="0">
                <a:solidFill>
                  <a:srgbClr val="002060"/>
                </a:solidFill>
              </a:rPr>
              <a:t> at each ward round and explain changes in medication  to their patient. </a:t>
            </a:r>
          </a:p>
          <a:p>
            <a:pPr marL="342900" indent="-342900">
              <a:buFont typeface="+mj-lt"/>
              <a:buAutoNum type="arabicPeriod"/>
            </a:pPr>
            <a:r>
              <a:rPr lang="en-IE" sz="1100" dirty="0">
                <a:solidFill>
                  <a:srgbClr val="002060"/>
                </a:solidFill>
              </a:rPr>
              <a:t>Consultant/team to record in the HCR any change to the medication prescription </a:t>
            </a:r>
            <a:r>
              <a:rPr lang="en-IE" sz="1100" u="sng" dirty="0">
                <a:solidFill>
                  <a:srgbClr val="002060"/>
                </a:solidFill>
              </a:rPr>
              <a:t>and</a:t>
            </a:r>
            <a:r>
              <a:rPr lang="en-IE" sz="1100" dirty="0">
                <a:solidFill>
                  <a:srgbClr val="002060"/>
                </a:solidFill>
              </a:rPr>
              <a:t> rationale for same.</a:t>
            </a:r>
          </a:p>
          <a:p>
            <a:pPr marL="342900" indent="-342900">
              <a:buFont typeface="+mj-lt"/>
              <a:buAutoNum type="arabicPeriod"/>
            </a:pPr>
            <a:r>
              <a:rPr lang="en-IE" sz="1100" dirty="0">
                <a:solidFill>
                  <a:srgbClr val="002060"/>
                </a:solidFill>
              </a:rPr>
              <a:t>Nursing staff to educate the patient on new medications when dispensing new medication.</a:t>
            </a:r>
          </a:p>
          <a:p>
            <a:pPr marL="342900" indent="-342900">
              <a:buFont typeface="+mj-lt"/>
              <a:buAutoNum type="arabicPeriod"/>
            </a:pPr>
            <a:r>
              <a:rPr lang="en-IE" sz="1100" dirty="0">
                <a:solidFill>
                  <a:srgbClr val="002060"/>
                </a:solidFill>
              </a:rPr>
              <a:t>Nursing staff to print medication information leaflet  and  give to  the patient as medication changes  are being made throughout their inpatient journey.</a:t>
            </a:r>
          </a:p>
          <a:p>
            <a:pPr marL="342900" indent="-342900">
              <a:buFont typeface="+mj-lt"/>
              <a:buAutoNum type="arabicPeriod"/>
            </a:pPr>
            <a:r>
              <a:rPr lang="en-IE" sz="1100" dirty="0">
                <a:solidFill>
                  <a:srgbClr val="002060"/>
                </a:solidFill>
              </a:rPr>
              <a:t>Pharmacist will also educate the patient and provide information leaflets when completing medication requisitions. </a:t>
            </a:r>
          </a:p>
          <a:p>
            <a:endParaRPr lang="en-IE" sz="1100" b="1" u="sng" dirty="0">
              <a:solidFill>
                <a:srgbClr val="002060"/>
              </a:solidFill>
            </a:endParaRPr>
          </a:p>
          <a:p>
            <a:r>
              <a:rPr lang="en-IE" sz="1100" b="1" dirty="0">
                <a:solidFill>
                  <a:srgbClr val="002060"/>
                </a:solidFill>
              </a:rPr>
              <a:t>Results- PDSA 1</a:t>
            </a:r>
          </a:p>
          <a:p>
            <a:endParaRPr lang="en-IE" sz="1100" b="1" dirty="0">
              <a:solidFill>
                <a:srgbClr val="002060"/>
              </a:solidFill>
            </a:endParaRPr>
          </a:p>
          <a:p>
            <a:pPr marL="342900" indent="-342900">
              <a:buFont typeface="Arial" panose="020B0604020202020204" pitchFamily="34" charset="0"/>
              <a:buChar char="•"/>
            </a:pPr>
            <a:r>
              <a:rPr lang="en-IE" sz="1100" dirty="0">
                <a:solidFill>
                  <a:srgbClr val="002060"/>
                </a:solidFill>
              </a:rPr>
              <a:t>7 patients medication charts were reviewed</a:t>
            </a:r>
          </a:p>
          <a:p>
            <a:pPr marL="342900" indent="-342900">
              <a:buFont typeface="Arial" panose="020B0604020202020204" pitchFamily="34" charset="0"/>
              <a:buChar char="•"/>
            </a:pPr>
            <a:r>
              <a:rPr lang="en-IE" sz="1100" dirty="0">
                <a:solidFill>
                  <a:srgbClr val="002060"/>
                </a:solidFill>
              </a:rPr>
              <a:t>28 changes found in the Medication Charts</a:t>
            </a:r>
          </a:p>
          <a:p>
            <a:pPr marL="342900" indent="-342900">
              <a:buFont typeface="Arial" panose="020B0604020202020204" pitchFamily="34" charset="0"/>
              <a:buChar char="•"/>
            </a:pPr>
            <a:r>
              <a:rPr lang="en-IE" sz="1100" dirty="0">
                <a:solidFill>
                  <a:srgbClr val="002060"/>
                </a:solidFill>
              </a:rPr>
              <a:t>60% (n=17) of which had been documented in the HCR</a:t>
            </a:r>
          </a:p>
          <a:p>
            <a:pPr marL="342900" indent="-342900">
              <a:buFont typeface="Arial" panose="020B0604020202020204" pitchFamily="34" charset="0"/>
              <a:buChar char="•"/>
            </a:pPr>
            <a:r>
              <a:rPr lang="en-IE" sz="1100" dirty="0">
                <a:solidFill>
                  <a:srgbClr val="002060"/>
                </a:solidFill>
              </a:rPr>
              <a:t>The rationale for change of medication was included in 7 changes (overall 25%)</a:t>
            </a:r>
            <a:endParaRPr lang="en-IE" sz="1100" b="1" dirty="0">
              <a:solidFill>
                <a:srgbClr val="002060"/>
              </a:solidFill>
            </a:endParaRPr>
          </a:p>
        </p:txBody>
      </p:sp>
      <p:sp>
        <p:nvSpPr>
          <p:cNvPr id="4" name="Rectangle 3"/>
          <p:cNvSpPr/>
          <p:nvPr/>
        </p:nvSpPr>
        <p:spPr>
          <a:xfrm>
            <a:off x="171076" y="1096740"/>
            <a:ext cx="8753302" cy="1354217"/>
          </a:xfrm>
          <a:prstGeom prst="rect">
            <a:avLst/>
          </a:prstGeom>
        </p:spPr>
        <p:txBody>
          <a:bodyPr wrap="square">
            <a:spAutoFit/>
          </a:bodyPr>
          <a:lstStyle/>
          <a:p>
            <a:r>
              <a:rPr lang="en-IE" sz="1400" b="1" dirty="0">
                <a:solidFill>
                  <a:srgbClr val="002060"/>
                </a:solidFill>
              </a:rPr>
              <a:t>Introduction</a:t>
            </a:r>
            <a:r>
              <a:rPr lang="en-IE" sz="1200" b="1" dirty="0">
                <a:solidFill>
                  <a:srgbClr val="002060"/>
                </a:solidFill>
              </a:rPr>
              <a:t> </a:t>
            </a:r>
            <a:r>
              <a:rPr lang="en-IE" sz="1200" dirty="0">
                <a:solidFill>
                  <a:srgbClr val="002060"/>
                </a:solidFill>
              </a:rPr>
              <a:t>Results from the National Inpatient Experience Survey 2022 found that we need to provide clear information about medications prior to discharge. A multidisciplinary improvement team was established in January 2023 to work on improving medication education on discharge. A pilot ward was identified and work commenced to drive this initiative.</a:t>
            </a:r>
            <a:br>
              <a:rPr lang="en-IE" sz="1200" dirty="0">
                <a:solidFill>
                  <a:srgbClr val="002060"/>
                </a:solidFill>
              </a:rPr>
            </a:br>
            <a:endParaRPr lang="en-IE" sz="1200" dirty="0">
              <a:solidFill>
                <a:srgbClr val="002060"/>
              </a:solidFill>
            </a:endParaRPr>
          </a:p>
          <a:p>
            <a:r>
              <a:rPr lang="en-IE" sz="1600" b="1" dirty="0">
                <a:solidFill>
                  <a:srgbClr val="002060"/>
                </a:solidFill>
              </a:rPr>
              <a:t>Aim: </a:t>
            </a:r>
            <a:r>
              <a:rPr lang="en-US" sz="1600" b="1" dirty="0">
                <a:solidFill>
                  <a:srgbClr val="002060"/>
                </a:solidFill>
              </a:rPr>
              <a:t>To provide information to patients about their new (or changed) medications, in a way that they can understand.</a:t>
            </a:r>
            <a:endParaRPr lang="en-IE" sz="1600" b="1" dirty="0">
              <a:solidFill>
                <a:srgbClr val="002060"/>
              </a:solidFill>
            </a:endParaRPr>
          </a:p>
        </p:txBody>
      </p:sp>
      <p:sp>
        <p:nvSpPr>
          <p:cNvPr id="7" name="Rectangle 6"/>
          <p:cNvSpPr/>
          <p:nvPr/>
        </p:nvSpPr>
        <p:spPr>
          <a:xfrm>
            <a:off x="3903032" y="2520515"/>
            <a:ext cx="5498518" cy="2462213"/>
          </a:xfrm>
          <a:prstGeom prst="rect">
            <a:avLst/>
          </a:prstGeom>
          <a:ln>
            <a:solidFill>
              <a:srgbClr val="7030A0"/>
            </a:solidFill>
          </a:ln>
        </p:spPr>
        <p:txBody>
          <a:bodyPr wrap="square">
            <a:spAutoFit/>
          </a:bodyPr>
          <a:lstStyle/>
          <a:p>
            <a:r>
              <a:rPr lang="en-IE" sz="1100" b="1" dirty="0">
                <a:solidFill>
                  <a:srgbClr val="002060"/>
                </a:solidFill>
              </a:rPr>
              <a:t>Plan Do Study Act cycle 2</a:t>
            </a:r>
          </a:p>
          <a:p>
            <a:endParaRPr lang="en-IE" sz="1100" b="1" dirty="0">
              <a:solidFill>
                <a:srgbClr val="002060"/>
              </a:solidFill>
            </a:endParaRPr>
          </a:p>
          <a:p>
            <a:pPr marL="228600" indent="-228600">
              <a:buFont typeface="+mj-lt"/>
              <a:buAutoNum type="arabicPeriod"/>
            </a:pPr>
            <a:r>
              <a:rPr lang="en-IE" sz="1100" dirty="0">
                <a:solidFill>
                  <a:srgbClr val="002060"/>
                </a:solidFill>
              </a:rPr>
              <a:t>CNM to prompt Consultants to explain medication changes to patients and document rational in medical notes.</a:t>
            </a:r>
          </a:p>
          <a:p>
            <a:pPr marL="228600" lvl="0" indent="-228600">
              <a:buFont typeface="+mj-lt"/>
              <a:buAutoNum type="arabicPeriod"/>
            </a:pPr>
            <a:r>
              <a:rPr lang="en-IE" sz="1100" dirty="0">
                <a:solidFill>
                  <a:srgbClr val="002060"/>
                </a:solidFill>
              </a:rPr>
              <a:t>Quality manager, Consultants, CNM’s, and Clinical Pharmacist to give education sessions at medical journal club and grand rounds to create awareness of this QI with NCHDs.</a:t>
            </a:r>
          </a:p>
          <a:p>
            <a:pPr marL="228600" lvl="0" indent="-228600">
              <a:buFont typeface="+mj-lt"/>
              <a:buAutoNum type="arabicPeriod"/>
            </a:pPr>
            <a:r>
              <a:rPr lang="en-IE" sz="1100" dirty="0">
                <a:solidFill>
                  <a:srgbClr val="002060"/>
                </a:solidFill>
              </a:rPr>
              <a:t>Clinical Nurse Facilitator to educate staff nurses on their role of patient education.</a:t>
            </a:r>
            <a:endParaRPr lang="en-IE" sz="1100" b="1" dirty="0">
              <a:solidFill>
                <a:srgbClr val="002060"/>
              </a:solidFill>
            </a:endParaRPr>
          </a:p>
          <a:p>
            <a:pPr lvl="0"/>
            <a:endParaRPr lang="en-IE" sz="1100" b="1" u="sng" dirty="0">
              <a:solidFill>
                <a:srgbClr val="002060"/>
              </a:solidFill>
            </a:endParaRPr>
          </a:p>
          <a:p>
            <a:pPr lvl="0"/>
            <a:r>
              <a:rPr lang="en-IE" sz="1100" b="1" dirty="0">
                <a:solidFill>
                  <a:srgbClr val="002060"/>
                </a:solidFill>
              </a:rPr>
              <a:t>Results – PDSA 2</a:t>
            </a:r>
          </a:p>
          <a:p>
            <a:pPr lvl="0"/>
            <a:endParaRPr lang="en-IE" sz="1100" b="1" dirty="0">
              <a:solidFill>
                <a:srgbClr val="002060"/>
              </a:solidFill>
            </a:endParaRPr>
          </a:p>
          <a:p>
            <a:pPr marL="228600" lvl="0" indent="-228600">
              <a:buFont typeface="Arial" panose="020B0604020202020204" pitchFamily="34" charset="0"/>
              <a:buChar char="•"/>
            </a:pPr>
            <a:r>
              <a:rPr lang="en-IE" sz="1100" dirty="0">
                <a:solidFill>
                  <a:srgbClr val="002060"/>
                </a:solidFill>
              </a:rPr>
              <a:t>11 medication charts reviewed</a:t>
            </a:r>
          </a:p>
          <a:p>
            <a:pPr marL="228600" lvl="0" indent="-228600">
              <a:buFont typeface="Arial" panose="020B0604020202020204" pitchFamily="34" charset="0"/>
              <a:buChar char="•"/>
            </a:pPr>
            <a:r>
              <a:rPr lang="en-IE" sz="1100" dirty="0">
                <a:solidFill>
                  <a:srgbClr val="002060"/>
                </a:solidFill>
              </a:rPr>
              <a:t>72 changes were found in the medication chart</a:t>
            </a:r>
          </a:p>
          <a:p>
            <a:pPr marL="228600" lvl="0" indent="-228600">
              <a:buFont typeface="Arial" panose="020B0604020202020204" pitchFamily="34" charset="0"/>
              <a:buChar char="•"/>
            </a:pPr>
            <a:r>
              <a:rPr lang="en-IE" sz="1100" dirty="0">
                <a:solidFill>
                  <a:srgbClr val="002060"/>
                </a:solidFill>
              </a:rPr>
              <a:t>34/72 (47%) changes were noted in the healthcare record</a:t>
            </a:r>
          </a:p>
          <a:p>
            <a:pPr marL="228600" lvl="0" indent="-228600">
              <a:buFont typeface="Arial" panose="020B0604020202020204" pitchFamily="34" charset="0"/>
              <a:buChar char="•"/>
            </a:pPr>
            <a:r>
              <a:rPr lang="en-IE" sz="1100" dirty="0">
                <a:solidFill>
                  <a:srgbClr val="002060"/>
                </a:solidFill>
              </a:rPr>
              <a:t>9/72 changes(12.5%) had rationale noted in HCR</a:t>
            </a:r>
          </a:p>
        </p:txBody>
      </p:sp>
      <p:sp>
        <p:nvSpPr>
          <p:cNvPr id="8" name="Rectangle 7"/>
          <p:cNvSpPr/>
          <p:nvPr/>
        </p:nvSpPr>
        <p:spPr>
          <a:xfrm>
            <a:off x="3903031" y="5387061"/>
            <a:ext cx="5498519" cy="1277273"/>
          </a:xfrm>
          <a:prstGeom prst="rect">
            <a:avLst/>
          </a:prstGeom>
          <a:ln>
            <a:solidFill>
              <a:srgbClr val="7030A0"/>
            </a:solidFill>
          </a:ln>
        </p:spPr>
        <p:txBody>
          <a:bodyPr wrap="square">
            <a:spAutoFit/>
          </a:bodyPr>
          <a:lstStyle/>
          <a:p>
            <a:r>
              <a:rPr lang="en-IE" sz="1100" b="1" dirty="0">
                <a:solidFill>
                  <a:srgbClr val="002060"/>
                </a:solidFill>
              </a:rPr>
              <a:t>Plan Do Study Act cycle 3</a:t>
            </a:r>
          </a:p>
          <a:p>
            <a:pPr lvl="0"/>
            <a:endParaRPr lang="en-IE" sz="1100" b="1" dirty="0">
              <a:solidFill>
                <a:srgbClr val="002060"/>
              </a:solidFill>
            </a:endParaRPr>
          </a:p>
          <a:p>
            <a:pPr marL="228600" indent="-228600">
              <a:buFont typeface="+mj-lt"/>
              <a:buAutoNum type="arabicPeriod"/>
            </a:pPr>
            <a:r>
              <a:rPr lang="en-IE" sz="1100" dirty="0">
                <a:solidFill>
                  <a:srgbClr val="002060"/>
                </a:solidFill>
              </a:rPr>
              <a:t>Trial a ward-round template sticker in the medical record to standardise information documented re changes in medications and rationale (See ward round/Patient Review </a:t>
            </a:r>
            <a:r>
              <a:rPr lang="en-IE" sz="1100" dirty="0" err="1">
                <a:solidFill>
                  <a:srgbClr val="002060"/>
                </a:solidFill>
              </a:rPr>
              <a:t>Proforma</a:t>
            </a:r>
            <a:r>
              <a:rPr lang="en-IE" sz="1100" dirty="0">
                <a:solidFill>
                  <a:srgbClr val="002060"/>
                </a:solidFill>
              </a:rPr>
              <a:t>).</a:t>
            </a:r>
          </a:p>
          <a:p>
            <a:pPr marL="228600" indent="-228600">
              <a:buFont typeface="+mj-lt"/>
              <a:buAutoNum type="arabicPeriod"/>
            </a:pPr>
            <a:r>
              <a:rPr lang="en-IE" sz="1100" dirty="0">
                <a:solidFill>
                  <a:srgbClr val="002060"/>
                </a:solidFill>
              </a:rPr>
              <a:t>Continue to educate and support nursing staff to provide education to patients on new or changed medications. </a:t>
            </a:r>
          </a:p>
        </p:txBody>
      </p:sp>
      <p:pic>
        <p:nvPicPr>
          <p:cNvPr id="5" name="Picture 4" descr="A purple text on a white background&#10;&#10;Description automatically generated">
            <a:extLst>
              <a:ext uri="{FF2B5EF4-FFF2-40B4-BE49-F238E27FC236}">
                <a16:creationId xmlns:a16="http://schemas.microsoft.com/office/drawing/2014/main" id="{2AB23D9D-598B-BBF3-B740-043B92B2F127}"/>
              </a:ext>
            </a:extLst>
          </p:cNvPr>
          <p:cNvPicPr>
            <a:picLocks noChangeAspect="1"/>
          </p:cNvPicPr>
          <p:nvPr/>
        </p:nvPicPr>
        <p:blipFill>
          <a:blip r:embed="rId4"/>
          <a:stretch>
            <a:fillRect/>
          </a:stretch>
        </p:blipFill>
        <p:spPr>
          <a:xfrm>
            <a:off x="9615941" y="248557"/>
            <a:ext cx="2466975" cy="609600"/>
          </a:xfrm>
          <a:prstGeom prst="rect">
            <a:avLst/>
          </a:prstGeom>
        </p:spPr>
      </p:pic>
    </p:spTree>
    <p:extLst>
      <p:ext uri="{BB962C8B-B14F-4D97-AF65-F5344CB8AC3E}">
        <p14:creationId xmlns:p14="http://schemas.microsoft.com/office/powerpoint/2010/main" val="177848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679320" y="0"/>
            <a:ext cx="8229601" cy="841002"/>
          </a:xfrm>
          <a:prstGeom prst="round2Same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490E66"/>
                </a:solidFill>
              </a:rPr>
              <a:t>Improving communications with patients’ families</a:t>
            </a:r>
          </a:p>
          <a:p>
            <a:pPr algn="ctr"/>
            <a:r>
              <a:rPr lang="en-IE" sz="2000" b="1" dirty="0">
                <a:solidFill>
                  <a:srgbClr val="490E66"/>
                </a:solidFill>
              </a:rPr>
              <a:t>A Quality Improvement Initiative in Cavan Monaghan Hospitals (2021)</a:t>
            </a:r>
          </a:p>
        </p:txBody>
      </p:sp>
      <p:sp>
        <p:nvSpPr>
          <p:cNvPr id="4" name="TextBox 3"/>
          <p:cNvSpPr txBox="1"/>
          <p:nvPr/>
        </p:nvSpPr>
        <p:spPr>
          <a:xfrm>
            <a:off x="223033" y="902639"/>
            <a:ext cx="11688443" cy="677108"/>
          </a:xfrm>
          <a:prstGeom prst="rect">
            <a:avLst/>
          </a:prstGeom>
          <a:noFill/>
        </p:spPr>
        <p:txBody>
          <a:bodyPr wrap="square" rtlCol="0">
            <a:spAutoFit/>
          </a:bodyPr>
          <a:lstStyle/>
          <a:p>
            <a:r>
              <a:rPr lang="en-IE" sz="1600" b="1" dirty="0">
                <a:solidFill>
                  <a:schemeClr val="accent5">
                    <a:lumMod val="50000"/>
                  </a:schemeClr>
                </a:solidFill>
              </a:rPr>
              <a:t>Introduction</a:t>
            </a:r>
          </a:p>
          <a:p>
            <a:r>
              <a:rPr lang="en-IE" sz="1100" dirty="0">
                <a:solidFill>
                  <a:schemeClr val="accent5">
                    <a:lumMod val="50000"/>
                  </a:schemeClr>
                </a:solidFill>
              </a:rPr>
              <a:t>Restricted visiting during Covid-19 resulted in an increased number of complaints from patients’ families (including formal complaints), who voiced dissatisfaction that they had not received adequate information about their family members when they were in hospital. The nursing team on a medical ward commenced an QI initiative in October 2021 to improve communications with patients’ families. </a:t>
            </a:r>
          </a:p>
        </p:txBody>
      </p:sp>
      <p:sp>
        <p:nvSpPr>
          <p:cNvPr id="6" name="TextBox 5"/>
          <p:cNvSpPr txBox="1"/>
          <p:nvPr/>
        </p:nvSpPr>
        <p:spPr>
          <a:xfrm>
            <a:off x="225068" y="1581234"/>
            <a:ext cx="9808588" cy="369332"/>
          </a:xfrm>
          <a:prstGeom prst="rect">
            <a:avLst/>
          </a:prstGeom>
          <a:noFill/>
        </p:spPr>
        <p:txBody>
          <a:bodyPr wrap="square" rtlCol="0">
            <a:spAutoFit/>
          </a:bodyPr>
          <a:lstStyle/>
          <a:p>
            <a:r>
              <a:rPr lang="en-IE" b="1" i="1" dirty="0">
                <a:solidFill>
                  <a:srgbClr val="002060"/>
                </a:solidFill>
              </a:rPr>
              <a:t> </a:t>
            </a:r>
            <a:r>
              <a:rPr lang="en-IE" sz="1600" b="1" i="1" dirty="0">
                <a:solidFill>
                  <a:schemeClr val="accent5">
                    <a:lumMod val="50000"/>
                  </a:schemeClr>
                </a:solidFill>
              </a:rPr>
              <a:t>Aim: To improve communications with patients’ families during their hospital stay on a medical ward</a:t>
            </a:r>
          </a:p>
        </p:txBody>
      </p:sp>
      <p:sp>
        <p:nvSpPr>
          <p:cNvPr id="8" name="TextBox 7"/>
          <p:cNvSpPr txBox="1"/>
          <p:nvPr/>
        </p:nvSpPr>
        <p:spPr>
          <a:xfrm>
            <a:off x="223033" y="1868106"/>
            <a:ext cx="6201272" cy="4857740"/>
          </a:xfrm>
          <a:prstGeom prst="rect">
            <a:avLst/>
          </a:prstGeom>
          <a:noFill/>
          <a:ln>
            <a:solidFill>
              <a:schemeClr val="tx1"/>
            </a:solidFill>
          </a:ln>
        </p:spPr>
        <p:txBody>
          <a:bodyPr wrap="square" rtlCol="0">
            <a:spAutoFit/>
          </a:bodyPr>
          <a:lstStyle/>
          <a:p>
            <a:r>
              <a:rPr lang="en-IE" sz="1000" b="1" dirty="0">
                <a:solidFill>
                  <a:srgbClr val="FF0000"/>
                </a:solidFill>
              </a:rPr>
              <a:t>Project Plan</a:t>
            </a:r>
          </a:p>
          <a:p>
            <a:pPr marL="228600" indent="-228600">
              <a:buFont typeface="+mj-lt"/>
              <a:buAutoNum type="arabicPeriod"/>
            </a:pPr>
            <a:r>
              <a:rPr lang="en-IE" sz="1000" dirty="0">
                <a:solidFill>
                  <a:schemeClr val="accent5">
                    <a:lumMod val="50000"/>
                  </a:schemeClr>
                </a:solidFill>
              </a:rPr>
              <a:t>MDT Brainstorming session on causes of complaints, challenges for staff communicating with families and identify change ideas. </a:t>
            </a:r>
          </a:p>
          <a:p>
            <a:pPr marL="228600" indent="-228600">
              <a:buFont typeface="+mj-lt"/>
              <a:buAutoNum type="arabicPeriod"/>
            </a:pPr>
            <a:r>
              <a:rPr lang="en-US" sz="1000" dirty="0">
                <a:solidFill>
                  <a:schemeClr val="accent5">
                    <a:lumMod val="50000"/>
                  </a:schemeClr>
                </a:solidFill>
              </a:rPr>
              <a:t>Developed a multidisciplinary communications booklet to document communication between staff and the patient’s Designated Contact Person (DCP). </a:t>
            </a:r>
          </a:p>
          <a:p>
            <a:pPr marL="228600" indent="-228600">
              <a:buFont typeface="+mj-lt"/>
              <a:buAutoNum type="arabicPeriod"/>
            </a:pPr>
            <a:r>
              <a:rPr lang="en-US" sz="1000" dirty="0">
                <a:solidFill>
                  <a:schemeClr val="accent5">
                    <a:lumMod val="50000"/>
                  </a:schemeClr>
                </a:solidFill>
              </a:rPr>
              <a:t>Guidance on GDPR for staff when relaying patient’s information to DCP.</a:t>
            </a:r>
            <a:endParaRPr lang="en-IE" sz="1000" dirty="0">
              <a:solidFill>
                <a:schemeClr val="accent5">
                  <a:lumMod val="50000"/>
                </a:schemeClr>
              </a:solidFill>
            </a:endParaRPr>
          </a:p>
          <a:p>
            <a:pPr marL="228600" indent="-228600">
              <a:buFont typeface="+mj-lt"/>
              <a:buAutoNum type="arabicPeriod"/>
            </a:pPr>
            <a:r>
              <a:rPr lang="en-IE" sz="1000" dirty="0">
                <a:solidFill>
                  <a:schemeClr val="accent5">
                    <a:lumMod val="50000"/>
                  </a:schemeClr>
                </a:solidFill>
              </a:rPr>
              <a:t>Focused Communication training for ward staff.</a:t>
            </a:r>
            <a:endParaRPr lang="en-IE" sz="1000" b="1" dirty="0">
              <a:solidFill>
                <a:schemeClr val="accent5">
                  <a:lumMod val="50000"/>
                </a:schemeClr>
              </a:solidFill>
            </a:endParaRPr>
          </a:p>
          <a:p>
            <a:endParaRPr lang="en-IE" sz="400" b="1" dirty="0">
              <a:solidFill>
                <a:srgbClr val="FF0000"/>
              </a:solidFill>
            </a:endParaRPr>
          </a:p>
          <a:p>
            <a:r>
              <a:rPr lang="en-IE" sz="1000" b="1" dirty="0">
                <a:solidFill>
                  <a:srgbClr val="FF0000"/>
                </a:solidFill>
              </a:rPr>
              <a:t>PDSA 1. Nov 2021 </a:t>
            </a:r>
          </a:p>
          <a:p>
            <a:pPr lvl="0"/>
            <a:r>
              <a:rPr lang="en-US" sz="1000" dirty="0">
                <a:solidFill>
                  <a:schemeClr val="accent5">
                    <a:lumMod val="50000"/>
                  </a:schemeClr>
                </a:solidFill>
              </a:rPr>
              <a:t>Trial a MDT communications booklet to document communication between staff and the patient’s DCP. </a:t>
            </a:r>
          </a:p>
          <a:p>
            <a:endParaRPr lang="en-IE" sz="400" b="1" dirty="0">
              <a:solidFill>
                <a:srgbClr val="FF0000"/>
              </a:solidFill>
            </a:endParaRPr>
          </a:p>
          <a:p>
            <a:r>
              <a:rPr lang="en-IE" sz="1000" b="1" dirty="0">
                <a:solidFill>
                  <a:srgbClr val="FF0000"/>
                </a:solidFill>
              </a:rPr>
              <a:t>Result</a:t>
            </a:r>
          </a:p>
          <a:p>
            <a:pPr indent="-457200">
              <a:lnSpc>
                <a:spcPts val="1300"/>
              </a:lnSpc>
            </a:pPr>
            <a:r>
              <a:rPr lang="en-IE" sz="1000" dirty="0">
                <a:solidFill>
                  <a:schemeClr val="accent5">
                    <a:lumMod val="50000"/>
                  </a:schemeClr>
                </a:solidFill>
              </a:rPr>
              <a:t>Multidisciplinary Booklet was not a sustainable long-term solution due to existing paperwork demands. </a:t>
            </a:r>
          </a:p>
          <a:p>
            <a:pPr indent="-457200">
              <a:lnSpc>
                <a:spcPts val="1300"/>
              </a:lnSpc>
            </a:pPr>
            <a:r>
              <a:rPr lang="en-IE" sz="1000" dirty="0">
                <a:solidFill>
                  <a:schemeClr val="accent5">
                    <a:lumMod val="50000"/>
                  </a:schemeClr>
                </a:solidFill>
              </a:rPr>
              <a:t>Concept of DCP established. GDPR/ethical obligations clarified.</a:t>
            </a:r>
            <a:endParaRPr lang="en-IE" sz="1000" b="1" dirty="0">
              <a:solidFill>
                <a:schemeClr val="accent5">
                  <a:lumMod val="50000"/>
                </a:schemeClr>
              </a:solidFill>
            </a:endParaRPr>
          </a:p>
          <a:p>
            <a:endParaRPr lang="en-IE" sz="400" b="1" dirty="0">
              <a:solidFill>
                <a:srgbClr val="FF0000"/>
              </a:solidFill>
            </a:endParaRPr>
          </a:p>
          <a:p>
            <a:r>
              <a:rPr lang="en-IE" sz="1000" b="1" dirty="0">
                <a:solidFill>
                  <a:srgbClr val="FF0000"/>
                </a:solidFill>
              </a:rPr>
              <a:t>PDSA 2. Mar 2022</a:t>
            </a:r>
            <a:endParaRPr lang="en-US" sz="1000" dirty="0"/>
          </a:p>
          <a:p>
            <a:pPr lvl="0"/>
            <a:r>
              <a:rPr lang="en-IE" sz="1000" dirty="0">
                <a:solidFill>
                  <a:schemeClr val="accent5">
                    <a:lumMod val="50000"/>
                  </a:schemeClr>
                </a:solidFill>
              </a:rPr>
              <a:t>Implement a daily process for MDT staff to discuss communications with DCP at staff handover, MDT Whiteboard huddle and safety pause. </a:t>
            </a:r>
          </a:p>
          <a:p>
            <a:pPr lvl="0"/>
            <a:endParaRPr lang="en-IE" sz="400" b="1" dirty="0">
              <a:solidFill>
                <a:srgbClr val="FF0000"/>
              </a:solidFill>
            </a:endParaRPr>
          </a:p>
          <a:p>
            <a:pPr lvl="0"/>
            <a:r>
              <a:rPr lang="en-IE" sz="1000" b="1" dirty="0">
                <a:solidFill>
                  <a:srgbClr val="FF0000"/>
                </a:solidFill>
              </a:rPr>
              <a:t>Result</a:t>
            </a:r>
          </a:p>
          <a:p>
            <a:r>
              <a:rPr lang="en-IE" sz="1000" dirty="0">
                <a:solidFill>
                  <a:schemeClr val="accent5">
                    <a:lumMod val="50000"/>
                  </a:schemeClr>
                </a:solidFill>
              </a:rPr>
              <a:t>June 2022 Family experience survey found 88% satisfaction with the level of information received from nursing staff on the ward.</a:t>
            </a:r>
          </a:p>
          <a:p>
            <a:endParaRPr lang="en-IE" sz="400" b="1" dirty="0">
              <a:solidFill>
                <a:srgbClr val="FF0000"/>
              </a:solidFill>
            </a:endParaRPr>
          </a:p>
          <a:p>
            <a:r>
              <a:rPr lang="en-IE" sz="1000" b="1" dirty="0">
                <a:solidFill>
                  <a:srgbClr val="FF0000"/>
                </a:solidFill>
              </a:rPr>
              <a:t>PDSA 3. August 2022</a:t>
            </a:r>
          </a:p>
          <a:p>
            <a:r>
              <a:rPr lang="en-IE" sz="1000" dirty="0">
                <a:solidFill>
                  <a:schemeClr val="accent5">
                    <a:lumMod val="50000"/>
                  </a:schemeClr>
                </a:solidFill>
              </a:rPr>
              <a:t>1.Each patient’s DCP will be contacted by a member of the nursing team within 24 hours of their admission.</a:t>
            </a:r>
          </a:p>
          <a:p>
            <a:r>
              <a:rPr lang="en-IE" sz="1000" dirty="0">
                <a:solidFill>
                  <a:schemeClr val="accent5">
                    <a:lumMod val="50000"/>
                  </a:schemeClr>
                </a:solidFill>
              </a:rPr>
              <a:t>2.The NOK will be informed of patients clinical status, plan of care and relevant information re: ward visiting, contact number, discharge plan etc. </a:t>
            </a:r>
          </a:p>
          <a:p>
            <a:endParaRPr lang="en-IE" sz="400" b="1" dirty="0">
              <a:solidFill>
                <a:srgbClr val="FF0000"/>
              </a:solidFill>
            </a:endParaRPr>
          </a:p>
          <a:p>
            <a:r>
              <a:rPr lang="en-IE" sz="1000" b="1" dirty="0">
                <a:solidFill>
                  <a:srgbClr val="FF0000"/>
                </a:solidFill>
              </a:rPr>
              <a:t>Result</a:t>
            </a:r>
          </a:p>
          <a:p>
            <a:r>
              <a:rPr lang="en-IE" sz="1000" b="1" dirty="0">
                <a:solidFill>
                  <a:srgbClr val="FF0000"/>
                </a:solidFill>
              </a:rPr>
              <a:t>67% of patients’ DCP were communicated with within 1</a:t>
            </a:r>
            <a:r>
              <a:rPr lang="en-IE" sz="1000" b="1" baseline="30000" dirty="0">
                <a:solidFill>
                  <a:srgbClr val="FF0000"/>
                </a:solidFill>
              </a:rPr>
              <a:t>st</a:t>
            </a:r>
            <a:r>
              <a:rPr lang="en-IE" sz="1000" b="1" dirty="0">
                <a:solidFill>
                  <a:srgbClr val="FF0000"/>
                </a:solidFill>
              </a:rPr>
              <a:t> 24 hours</a:t>
            </a:r>
            <a:endParaRPr lang="en-IE" sz="1000" b="1" dirty="0"/>
          </a:p>
          <a:p>
            <a:endParaRPr lang="en-IE" sz="400" b="1" dirty="0"/>
          </a:p>
          <a:p>
            <a:r>
              <a:rPr lang="en-IE" sz="1000" b="1" dirty="0">
                <a:solidFill>
                  <a:schemeClr val="accent5">
                    <a:lumMod val="50000"/>
                  </a:schemeClr>
                </a:solidFill>
              </a:rPr>
              <a:t>Spread July 2022</a:t>
            </a:r>
          </a:p>
          <a:p>
            <a:pPr marL="228600" indent="-228600">
              <a:buFont typeface="+mj-lt"/>
              <a:buAutoNum type="arabicPeriod"/>
            </a:pPr>
            <a:r>
              <a:rPr lang="en-IE" sz="1000" dirty="0">
                <a:solidFill>
                  <a:schemeClr val="accent5">
                    <a:lumMod val="50000"/>
                  </a:schemeClr>
                </a:solidFill>
              </a:rPr>
              <a:t>Spread to all wards, support with education.</a:t>
            </a:r>
          </a:p>
          <a:p>
            <a:pPr marL="228600" indent="-228600">
              <a:buFont typeface="+mj-lt"/>
              <a:buAutoNum type="arabicPeriod"/>
            </a:pPr>
            <a:r>
              <a:rPr lang="en-IE" sz="1000" dirty="0">
                <a:solidFill>
                  <a:schemeClr val="accent5">
                    <a:lumMod val="50000"/>
                  </a:schemeClr>
                </a:solidFill>
              </a:rPr>
              <a:t>Audit in Aug of 4 wards showed an average uptake  of 50% .</a:t>
            </a:r>
          </a:p>
          <a:p>
            <a:pPr marL="228600" indent="-228600">
              <a:buFont typeface="+mj-lt"/>
              <a:buAutoNum type="arabicPeriod"/>
            </a:pPr>
            <a:r>
              <a:rPr lang="en-IE" sz="1000" dirty="0">
                <a:solidFill>
                  <a:schemeClr val="accent5">
                    <a:lumMod val="50000"/>
                  </a:schemeClr>
                </a:solidFill>
              </a:rPr>
              <a:t>Continue to drive this initiative and re-audit in September.</a:t>
            </a:r>
          </a:p>
        </p:txBody>
      </p:sp>
      <p:pic>
        <p:nvPicPr>
          <p:cNvPr id="11" name="Picture 10"/>
          <p:cNvPicPr>
            <a:picLocks noChangeAspect="1"/>
          </p:cNvPicPr>
          <p:nvPr/>
        </p:nvPicPr>
        <p:blipFill>
          <a:blip r:embed="rId2"/>
          <a:stretch>
            <a:fillRect/>
          </a:stretch>
        </p:blipFill>
        <p:spPr>
          <a:xfrm>
            <a:off x="6509806" y="1914008"/>
            <a:ext cx="2707100" cy="2224854"/>
          </a:xfrm>
          <a:prstGeom prst="rect">
            <a:avLst/>
          </a:prstGeom>
          <a:ln>
            <a:solidFill>
              <a:schemeClr val="tx1"/>
            </a:solidFill>
          </a:ln>
        </p:spPr>
      </p:pic>
      <p:graphicFrame>
        <p:nvGraphicFramePr>
          <p:cNvPr id="16" name="Chart 15"/>
          <p:cNvGraphicFramePr>
            <a:graphicFrameLocks/>
          </p:cNvGraphicFramePr>
          <p:nvPr/>
        </p:nvGraphicFramePr>
        <p:xfrm>
          <a:off x="6506655" y="4231222"/>
          <a:ext cx="2707100" cy="24637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p:cNvGraphicFramePr>
            <a:graphicFrameLocks noGrp="1"/>
          </p:cNvGraphicFramePr>
          <p:nvPr/>
        </p:nvGraphicFramePr>
        <p:xfrm>
          <a:off x="9331786" y="1866262"/>
          <a:ext cx="2604352" cy="1723871"/>
        </p:xfrm>
        <a:graphic>
          <a:graphicData uri="http://schemas.openxmlformats.org/drawingml/2006/table">
            <a:tbl>
              <a:tblPr firstRow="1" bandRow="1">
                <a:tableStyleId>{5C22544A-7EE6-4342-B048-85BDC9FD1C3A}</a:tableStyleId>
              </a:tblPr>
              <a:tblGrid>
                <a:gridCol w="2604352">
                  <a:extLst>
                    <a:ext uri="{9D8B030D-6E8A-4147-A177-3AD203B41FA5}">
                      <a16:colId xmlns:a16="http://schemas.microsoft.com/office/drawing/2014/main" val="20000"/>
                    </a:ext>
                  </a:extLst>
                </a:gridCol>
              </a:tblGrid>
              <a:tr h="2913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dirty="0">
                          <a:solidFill>
                            <a:schemeClr val="bg1"/>
                          </a:solidFill>
                        </a:rPr>
                        <a:t>This QI initiative is aligned to:</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947040">
                <a:tc>
                  <a:txBody>
                    <a:bodyPr/>
                    <a:lstStyle/>
                    <a:p>
                      <a:pPr marL="228600" indent="-228600">
                        <a:buFont typeface="+mj-lt"/>
                        <a:buAutoNum type="arabicPeriod"/>
                      </a:pPr>
                      <a:r>
                        <a:rPr lang="en-IE" sz="1100" b="1" dirty="0">
                          <a:solidFill>
                            <a:schemeClr val="accent5">
                              <a:lumMod val="50000"/>
                            </a:schemeClr>
                          </a:solidFill>
                        </a:rPr>
                        <a:t>NIES</a:t>
                      </a:r>
                      <a:r>
                        <a:rPr lang="en-IE" sz="1100" dirty="0">
                          <a:solidFill>
                            <a:schemeClr val="accent5">
                              <a:lumMod val="50000"/>
                            </a:schemeClr>
                          </a:solidFill>
                        </a:rPr>
                        <a:t> Theme-Admission and Care on the Ward,</a:t>
                      </a:r>
                    </a:p>
                    <a:p>
                      <a:pPr marL="228600" indent="-228600">
                        <a:buFont typeface="+mj-lt"/>
                        <a:buAutoNum type="arabicPeriod"/>
                      </a:pPr>
                      <a:r>
                        <a:rPr lang="en-IE" sz="1100" b="1" dirty="0">
                          <a:solidFill>
                            <a:schemeClr val="accent5">
                              <a:lumMod val="50000"/>
                            </a:schemeClr>
                          </a:solidFill>
                        </a:rPr>
                        <a:t>HIQA</a:t>
                      </a:r>
                      <a:r>
                        <a:rPr lang="en-IE" sz="1100" dirty="0">
                          <a:solidFill>
                            <a:schemeClr val="accent5">
                              <a:lumMod val="50000"/>
                            </a:schemeClr>
                          </a:solidFill>
                        </a:rPr>
                        <a:t> Safer Better Healthcare standards (2012) of Person-Centred Care &amp; Support,</a:t>
                      </a:r>
                    </a:p>
                    <a:p>
                      <a:pPr marL="228600" indent="-228600">
                        <a:buFont typeface="+mj-lt"/>
                        <a:buAutoNum type="arabicPeriod"/>
                      </a:pPr>
                      <a:r>
                        <a:rPr lang="en-IE" sz="1100" b="1" dirty="0">
                          <a:solidFill>
                            <a:schemeClr val="accent5">
                              <a:lumMod val="50000"/>
                            </a:schemeClr>
                          </a:solidFill>
                        </a:rPr>
                        <a:t>Local hospital </a:t>
                      </a:r>
                      <a:r>
                        <a:rPr lang="en-IE" sz="1100" dirty="0">
                          <a:solidFill>
                            <a:schemeClr val="accent5">
                              <a:lumMod val="50000"/>
                            </a:schemeClr>
                          </a:solidFill>
                        </a:rPr>
                        <a:t>concerns regarding communicating with relatives during periods of no/restricted visiting.</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nvGraphicFramePr>
        <p:xfrm>
          <a:off x="9311556" y="3707734"/>
          <a:ext cx="2604352" cy="2582201"/>
        </p:xfrm>
        <a:graphic>
          <a:graphicData uri="http://schemas.openxmlformats.org/drawingml/2006/table">
            <a:tbl>
              <a:tblPr firstRow="1" bandRow="1">
                <a:tableStyleId>{5C22544A-7EE6-4342-B048-85BDC9FD1C3A}</a:tableStyleId>
              </a:tblPr>
              <a:tblGrid>
                <a:gridCol w="2604352">
                  <a:extLst>
                    <a:ext uri="{9D8B030D-6E8A-4147-A177-3AD203B41FA5}">
                      <a16:colId xmlns:a16="http://schemas.microsoft.com/office/drawing/2014/main" val="20000"/>
                    </a:ext>
                  </a:extLst>
                </a:gridCol>
              </a:tblGrid>
              <a:tr h="2913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dirty="0">
                          <a:solidFill>
                            <a:schemeClr val="bg1"/>
                          </a:solidFill>
                        </a:rPr>
                        <a:t>Next Steps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947040">
                <a:tc>
                  <a:txBody>
                    <a:bodyPr/>
                    <a:lstStyle/>
                    <a:p>
                      <a:pPr marL="228600" indent="-228600">
                        <a:lnSpc>
                          <a:spcPct val="120000"/>
                        </a:lnSpc>
                        <a:buFont typeface="+mj-lt"/>
                        <a:buAutoNum type="arabicPeriod"/>
                      </a:pPr>
                      <a:r>
                        <a:rPr lang="en-IE" sz="1100" b="1" dirty="0">
                          <a:solidFill>
                            <a:schemeClr val="accent5">
                              <a:lumMod val="50000"/>
                            </a:schemeClr>
                          </a:solidFill>
                        </a:rPr>
                        <a:t>Re-evaluate in September and monthly until embedded</a:t>
                      </a:r>
                    </a:p>
                    <a:p>
                      <a:pPr marL="228600" indent="-228600">
                        <a:lnSpc>
                          <a:spcPct val="120000"/>
                        </a:lnSpc>
                        <a:buFont typeface="+mj-lt"/>
                        <a:buAutoNum type="arabicPeriod"/>
                      </a:pPr>
                      <a:r>
                        <a:rPr lang="en-IE" sz="1100" b="1" dirty="0">
                          <a:solidFill>
                            <a:schemeClr val="accent5">
                              <a:lumMod val="50000"/>
                            </a:schemeClr>
                          </a:solidFill>
                        </a:rPr>
                        <a:t>Measure rate of complaints re communication for the pilot ward and across hospital once spread and embedded</a:t>
                      </a:r>
                    </a:p>
                    <a:p>
                      <a:pPr marL="228600" indent="-228600">
                        <a:lnSpc>
                          <a:spcPct val="120000"/>
                        </a:lnSpc>
                        <a:buFont typeface="+mj-lt"/>
                        <a:buAutoNum type="arabicPeriod"/>
                      </a:pPr>
                      <a:r>
                        <a:rPr lang="en-IE" sz="1100" b="1" dirty="0">
                          <a:solidFill>
                            <a:schemeClr val="accent5">
                              <a:lumMod val="50000"/>
                            </a:schemeClr>
                          </a:solidFill>
                        </a:rPr>
                        <a:t>Complete family survey by Dec 2022 to determine if initiative is addressing needs of patients’ families</a:t>
                      </a:r>
                    </a:p>
                    <a:p>
                      <a:pPr marL="228600" indent="-228600">
                        <a:lnSpc>
                          <a:spcPct val="120000"/>
                        </a:lnSpc>
                        <a:buFont typeface="+mj-lt"/>
                        <a:buAutoNum type="arabicPeriod"/>
                      </a:pPr>
                      <a:r>
                        <a:rPr lang="en-IE" sz="1100" b="1" dirty="0">
                          <a:solidFill>
                            <a:schemeClr val="accent5">
                              <a:lumMod val="50000"/>
                            </a:schemeClr>
                          </a:solidFill>
                        </a:rPr>
                        <a:t> Document communication interactions in the nursing notes</a:t>
                      </a:r>
                      <a:endParaRPr lang="en-IE" sz="11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cxnSp>
        <p:nvCxnSpPr>
          <p:cNvPr id="10" name="Straight Connector 9"/>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17" name="Picture 6" descr="Cavan/Monaghan Hospital Staff Uniforms | Nurses Uniforms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360" y="92534"/>
            <a:ext cx="960582" cy="815039"/>
          </a:xfrm>
          <a:prstGeom prst="rect">
            <a:avLst/>
          </a:prstGeom>
          <a:noFill/>
          <a:extLst>
            <a:ext uri="{909E8E84-426E-40dd-AFC4-6F175D3DCCD1}">
              <a14:hiddenFill xmlns="" xmlns:a14="http://schemas.microsoft.com/office/drawing/2010/main">
                <a:solidFill>
                  <a:srgbClr val="FFFFFF"/>
                </a:solidFill>
              </a14:hiddenFill>
            </a:ext>
          </a:extLst>
        </p:spPr>
      </p:pic>
      <p:pic>
        <p:nvPicPr>
          <p:cNvPr id="18" name="Picture 17" descr="RCSI Hospitals Group Logo_RGB.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spTree>
    <p:extLst>
      <p:ext uri="{BB962C8B-B14F-4D97-AF65-F5344CB8AC3E}">
        <p14:creationId xmlns:p14="http://schemas.microsoft.com/office/powerpoint/2010/main" val="3566404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790297" y="15609"/>
            <a:ext cx="8229601" cy="841002"/>
          </a:xfrm>
          <a:prstGeom prst="round2Same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490E66"/>
                </a:solidFill>
              </a:rPr>
              <a:t>Implementing Safer Discharge in Cavan Monaghan Hospitals </a:t>
            </a:r>
          </a:p>
          <a:p>
            <a:pPr algn="ctr"/>
            <a:r>
              <a:rPr lang="en-IE" sz="2000" b="1" dirty="0">
                <a:solidFill>
                  <a:srgbClr val="490E66"/>
                </a:solidFill>
              </a:rPr>
              <a:t>A Quality Improvement Initiative (2021)</a:t>
            </a:r>
          </a:p>
        </p:txBody>
      </p:sp>
      <p:sp>
        <p:nvSpPr>
          <p:cNvPr id="4" name="TextBox 3"/>
          <p:cNvSpPr txBox="1"/>
          <p:nvPr/>
        </p:nvSpPr>
        <p:spPr>
          <a:xfrm>
            <a:off x="294174" y="925139"/>
            <a:ext cx="11555649" cy="1290712"/>
          </a:xfrm>
          <a:prstGeom prst="rect">
            <a:avLst/>
          </a:prstGeom>
          <a:noFill/>
        </p:spPr>
        <p:txBody>
          <a:bodyPr wrap="square" rtlCol="0">
            <a:spAutoFit/>
          </a:bodyPr>
          <a:lstStyle/>
          <a:p>
            <a:r>
              <a:rPr lang="en-IE" sz="1600" b="1" dirty="0">
                <a:solidFill>
                  <a:schemeClr val="accent5">
                    <a:lumMod val="50000"/>
                  </a:schemeClr>
                </a:solidFill>
              </a:rPr>
              <a:t>Introduction</a:t>
            </a:r>
          </a:p>
          <a:p>
            <a:pPr lvl="0">
              <a:lnSpc>
                <a:spcPct val="107000"/>
              </a:lnSpc>
            </a:pPr>
            <a:r>
              <a:rPr lang="en-IE" sz="1300" dirty="0">
                <a:solidFill>
                  <a:schemeClr val="accent5">
                    <a:lumMod val="50000"/>
                  </a:schemeClr>
                </a:solidFill>
              </a:rPr>
              <a:t>Discharge planning is a complex process for healthcare staff and the solution is multifactorial. Data from Quality Care Metrics (QCM) historically demonstrates that the Predicted Date of Discharge (PDD) on admission is not well recorded in the patient’s healthcare record and that there is a perceived reluctance to document PDD among some members of the team. An MDT team was established to focus on this phase of the discharge planning process.</a:t>
            </a:r>
            <a:endParaRPr lang="en-IE" sz="1300" dirty="0">
              <a:solidFill>
                <a:schemeClr val="accent5">
                  <a:lumMod val="50000"/>
                </a:schemeClr>
              </a:solidFill>
              <a:ea typeface="Calibri" panose="020F0502020204030204" pitchFamily="34" charset="0"/>
              <a:cs typeface="Times New Roman" panose="02020603050405020304" pitchFamily="18" charset="0"/>
            </a:endParaRPr>
          </a:p>
          <a:p>
            <a:endParaRPr lang="en-IE" sz="1600" b="1" dirty="0"/>
          </a:p>
        </p:txBody>
      </p:sp>
      <p:sp>
        <p:nvSpPr>
          <p:cNvPr id="6" name="TextBox 5"/>
          <p:cNvSpPr txBox="1"/>
          <p:nvPr/>
        </p:nvSpPr>
        <p:spPr>
          <a:xfrm>
            <a:off x="293809" y="1849934"/>
            <a:ext cx="11512107" cy="584776"/>
          </a:xfrm>
          <a:prstGeom prst="rect">
            <a:avLst/>
          </a:prstGeom>
          <a:noFill/>
        </p:spPr>
        <p:txBody>
          <a:bodyPr wrap="square" rtlCol="0">
            <a:spAutoFit/>
          </a:bodyPr>
          <a:lstStyle/>
          <a:p>
            <a:r>
              <a:rPr lang="en-IE" sz="1600" b="1" i="1" dirty="0">
                <a:solidFill>
                  <a:srgbClr val="002060"/>
                </a:solidFill>
              </a:rPr>
              <a:t>Aim: To  improve the discharge planning process for patients and their families on a medical  ward by identifying a Planned Discharge Date (PDD) within 24 hours of admission.</a:t>
            </a:r>
          </a:p>
        </p:txBody>
      </p:sp>
      <p:sp>
        <p:nvSpPr>
          <p:cNvPr id="8" name="TextBox 7"/>
          <p:cNvSpPr txBox="1"/>
          <p:nvPr/>
        </p:nvSpPr>
        <p:spPr>
          <a:xfrm>
            <a:off x="313202" y="2404877"/>
            <a:ext cx="8105597" cy="4555093"/>
          </a:xfrm>
          <a:prstGeom prst="rect">
            <a:avLst/>
          </a:prstGeom>
          <a:noFill/>
          <a:ln>
            <a:solidFill>
              <a:schemeClr val="tx1"/>
            </a:solidFill>
          </a:ln>
        </p:spPr>
        <p:txBody>
          <a:bodyPr wrap="square" rtlCol="0">
            <a:spAutoFit/>
          </a:bodyPr>
          <a:lstStyle/>
          <a:p>
            <a:r>
              <a:rPr lang="en-IE" sz="1400" b="1" dirty="0">
                <a:solidFill>
                  <a:schemeClr val="accent1">
                    <a:lumMod val="50000"/>
                  </a:schemeClr>
                </a:solidFill>
              </a:rPr>
              <a:t>Change interventions</a:t>
            </a:r>
          </a:p>
          <a:p>
            <a:endParaRPr lang="en-IE" sz="1000" b="1" dirty="0">
              <a:solidFill>
                <a:srgbClr val="FF0000"/>
              </a:solidFill>
            </a:endParaRPr>
          </a:p>
          <a:p>
            <a:r>
              <a:rPr lang="en-IE" sz="1400" b="1" dirty="0">
                <a:solidFill>
                  <a:srgbClr val="FF0000"/>
                </a:solidFill>
              </a:rPr>
              <a:t>PDSA 1. Mar 2022</a:t>
            </a:r>
          </a:p>
          <a:p>
            <a:r>
              <a:rPr lang="en-IE" sz="1400" dirty="0">
                <a:solidFill>
                  <a:schemeClr val="accent5">
                    <a:lumMod val="50000"/>
                  </a:schemeClr>
                </a:solidFill>
              </a:rPr>
              <a:t>To  discuss PDD for all patients and add to the white board in the Pilot Ward.</a:t>
            </a:r>
            <a:endParaRPr lang="en-IE" sz="1400" dirty="0">
              <a:solidFill>
                <a:schemeClr val="accent5">
                  <a:lumMod val="50000"/>
                </a:schemeClr>
              </a:solidFill>
              <a:latin typeface="Calibri" panose="020F0502020204030204" pitchFamily="34" charset="0"/>
              <a:cs typeface="Times New Roman" panose="02020603050405020304" pitchFamily="18" charset="0"/>
            </a:endParaRPr>
          </a:p>
          <a:p>
            <a:r>
              <a:rPr lang="en-IE" sz="1400" dirty="0">
                <a:solidFill>
                  <a:schemeClr val="accent5">
                    <a:lumMod val="50000"/>
                  </a:schemeClr>
                </a:solidFill>
                <a:latin typeface="Calibri" panose="020F0502020204030204" pitchFamily="34" charset="0"/>
                <a:cs typeface="Times New Roman" panose="02020603050405020304" pitchFamily="18" charset="0"/>
              </a:rPr>
              <a:t>This initiative commenced in July.</a:t>
            </a:r>
          </a:p>
          <a:p>
            <a:endParaRPr lang="en-IE" sz="1400" dirty="0">
              <a:solidFill>
                <a:schemeClr val="accent5">
                  <a:lumMod val="50000"/>
                </a:schemeClr>
              </a:solidFill>
              <a:latin typeface="Calibri" panose="020F0502020204030204" pitchFamily="34" charset="0"/>
              <a:cs typeface="Times New Roman" panose="02020603050405020304" pitchFamily="18" charset="0"/>
            </a:endParaRPr>
          </a:p>
          <a:p>
            <a:r>
              <a:rPr lang="en-IE" sz="1400" b="1" dirty="0">
                <a:solidFill>
                  <a:srgbClr val="FF0000"/>
                </a:solidFill>
                <a:latin typeface="Calibri" panose="020F0502020204030204" pitchFamily="34" charset="0"/>
                <a:cs typeface="Times New Roman" panose="02020603050405020304" pitchFamily="18" charset="0"/>
              </a:rPr>
              <a:t>Findings </a:t>
            </a:r>
          </a:p>
          <a:p>
            <a:r>
              <a:rPr lang="en-IE" sz="1400" dirty="0">
                <a:solidFill>
                  <a:schemeClr val="accent5">
                    <a:lumMod val="50000"/>
                  </a:schemeClr>
                </a:solidFill>
                <a:latin typeface="Calibri" panose="020F0502020204030204" pitchFamily="34" charset="0"/>
                <a:cs typeface="Times New Roman" panose="02020603050405020304" pitchFamily="18" charset="0"/>
              </a:rPr>
              <a:t>Discussing and recording the PDD requires constant reinforcement.</a:t>
            </a:r>
          </a:p>
          <a:p>
            <a:r>
              <a:rPr lang="en-IE" sz="1400" dirty="0">
                <a:solidFill>
                  <a:schemeClr val="accent5">
                    <a:lumMod val="50000"/>
                  </a:schemeClr>
                </a:solidFill>
                <a:latin typeface="Calibri" panose="020F0502020204030204" pitchFamily="34" charset="0"/>
                <a:cs typeface="Times New Roman" panose="02020603050405020304" pitchFamily="18" charset="0"/>
              </a:rPr>
              <a:t>It can be difficult to predict some patients PDD if they are clinically unstable or a complex discharge.</a:t>
            </a:r>
          </a:p>
          <a:p>
            <a:endParaRPr lang="en-IE" sz="1400" dirty="0">
              <a:solidFill>
                <a:schemeClr val="accent5">
                  <a:lumMod val="50000"/>
                </a:schemeClr>
              </a:solidFill>
            </a:endParaRPr>
          </a:p>
          <a:p>
            <a:r>
              <a:rPr lang="en-IE" sz="1400" b="1" dirty="0">
                <a:solidFill>
                  <a:srgbClr val="FF0000"/>
                </a:solidFill>
              </a:rPr>
              <a:t>Result</a:t>
            </a:r>
          </a:p>
          <a:p>
            <a:r>
              <a:rPr lang="en-IE" sz="1400" dirty="0">
                <a:solidFill>
                  <a:schemeClr val="accent5">
                    <a:lumMod val="50000"/>
                  </a:schemeClr>
                </a:solidFill>
              </a:rPr>
              <a:t>In April a snap-shot audit showed 20% of patients had a PDD.</a:t>
            </a:r>
            <a:endParaRPr lang="en-IE" sz="1400" b="1" dirty="0">
              <a:solidFill>
                <a:schemeClr val="accent5">
                  <a:lumMod val="50000"/>
                </a:schemeClr>
              </a:solidFill>
            </a:endParaRPr>
          </a:p>
          <a:p>
            <a:endParaRPr lang="en-IE" sz="1400" b="1" dirty="0">
              <a:solidFill>
                <a:schemeClr val="accent5">
                  <a:lumMod val="50000"/>
                </a:schemeClr>
              </a:solidFill>
            </a:endParaRPr>
          </a:p>
          <a:p>
            <a:r>
              <a:rPr lang="en-IE" sz="1400" b="1" dirty="0">
                <a:solidFill>
                  <a:srgbClr val="FF0000"/>
                </a:solidFill>
              </a:rPr>
              <a:t>PDSA 2. Aug 2022</a:t>
            </a:r>
          </a:p>
          <a:p>
            <a:r>
              <a:rPr lang="en-IE" sz="1400" dirty="0">
                <a:solidFill>
                  <a:schemeClr val="accent5">
                    <a:lumMod val="50000"/>
                  </a:schemeClr>
                </a:solidFill>
              </a:rPr>
              <a:t>To involve MDTs in reviewing the appropriateness of the date whilst incorporating the complexity of the patient.</a:t>
            </a:r>
            <a:endParaRPr lang="en-US" sz="1400" dirty="0">
              <a:solidFill>
                <a:schemeClr val="accent5">
                  <a:lumMod val="50000"/>
                </a:schemeClr>
              </a:solidFill>
            </a:endParaRPr>
          </a:p>
          <a:p>
            <a:pPr lvl="0"/>
            <a:endParaRPr lang="en-IE" sz="1400" b="1" dirty="0">
              <a:solidFill>
                <a:schemeClr val="accent5">
                  <a:lumMod val="50000"/>
                </a:schemeClr>
              </a:solidFill>
            </a:endParaRPr>
          </a:p>
          <a:p>
            <a:pPr lvl="0"/>
            <a:r>
              <a:rPr lang="en-IE" sz="1400" b="1" dirty="0">
                <a:solidFill>
                  <a:srgbClr val="FF0000"/>
                </a:solidFill>
              </a:rPr>
              <a:t>Result</a:t>
            </a:r>
          </a:p>
          <a:p>
            <a:r>
              <a:rPr lang="en-IE" sz="1400" dirty="0">
                <a:solidFill>
                  <a:schemeClr val="accent5">
                    <a:lumMod val="50000"/>
                  </a:schemeClr>
                </a:solidFill>
              </a:rPr>
              <a:t>Anecdotal evidence of raised awareness and engagement from MDT, doctors and patients regarding the PDD.</a:t>
            </a:r>
          </a:p>
          <a:p>
            <a:r>
              <a:rPr lang="en-IE" sz="1400" dirty="0">
                <a:solidFill>
                  <a:schemeClr val="accent5">
                    <a:lumMod val="50000"/>
                  </a:schemeClr>
                </a:solidFill>
              </a:rPr>
              <a:t>In August an average of  75% of patients had a PDD.</a:t>
            </a:r>
          </a:p>
          <a:p>
            <a:r>
              <a:rPr lang="en-IE" sz="1400" dirty="0">
                <a:solidFill>
                  <a:schemeClr val="accent5">
                    <a:lumMod val="50000"/>
                  </a:schemeClr>
                </a:solidFill>
              </a:rPr>
              <a:t>September snap-shot audit showed 100% of patients had a PDD.</a:t>
            </a:r>
            <a:endParaRPr lang="en-IE" sz="1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3" name="Chart 22"/>
          <p:cNvGraphicFramePr>
            <a:graphicFrameLocks/>
          </p:cNvGraphicFramePr>
          <p:nvPr/>
        </p:nvGraphicFramePr>
        <p:xfrm>
          <a:off x="8522161" y="2407471"/>
          <a:ext cx="3324579" cy="1488490"/>
        </p:xfrm>
        <a:graphic>
          <a:graphicData uri="http://schemas.openxmlformats.org/drawingml/2006/chart">
            <c:chart xmlns:c="http://schemas.openxmlformats.org/drawingml/2006/chart" xmlns:r="http://schemas.openxmlformats.org/officeDocument/2006/relationships" r:id="rId2"/>
          </a:graphicData>
        </a:graphic>
      </p:graphicFrame>
      <p:cxnSp>
        <p:nvCxnSpPr>
          <p:cNvPr id="13" name="Straight Connector 12"/>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graphicFrame>
        <p:nvGraphicFramePr>
          <p:cNvPr id="15" name="Table 14"/>
          <p:cNvGraphicFramePr>
            <a:graphicFrameLocks noGrp="1"/>
          </p:cNvGraphicFramePr>
          <p:nvPr/>
        </p:nvGraphicFramePr>
        <p:xfrm>
          <a:off x="8514875" y="3962190"/>
          <a:ext cx="3356525" cy="1581631"/>
        </p:xfrm>
        <a:graphic>
          <a:graphicData uri="http://schemas.openxmlformats.org/drawingml/2006/table">
            <a:tbl>
              <a:tblPr firstRow="1" bandRow="1">
                <a:tableStyleId>{5C22544A-7EE6-4342-B048-85BDC9FD1C3A}</a:tableStyleId>
              </a:tblPr>
              <a:tblGrid>
                <a:gridCol w="3356525">
                  <a:extLst>
                    <a:ext uri="{9D8B030D-6E8A-4147-A177-3AD203B41FA5}">
                      <a16:colId xmlns:a16="http://schemas.microsoft.com/office/drawing/2014/main" val="20000"/>
                    </a:ext>
                  </a:extLst>
                </a:gridCol>
              </a:tblGrid>
              <a:tr h="2913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dirty="0">
                          <a:solidFill>
                            <a:schemeClr val="bg1"/>
                          </a:solidFill>
                        </a:rPr>
                        <a:t>This QI initiative is aligned to:</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947040">
                <a:tc>
                  <a:txBody>
                    <a:bodyPr/>
                    <a:lstStyle/>
                    <a:p>
                      <a:pPr>
                        <a:lnSpc>
                          <a:spcPts val="1300"/>
                        </a:lnSpc>
                        <a:spcAft>
                          <a:spcPts val="800"/>
                        </a:spcAft>
                      </a:pPr>
                      <a:r>
                        <a:rPr lang="en-IE" sz="1100" b="1" dirty="0">
                          <a:solidFill>
                            <a:schemeClr val="accent5">
                              <a:lumMod val="50000"/>
                            </a:schemeClr>
                          </a:solidFill>
                        </a:rPr>
                        <a:t>NIES</a:t>
                      </a:r>
                      <a:r>
                        <a:rPr lang="en-IE" sz="1100" dirty="0">
                          <a:solidFill>
                            <a:schemeClr val="accent5">
                              <a:lumMod val="50000"/>
                            </a:schemeClr>
                          </a:solidFill>
                        </a:rPr>
                        <a:t> Theme-Admission and  Care on the Ward, Q40</a:t>
                      </a:r>
                      <a:r>
                        <a:rPr lang="en-IE" sz="1400" dirty="0">
                          <a:solidFill>
                            <a:schemeClr val="accent5">
                              <a:lumMod val="50000"/>
                            </a:schemeClr>
                          </a:solidFill>
                        </a:rPr>
                        <a:t>, Q</a:t>
                      </a:r>
                      <a:r>
                        <a:rPr lang="en-IE" sz="1100" dirty="0">
                          <a:solidFill>
                            <a:schemeClr val="accent5">
                              <a:lumMod val="50000"/>
                            </a:schemeClr>
                          </a:solidFill>
                        </a:rPr>
                        <a:t>41, Q43, Q47, Q48. </a:t>
                      </a:r>
                      <a:endParaRPr lang="en-IE" sz="1400" dirty="0">
                        <a:solidFill>
                          <a:schemeClr val="accent5">
                            <a:lumMod val="50000"/>
                          </a:schemeClr>
                        </a:solidFill>
                        <a:latin typeface="Calibri" panose="020F0502020204030204" pitchFamily="34" charset="0"/>
                        <a:cs typeface="Times New Roman" panose="02020603050405020304" pitchFamily="18" charset="0"/>
                      </a:endParaRPr>
                    </a:p>
                    <a:p>
                      <a:pPr>
                        <a:lnSpc>
                          <a:spcPts val="1300"/>
                        </a:lnSpc>
                        <a:spcAft>
                          <a:spcPts val="800"/>
                        </a:spcAft>
                      </a:pPr>
                      <a:r>
                        <a:rPr lang="en-IE" sz="1100" b="1" dirty="0">
                          <a:solidFill>
                            <a:schemeClr val="accent5">
                              <a:lumMod val="50000"/>
                            </a:schemeClr>
                          </a:solidFill>
                        </a:rPr>
                        <a:t>HIQA</a:t>
                      </a:r>
                      <a:r>
                        <a:rPr lang="en-IE" sz="1100" dirty="0">
                          <a:solidFill>
                            <a:schemeClr val="accent5">
                              <a:lumMod val="50000"/>
                            </a:schemeClr>
                          </a:solidFill>
                        </a:rPr>
                        <a:t> Safer Better Healthcare standards (2012) of Person-Centred Care &amp; Support,</a:t>
                      </a:r>
                    </a:p>
                    <a:p>
                      <a:r>
                        <a:rPr lang="en-IE" sz="1100" b="1" dirty="0">
                          <a:solidFill>
                            <a:schemeClr val="accent5">
                              <a:lumMod val="50000"/>
                            </a:schemeClr>
                          </a:solidFill>
                        </a:rPr>
                        <a:t>Local hospital</a:t>
                      </a:r>
                      <a:r>
                        <a:rPr lang="en-IE" sz="1100" dirty="0">
                          <a:solidFill>
                            <a:schemeClr val="accent5">
                              <a:lumMod val="50000"/>
                            </a:schemeClr>
                          </a:solidFill>
                        </a:rPr>
                        <a:t>-concerns re: late notification of discharge, insufficient referrals to the discharge lounge.</a:t>
                      </a:r>
                      <a:endParaRPr lang="en-IE" sz="1100" b="1" dirty="0">
                        <a:solidFill>
                          <a:schemeClr val="accent5">
                            <a:lumMod val="50000"/>
                          </a:schemeClr>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nvGraphicFramePr>
        <p:xfrm>
          <a:off x="8506975" y="5644309"/>
          <a:ext cx="3364426" cy="1094199"/>
        </p:xfrm>
        <a:graphic>
          <a:graphicData uri="http://schemas.openxmlformats.org/drawingml/2006/table">
            <a:tbl>
              <a:tblPr firstRow="1" bandRow="1">
                <a:tableStyleId>{5C22544A-7EE6-4342-B048-85BDC9FD1C3A}</a:tableStyleId>
              </a:tblPr>
              <a:tblGrid>
                <a:gridCol w="3364426">
                  <a:extLst>
                    <a:ext uri="{9D8B030D-6E8A-4147-A177-3AD203B41FA5}">
                      <a16:colId xmlns:a16="http://schemas.microsoft.com/office/drawing/2014/main" val="20000"/>
                    </a:ext>
                  </a:extLst>
                </a:gridCol>
              </a:tblGrid>
              <a:tr h="2674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dirty="0">
                          <a:solidFill>
                            <a:schemeClr val="bg1"/>
                          </a:solidFill>
                        </a:rPr>
                        <a:t>Next Steps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819879">
                <a:tc>
                  <a:txBody>
                    <a:bodyPr/>
                    <a:lstStyle/>
                    <a:p>
                      <a:pPr marL="342900" indent="-342900">
                        <a:buAutoNum type="arabicPeriod"/>
                      </a:pPr>
                      <a:r>
                        <a:rPr lang="en-IE" sz="1100" b="1" dirty="0">
                          <a:solidFill>
                            <a:schemeClr val="accent1">
                              <a:lumMod val="50000"/>
                            </a:schemeClr>
                          </a:solidFill>
                        </a:rPr>
                        <a:t>Evaluate the impact of PDD on discharge.</a:t>
                      </a:r>
                    </a:p>
                    <a:p>
                      <a:pPr marL="342900" indent="-342900">
                        <a:buAutoNum type="arabicPeriod"/>
                      </a:pPr>
                      <a:r>
                        <a:rPr lang="en-IE" sz="1100" b="1" dirty="0">
                          <a:solidFill>
                            <a:schemeClr val="accent1">
                              <a:lumMod val="50000"/>
                            </a:schemeClr>
                          </a:solidFill>
                        </a:rPr>
                        <a:t>Undertake a root cause analysis of the discharge process to help prioritise additional QI interventions.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17" name="Picture 6" descr="Cavan/Monaghan Hospital Staff Uniforms | Nurses Uniforms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360" y="92534"/>
            <a:ext cx="960582" cy="815039"/>
          </a:xfrm>
          <a:prstGeom prst="rect">
            <a:avLst/>
          </a:prstGeom>
          <a:noFill/>
          <a:extLst>
            <a:ext uri="{909E8E84-426E-40dd-AFC4-6F175D3DCCD1}">
              <a14:hiddenFill xmlns:a14="http://schemas.microsoft.com/office/drawing/2010/main" xmlns="">
                <a:solidFill>
                  <a:srgbClr val="FFFFFF"/>
                </a:solidFill>
              </a14:hiddenFill>
            </a:ext>
          </a:extLst>
        </p:spPr>
      </p:pic>
      <p:pic>
        <p:nvPicPr>
          <p:cNvPr id="18" name="Picture 17" descr="RCSI Hospitals Group Logo_RGB.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spTree>
    <p:extLst>
      <p:ext uri="{BB962C8B-B14F-4D97-AF65-F5344CB8AC3E}">
        <p14:creationId xmlns:p14="http://schemas.microsoft.com/office/powerpoint/2010/main" val="2565025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Same Side Corner Rectangle 4"/>
          <p:cNvSpPr/>
          <p:nvPr/>
        </p:nvSpPr>
        <p:spPr>
          <a:xfrm>
            <a:off x="1498951" y="0"/>
            <a:ext cx="8229601" cy="1018903"/>
          </a:xfrm>
          <a:prstGeom prst="round2Same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IE" sz="2000" b="1" dirty="0">
                <a:solidFill>
                  <a:srgbClr val="490E66"/>
                </a:solidFill>
              </a:rPr>
              <a:t> Quality Improvement Initiatives identified in Cavan Monaghan Hospitals</a:t>
            </a:r>
          </a:p>
          <a:p>
            <a:pPr algn="ctr"/>
            <a:r>
              <a:rPr lang="en-IE" sz="2000" b="1" dirty="0">
                <a:solidFill>
                  <a:srgbClr val="490E66"/>
                </a:solidFill>
              </a:rPr>
              <a:t>In Response to the NIES (2022)</a:t>
            </a:r>
          </a:p>
        </p:txBody>
      </p:sp>
      <p:sp>
        <p:nvSpPr>
          <p:cNvPr id="11" name="Rectangle 10"/>
          <p:cNvSpPr/>
          <p:nvPr/>
        </p:nvSpPr>
        <p:spPr>
          <a:xfrm>
            <a:off x="7408333" y="1286656"/>
            <a:ext cx="4606057" cy="2185214"/>
          </a:xfrm>
          <a:prstGeom prst="rect">
            <a:avLst/>
          </a:prstGeom>
          <a:ln>
            <a:solidFill>
              <a:schemeClr val="tx1"/>
            </a:solidFill>
          </a:ln>
        </p:spPr>
        <p:txBody>
          <a:bodyPr wrap="square">
            <a:spAutoFit/>
          </a:bodyPr>
          <a:lstStyle/>
          <a:p>
            <a:r>
              <a:rPr lang="en-IE" sz="1400" b="1" i="1" dirty="0">
                <a:solidFill>
                  <a:srgbClr val="490E66"/>
                </a:solidFill>
              </a:rPr>
              <a:t>Quality Improvement Initiative #2</a:t>
            </a:r>
          </a:p>
          <a:p>
            <a:r>
              <a:rPr lang="en-IE" sz="1400" b="1" i="1" dirty="0">
                <a:solidFill>
                  <a:schemeClr val="accent5">
                    <a:lumMod val="50000"/>
                  </a:schemeClr>
                </a:solidFill>
              </a:rPr>
              <a:t>Aim: To standardise the approach to communication with patients’ families across Cavan hospital.</a:t>
            </a:r>
          </a:p>
          <a:p>
            <a:r>
              <a:rPr lang="en-IE" sz="1200" b="1" dirty="0">
                <a:solidFill>
                  <a:schemeClr val="accent5">
                    <a:lumMod val="50000"/>
                  </a:schemeClr>
                </a:solidFill>
              </a:rPr>
              <a:t>Q48: </a:t>
            </a:r>
            <a:r>
              <a:rPr lang="en-IE" sz="1200" dirty="0">
                <a:solidFill>
                  <a:schemeClr val="accent5">
                    <a:lumMod val="50000"/>
                  </a:schemeClr>
                </a:solidFill>
              </a:rPr>
              <a:t>Did the doctors or nurses give your family or someone close to you all the information they needed to help care for you? (Score 6.4, Nat Ave. 6.2). </a:t>
            </a:r>
            <a:endParaRPr lang="en-IE" sz="1400" b="1" dirty="0">
              <a:solidFill>
                <a:schemeClr val="accent5">
                  <a:lumMod val="50000"/>
                </a:schemeClr>
              </a:solidFill>
            </a:endParaRPr>
          </a:p>
          <a:p>
            <a:r>
              <a:rPr lang="en-IE" sz="1400" b="1" dirty="0">
                <a:solidFill>
                  <a:schemeClr val="accent5">
                    <a:lumMod val="50000"/>
                  </a:schemeClr>
                </a:solidFill>
              </a:rPr>
              <a:t>Proposal: </a:t>
            </a:r>
          </a:p>
          <a:p>
            <a:pPr marL="285750" indent="-285750">
              <a:buFont typeface="Arial" panose="020B0604020202020204" pitchFamily="34" charset="0"/>
              <a:buChar char="•"/>
            </a:pPr>
            <a:r>
              <a:rPr lang="en-IE" sz="1400" dirty="0">
                <a:solidFill>
                  <a:schemeClr val="accent5">
                    <a:lumMod val="50000"/>
                  </a:schemeClr>
                </a:solidFill>
              </a:rPr>
              <a:t>Continue to spread this initiative hospital-wide.</a:t>
            </a:r>
          </a:p>
          <a:p>
            <a:pPr marL="285750" indent="-285750">
              <a:buFont typeface="Arial" panose="020B0604020202020204" pitchFamily="34" charset="0"/>
              <a:buChar char="•"/>
            </a:pPr>
            <a:r>
              <a:rPr lang="en-IE" sz="1400" dirty="0">
                <a:solidFill>
                  <a:schemeClr val="accent5">
                    <a:lumMod val="50000"/>
                  </a:schemeClr>
                </a:solidFill>
              </a:rPr>
              <a:t>Identify additional communication needs for patients post local survey.</a:t>
            </a:r>
          </a:p>
        </p:txBody>
      </p:sp>
      <p:sp>
        <p:nvSpPr>
          <p:cNvPr id="14" name="TextBox 13"/>
          <p:cNvSpPr txBox="1"/>
          <p:nvPr/>
        </p:nvSpPr>
        <p:spPr>
          <a:xfrm>
            <a:off x="130302" y="1286656"/>
            <a:ext cx="7161038" cy="5388499"/>
          </a:xfrm>
          <a:prstGeom prst="rect">
            <a:avLst/>
          </a:prstGeom>
          <a:noFill/>
          <a:ln>
            <a:solidFill>
              <a:schemeClr val="tx1"/>
            </a:solidFill>
          </a:ln>
        </p:spPr>
        <p:txBody>
          <a:bodyPr wrap="square" rtlCol="0">
            <a:spAutoFit/>
          </a:bodyPr>
          <a:lstStyle/>
          <a:p>
            <a:r>
              <a:rPr lang="en-IE" sz="1400" b="1" i="1" dirty="0">
                <a:solidFill>
                  <a:srgbClr val="490E66"/>
                </a:solidFill>
              </a:rPr>
              <a:t>Quality Improvement Initiative #1</a:t>
            </a:r>
          </a:p>
          <a:p>
            <a:r>
              <a:rPr lang="en-IE" sz="1400" b="1" dirty="0">
                <a:solidFill>
                  <a:schemeClr val="accent5">
                    <a:lumMod val="50000"/>
                  </a:schemeClr>
                </a:solidFill>
              </a:rPr>
              <a:t>Background: </a:t>
            </a:r>
            <a:r>
              <a:rPr lang="en-IE" sz="1400" dirty="0">
                <a:solidFill>
                  <a:schemeClr val="accent5">
                    <a:lumMod val="50000"/>
                  </a:schemeClr>
                </a:solidFill>
              </a:rPr>
              <a:t>Medication reconciliation is not currently standard practice across the hospital and for many patients, it is acknowledged that medication reconciliation is a pre-requisite to giving  accurate medication information to patients.</a:t>
            </a:r>
            <a:r>
              <a:rPr lang="en-IE" altLang="en-US" sz="1400" dirty="0">
                <a:solidFill>
                  <a:schemeClr val="accent5">
                    <a:lumMod val="50000"/>
                  </a:schemeClr>
                </a:solidFill>
                <a:latin typeface="Arial" panose="020B0604020202020204" pitchFamily="34" charset="0"/>
                <a:ea typeface="Calibri" panose="020F0502020204030204" pitchFamily="34" charset="0"/>
                <a:cs typeface="Times New Roman" panose="02020603050405020304" pitchFamily="18" charset="0"/>
              </a:rPr>
              <a:t> </a:t>
            </a:r>
            <a:endParaRPr lang="en-IE" sz="1400" dirty="0">
              <a:solidFill>
                <a:schemeClr val="accent5">
                  <a:lumMod val="50000"/>
                </a:schemeClr>
              </a:solidFill>
              <a:latin typeface="Arial" panose="020B0604020202020204" pitchFamily="34" charset="0"/>
              <a:cs typeface="Times New Roman" panose="02020603050405020304" pitchFamily="18" charset="0"/>
            </a:endParaRPr>
          </a:p>
          <a:p>
            <a:r>
              <a:rPr lang="en-IE" sz="1400" b="1" dirty="0">
                <a:solidFill>
                  <a:schemeClr val="accent5">
                    <a:lumMod val="50000"/>
                  </a:schemeClr>
                </a:solidFill>
              </a:rPr>
              <a:t>Q44:</a:t>
            </a:r>
            <a:r>
              <a:rPr lang="en-IE" sz="1400" dirty="0">
                <a:solidFill>
                  <a:schemeClr val="accent5">
                    <a:lumMod val="50000"/>
                  </a:schemeClr>
                </a:solidFill>
              </a:rPr>
              <a:t>Did a member of staff explain the purpose of the medicines you were to take at home in a way you could understand? (Score 7.3, Nat Ave. 7.9).</a:t>
            </a:r>
          </a:p>
          <a:p>
            <a:r>
              <a:rPr lang="en-IE" altLang="en-US" sz="1400" b="1" dirty="0">
                <a:solidFill>
                  <a:schemeClr val="accent5">
                    <a:lumMod val="50000"/>
                  </a:schemeClr>
                </a:solidFill>
                <a:ea typeface="Calibri" panose="020F0502020204030204" pitchFamily="34" charset="0"/>
                <a:cs typeface="Times New Roman" panose="02020603050405020304" pitchFamily="18" charset="0"/>
              </a:rPr>
              <a:t>Q45:</a:t>
            </a:r>
            <a:r>
              <a:rPr lang="en-IE" altLang="en-US" sz="1400" dirty="0">
                <a:solidFill>
                  <a:schemeClr val="accent5">
                    <a:lumMod val="50000"/>
                  </a:schemeClr>
                </a:solidFill>
                <a:ea typeface="Calibri" panose="020F0502020204030204" pitchFamily="34" charset="0"/>
                <a:cs typeface="Times New Roman" panose="02020603050405020304" pitchFamily="18" charset="0"/>
              </a:rPr>
              <a:t>Did a member of staff tell you about medication side effects to watch for when you went home?</a:t>
            </a:r>
            <a:r>
              <a:rPr lang="en-IE" altLang="en-US" sz="1400" b="1" dirty="0">
                <a:solidFill>
                  <a:schemeClr val="accent5">
                    <a:lumMod val="50000"/>
                  </a:schemeClr>
                </a:solidFill>
                <a:ea typeface="Calibri" panose="020F0502020204030204" pitchFamily="34" charset="0"/>
                <a:cs typeface="Times New Roman" panose="02020603050405020304" pitchFamily="18" charset="0"/>
              </a:rPr>
              <a:t> </a:t>
            </a:r>
            <a:r>
              <a:rPr lang="en-IE" altLang="en-US" sz="1400" dirty="0">
                <a:solidFill>
                  <a:schemeClr val="accent5">
                    <a:lumMod val="50000"/>
                  </a:schemeClr>
                </a:solidFill>
                <a:ea typeface="Calibri" panose="020F0502020204030204" pitchFamily="34" charset="0"/>
                <a:cs typeface="Times New Roman" panose="02020603050405020304" pitchFamily="18" charset="0"/>
              </a:rPr>
              <a:t>This was one of our lowest ranking questions. (Score 5.2, Nat. Ave. 5.4).</a:t>
            </a:r>
            <a:r>
              <a:rPr lang="en-IE" altLang="en-US" sz="1400" dirty="0">
                <a:solidFill>
                  <a:schemeClr val="accent5">
                    <a:lumMod val="50000"/>
                  </a:schemeClr>
                </a:solidFill>
              </a:rPr>
              <a:t> </a:t>
            </a:r>
          </a:p>
          <a:p>
            <a:endParaRPr lang="en-IE" sz="800" b="1" dirty="0">
              <a:solidFill>
                <a:schemeClr val="accent5">
                  <a:lumMod val="50000"/>
                </a:schemeClr>
              </a:solidFill>
            </a:endParaRPr>
          </a:p>
          <a:p>
            <a:r>
              <a:rPr lang="en-IE" sz="1400" b="1" i="1" dirty="0">
                <a:solidFill>
                  <a:schemeClr val="accent5">
                    <a:lumMod val="50000"/>
                  </a:schemeClr>
                </a:solidFill>
              </a:rPr>
              <a:t>Aim: To improve education provided to patients during inpatient stay and on discharge about their medications. </a:t>
            </a:r>
          </a:p>
          <a:p>
            <a:endParaRPr lang="en-IE" sz="800" b="1" i="1" dirty="0">
              <a:solidFill>
                <a:schemeClr val="accent5">
                  <a:lumMod val="50000"/>
                </a:schemeClr>
              </a:solidFill>
            </a:endParaRPr>
          </a:p>
          <a:p>
            <a:pPr lvl="0">
              <a:lnSpc>
                <a:spcPct val="107000"/>
              </a:lnSpc>
            </a:pPr>
            <a:r>
              <a:rPr lang="en-IE" sz="1400" b="1" dirty="0">
                <a:solidFill>
                  <a:schemeClr val="accent5">
                    <a:lumMod val="50000"/>
                  </a:schemeClr>
                </a:solidFill>
              </a:rPr>
              <a:t>Proposal</a:t>
            </a:r>
            <a:r>
              <a:rPr lang="en-IE" sz="1400" dirty="0">
                <a:solidFill>
                  <a:schemeClr val="accent5">
                    <a:lumMod val="50000"/>
                  </a:schemeClr>
                </a:solidFill>
              </a:rPr>
              <a:t> </a:t>
            </a:r>
          </a:p>
          <a:p>
            <a:pPr lvl="0">
              <a:lnSpc>
                <a:spcPct val="107000"/>
              </a:lnSpc>
            </a:pPr>
            <a:r>
              <a:rPr lang="en-IE" sz="1400" dirty="0">
                <a:solidFill>
                  <a:schemeClr val="accent5">
                    <a:lumMod val="50000"/>
                  </a:schemeClr>
                </a:solidFill>
              </a:rPr>
              <a:t>To conduct medication reconciliation with all patients who meet the criteria. </a:t>
            </a:r>
          </a:p>
          <a:p>
            <a:pPr lvl="0">
              <a:lnSpc>
                <a:spcPct val="107000"/>
              </a:lnSpc>
            </a:pPr>
            <a:r>
              <a:rPr lang="en-IE" sz="1400" dirty="0">
                <a:solidFill>
                  <a:schemeClr val="accent5">
                    <a:lumMod val="50000"/>
                  </a:schemeClr>
                </a:solidFill>
              </a:rPr>
              <a:t>Provide patients with information about their medicines.</a:t>
            </a:r>
          </a:p>
          <a:p>
            <a:pPr lvl="0">
              <a:lnSpc>
                <a:spcPct val="107000"/>
              </a:lnSpc>
            </a:pPr>
            <a:endParaRPr lang="en-IE" sz="800" dirty="0">
              <a:solidFill>
                <a:schemeClr val="accent5">
                  <a:lumMod val="50000"/>
                </a:schemeClr>
              </a:solidFill>
            </a:endParaRPr>
          </a:p>
          <a:p>
            <a:pPr lvl="0">
              <a:lnSpc>
                <a:spcPct val="107000"/>
              </a:lnSpc>
            </a:pPr>
            <a:r>
              <a:rPr lang="en-IE" sz="1400" b="1" dirty="0">
                <a:solidFill>
                  <a:schemeClr val="accent5">
                    <a:lumMod val="50000"/>
                  </a:schemeClr>
                </a:solidFill>
              </a:rPr>
              <a:t>Progress </a:t>
            </a:r>
          </a:p>
          <a:p>
            <a:pPr marL="342900" lvl="0" indent="-342900">
              <a:lnSpc>
                <a:spcPct val="107000"/>
              </a:lnSpc>
              <a:buFont typeface="Symbol" panose="05050102010706020507" pitchFamily="18" charset="2"/>
              <a:buChar char=""/>
            </a:pPr>
            <a:r>
              <a:rPr lang="en-IE" sz="1400" dirty="0">
                <a:solidFill>
                  <a:schemeClr val="accent5">
                    <a:lumMod val="50000"/>
                  </a:schemeClr>
                </a:solidFill>
              </a:rPr>
              <a:t>An improvement team has been established with support from the General Manager, Chief Pharmacist and Director of Nursing.</a:t>
            </a:r>
          </a:p>
          <a:p>
            <a:pPr marL="342900" lvl="0" indent="-342900">
              <a:lnSpc>
                <a:spcPct val="107000"/>
              </a:lnSpc>
              <a:buFont typeface="Symbol" panose="05050102010706020507" pitchFamily="18" charset="2"/>
              <a:buChar char=""/>
            </a:pPr>
            <a:r>
              <a:rPr lang="en-IE" sz="1400" dirty="0">
                <a:solidFill>
                  <a:schemeClr val="accent5">
                    <a:lumMod val="50000"/>
                  </a:schemeClr>
                </a:solidFill>
              </a:rPr>
              <a:t>A pilot ward has been identified.</a:t>
            </a:r>
          </a:p>
          <a:p>
            <a:pPr marL="342900" lvl="0" indent="-342900">
              <a:lnSpc>
                <a:spcPct val="107000"/>
              </a:lnSpc>
              <a:buFont typeface="Symbol" panose="05050102010706020507" pitchFamily="18" charset="2"/>
              <a:buChar char=""/>
            </a:pPr>
            <a:r>
              <a:rPr lang="en-IE" sz="1400" dirty="0">
                <a:solidFill>
                  <a:schemeClr val="accent5">
                    <a:lumMod val="50000"/>
                  </a:schemeClr>
                </a:solidFill>
              </a:rPr>
              <a:t>A pharmacist and staff from Nurse Practice Development will provide education to nurses on the pilot ward and support them in becoming proficient in providing patient information.</a:t>
            </a:r>
          </a:p>
          <a:p>
            <a:pPr marL="342900" lvl="0" indent="-342900">
              <a:lnSpc>
                <a:spcPct val="107000"/>
              </a:lnSpc>
              <a:buFont typeface="Symbol" panose="05050102010706020507" pitchFamily="18" charset="2"/>
              <a:buChar char=""/>
            </a:pPr>
            <a:r>
              <a:rPr lang="en-IE" sz="1400" dirty="0">
                <a:solidFill>
                  <a:schemeClr val="accent5">
                    <a:lumMod val="50000"/>
                  </a:schemeClr>
                </a:solidFill>
              </a:rPr>
              <a:t>Update patient information leaflets (including use and side effects) for the most frequently used medications.</a:t>
            </a:r>
          </a:p>
        </p:txBody>
      </p:sp>
      <p:sp>
        <p:nvSpPr>
          <p:cNvPr id="16" name="Rectangle 2"/>
          <p:cNvSpPr>
            <a:spLocks noChangeArrowheads="1"/>
          </p:cNvSpPr>
          <p:nvPr/>
        </p:nvSpPr>
        <p:spPr bwMode="auto">
          <a:xfrm>
            <a:off x="795867" y="4673330"/>
            <a:ext cx="26161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1100" b="0" i="0" u="none" strike="noStrike" cap="none" normalizeH="0" baseline="0" dirty="0">
                <a:ln>
                  <a:noFill/>
                </a:ln>
                <a:solidFill>
                  <a:srgbClr val="385623"/>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18"/>
          <p:cNvSpPr/>
          <p:nvPr/>
        </p:nvSpPr>
        <p:spPr>
          <a:xfrm>
            <a:off x="7408333" y="3627941"/>
            <a:ext cx="4606058" cy="3016210"/>
          </a:xfrm>
          <a:prstGeom prst="rect">
            <a:avLst/>
          </a:prstGeom>
          <a:ln>
            <a:solidFill>
              <a:schemeClr val="tx1"/>
            </a:solidFill>
          </a:ln>
        </p:spPr>
        <p:txBody>
          <a:bodyPr wrap="square">
            <a:spAutoFit/>
          </a:bodyPr>
          <a:lstStyle/>
          <a:p>
            <a:r>
              <a:rPr lang="en-IE" sz="1400" b="1" i="1" dirty="0">
                <a:solidFill>
                  <a:srgbClr val="490E66"/>
                </a:solidFill>
              </a:rPr>
              <a:t>Quality Improvement Initiative #3</a:t>
            </a:r>
          </a:p>
          <a:p>
            <a:r>
              <a:rPr lang="en-IE" sz="1400" b="1" i="1" dirty="0">
                <a:solidFill>
                  <a:schemeClr val="accent5">
                    <a:lumMod val="50000"/>
                  </a:schemeClr>
                </a:solidFill>
              </a:rPr>
              <a:t>Aim: Continue to drive and expand the Discharge Planning project.</a:t>
            </a:r>
          </a:p>
          <a:p>
            <a:r>
              <a:rPr lang="en-IE" sz="1200" b="1" dirty="0">
                <a:solidFill>
                  <a:schemeClr val="accent5">
                    <a:lumMod val="50000"/>
                  </a:schemeClr>
                </a:solidFill>
              </a:rPr>
              <a:t>Q43: </a:t>
            </a:r>
            <a:r>
              <a:rPr lang="en-IE" sz="1200" dirty="0">
                <a:solidFill>
                  <a:schemeClr val="accent5">
                    <a:lumMod val="50000"/>
                  </a:schemeClr>
                </a:solidFill>
              </a:rPr>
              <a:t>Before you left hospital, were you given any written or printed information about what you should or should not do after leaving hospital? (Score 6.2, Nat Ave. 5.9).</a:t>
            </a:r>
            <a:endParaRPr lang="en-IE" sz="1400" dirty="0">
              <a:solidFill>
                <a:schemeClr val="accent5">
                  <a:lumMod val="50000"/>
                </a:schemeClr>
              </a:solidFill>
            </a:endParaRPr>
          </a:p>
          <a:p>
            <a:r>
              <a:rPr lang="en-IE" sz="1400" b="1" dirty="0">
                <a:solidFill>
                  <a:schemeClr val="accent5">
                    <a:lumMod val="50000"/>
                  </a:schemeClr>
                </a:solidFill>
              </a:rPr>
              <a:t>Proposal</a:t>
            </a:r>
          </a:p>
          <a:p>
            <a:pPr marL="285750" indent="-285750">
              <a:buFont typeface="Arial" panose="020B0604020202020204" pitchFamily="34" charset="0"/>
              <a:buChar char="•"/>
            </a:pPr>
            <a:r>
              <a:rPr lang="en-IE" sz="1400" dirty="0">
                <a:solidFill>
                  <a:schemeClr val="accent5">
                    <a:lumMod val="50000"/>
                  </a:schemeClr>
                </a:solidFill>
              </a:rPr>
              <a:t>An audit of the discharge process is currently underway, the findings will guide the team on specific areas for improvement. </a:t>
            </a:r>
          </a:p>
          <a:p>
            <a:pPr marL="285750" indent="-285750">
              <a:buFont typeface="Arial" panose="020B0604020202020204" pitchFamily="34" charset="0"/>
              <a:buChar char="•"/>
            </a:pPr>
            <a:r>
              <a:rPr lang="en-IE" sz="1400" dirty="0">
                <a:solidFill>
                  <a:schemeClr val="accent5">
                    <a:lumMod val="50000"/>
                  </a:schemeClr>
                </a:solidFill>
              </a:rPr>
              <a:t>This is a complex initiative and  will require a mix of interrelated projects prior to achieving improvements, therefore we expect a number of projects will be commenced.</a:t>
            </a:r>
          </a:p>
        </p:txBody>
      </p:sp>
      <p:cxnSp>
        <p:nvCxnSpPr>
          <p:cNvPr id="10" name="Straight Connector 9"/>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15" name="Picture 6" descr="Cavan/Monaghan Hospital Staff Uniforms | Nurses Uniforms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360" y="92534"/>
            <a:ext cx="960582" cy="815039"/>
          </a:xfrm>
          <a:prstGeom prst="rect">
            <a:avLst/>
          </a:prstGeom>
          <a:noFill/>
          <a:extLst>
            <a:ext uri="{909E8E84-426E-40dd-AFC4-6F175D3DCCD1}">
              <a14:hiddenFill xmlns:a14="http://schemas.microsoft.com/office/drawing/2010/main" xmlns="">
                <a:solidFill>
                  <a:srgbClr val="FFFFFF"/>
                </a:solidFill>
              </a14:hiddenFill>
            </a:ext>
          </a:extLst>
        </p:spPr>
      </p:pic>
      <p:pic>
        <p:nvPicPr>
          <p:cNvPr id="17" name="Picture 16" descr="RCSI Hospitals Group Logo_RGB.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spTree>
    <p:extLst>
      <p:ext uri="{BB962C8B-B14F-4D97-AF65-F5344CB8AC3E}">
        <p14:creationId xmlns:p14="http://schemas.microsoft.com/office/powerpoint/2010/main" val="132181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6CEC2878631045965EDB1AB72141E7" ma:contentTypeVersion="15" ma:contentTypeDescription="Create a new document." ma:contentTypeScope="" ma:versionID="caf2b5678ed1416afc9ab331d6ff6a66">
  <xsd:schema xmlns:xsd="http://www.w3.org/2001/XMLSchema" xmlns:xs="http://www.w3.org/2001/XMLSchema" xmlns:p="http://schemas.microsoft.com/office/2006/metadata/properties" xmlns:ns2="125ffc79-5abb-45fb-bbe3-803340e918e9" xmlns:ns3="024bff2c-491b-41b9-b588-28f7285751ef" targetNamespace="http://schemas.microsoft.com/office/2006/metadata/properties" ma:root="true" ma:fieldsID="938713d13995467d2751fb7707cd7e0e" ns2:_="" ns3:_="">
    <xsd:import namespace="125ffc79-5abb-45fb-bbe3-803340e918e9"/>
    <xsd:import namespace="024bff2c-491b-41b9-b588-28f7285751e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5ffc79-5abb-45fb-bbe3-803340e91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518ae7c-5fc3-448c-af18-0d24f508cb7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Location" ma:index="21"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4bff2c-491b-41b9-b588-28f7285751e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dc22c3e-3dde-4fd8-b6c4-ce85c7060b7b}" ma:internalName="TaxCatchAll" ma:showField="CatchAllData" ma:web="024bff2c-491b-41b9-b588-28f7285751e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25ffc79-5abb-45fb-bbe3-803340e918e9">
      <Terms xmlns="http://schemas.microsoft.com/office/infopath/2007/PartnerControls"/>
    </lcf76f155ced4ddcb4097134ff3c332f>
    <TaxCatchAll xmlns="024bff2c-491b-41b9-b588-28f7285751ef"/>
  </documentManagement>
</p:properties>
</file>

<file path=customXml/itemProps1.xml><?xml version="1.0" encoding="utf-8"?>
<ds:datastoreItem xmlns:ds="http://schemas.openxmlformats.org/officeDocument/2006/customXml" ds:itemID="{984F30D5-AE12-43BE-BCF9-B1461A5580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5ffc79-5abb-45fb-bbe3-803340e918e9"/>
    <ds:schemaRef ds:uri="024bff2c-491b-41b9-b588-28f7285751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65C196-553D-4D42-8358-3AAE64CE22D4}">
  <ds:schemaRefs>
    <ds:schemaRef ds:uri="http://schemas.microsoft.com/sharepoint/v3/contenttype/forms"/>
  </ds:schemaRefs>
</ds:datastoreItem>
</file>

<file path=customXml/itemProps3.xml><?xml version="1.0" encoding="utf-8"?>
<ds:datastoreItem xmlns:ds="http://schemas.openxmlformats.org/officeDocument/2006/customXml" ds:itemID="{AE3F217E-AF4F-47E1-A989-CB2AC0EE6E0C}">
  <ds:schemaRefs>
    <ds:schemaRef ds:uri="http://schemas.microsoft.com/office/2006/metadata/properties"/>
    <ds:schemaRef ds:uri="http://schemas.microsoft.com/office/2006/documentManagement/types"/>
    <ds:schemaRef ds:uri="024bff2c-491b-41b9-b588-28f7285751ef"/>
    <ds:schemaRef ds:uri="125ffc79-5abb-45fb-bbe3-803340e918e9"/>
    <ds:schemaRef ds:uri="http://purl.org/dc/elements/1.1/"/>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2875</Words>
  <Application>Microsoft Office PowerPoint</Application>
  <PresentationFormat>Widescreen</PresentationFormat>
  <Paragraphs>239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Orla A. Kenny</dc:creator>
  <cp:lastModifiedBy>Orla A. Kenny</cp:lastModifiedBy>
  <cp:revision>13</cp:revision>
  <dcterms:created xsi:type="dcterms:W3CDTF">2024-01-31T10:41:28Z</dcterms:created>
  <dcterms:modified xsi:type="dcterms:W3CDTF">2024-01-31T10:53:55Z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0x0101003C6CEC2878631045965EDB1AB72141E7</vt:lpwstr>
  </property>
</Properties>
</file>