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8" r:id="rId3"/>
    <p:sldId id="259" r:id="rId4"/>
    <p:sldId id="266" r:id="rId5"/>
    <p:sldId id="267" r:id="rId6"/>
    <p:sldId id="268"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E9455C-150F-B231-919E-14342BA68AC8}" v="10" dt="2024-01-31T11:03:12.4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PNDCFPRDFS019.healthirl.net\JCMH$\RMDEPT\Q%20&amp;%20S%20Department\Eric%20Capecinio\Projects%20Tasks\Quality&amp;Safety\NIES\Reporting%20Template%20QIP\Discharge%20Project\Discharge%202021%20exce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1" i="0" u="none" strike="noStrike" kern="1200" spc="0" baseline="0">
                <a:solidFill>
                  <a:schemeClr val="tx1">
                    <a:lumMod val="65000"/>
                    <a:lumOff val="35000"/>
                  </a:schemeClr>
                </a:solidFill>
                <a:latin typeface="+mn-lt"/>
                <a:ea typeface="+mn-ea"/>
                <a:cs typeface="+mn-cs"/>
              </a:defRPr>
            </a:pPr>
            <a:r>
              <a:rPr lang="en-IE" sz="1100" b="1" dirty="0"/>
              <a:t>Number</a:t>
            </a:r>
            <a:r>
              <a:rPr lang="en-IE" sz="1100" b="1" baseline="0" dirty="0"/>
              <a:t> of Complaints regarding communication  on Pilot ward  2022</a:t>
            </a:r>
            <a:endParaRPr lang="en-IE" sz="1100" b="1" dirty="0"/>
          </a:p>
        </c:rich>
      </c:tx>
      <c:layout>
        <c:manualLayout>
          <c:xMode val="edge"/>
          <c:yMode val="edge"/>
          <c:x val="0.126935860122635"/>
          <c:y val="3.3851573378482998E-2"/>
        </c:manualLayout>
      </c:layout>
      <c:overlay val="0"/>
      <c:spPr>
        <a:noFill/>
        <a:ln>
          <a:noFill/>
        </a:ln>
        <a:effectLst/>
      </c:spPr>
      <c:txPr>
        <a:bodyPr rot="0" spcFirstLastPara="1" vertOverflow="ellipsis" vert="horz" wrap="square" anchor="ctr" anchorCtr="1"/>
        <a:lstStyle/>
        <a:p>
          <a:pPr>
            <a:defRPr sz="11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625947105823803E-2"/>
          <c:y val="0.23310193428423401"/>
          <c:w val="0.93773065454799098"/>
          <c:h val="0.61660880801946505"/>
        </c:manualLayout>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cat>
            <c:strRef>
              <c:f>'Complaint record'!$A$6:$A$13</c:f>
              <c:strCache>
                <c:ptCount val="8"/>
                <c:pt idx="0">
                  <c:v>January </c:v>
                </c:pt>
                <c:pt idx="1">
                  <c:v>February</c:v>
                </c:pt>
                <c:pt idx="2">
                  <c:v>March</c:v>
                </c:pt>
                <c:pt idx="3">
                  <c:v>April</c:v>
                </c:pt>
                <c:pt idx="4">
                  <c:v>May</c:v>
                </c:pt>
                <c:pt idx="5">
                  <c:v>June</c:v>
                </c:pt>
                <c:pt idx="6">
                  <c:v>July</c:v>
                </c:pt>
                <c:pt idx="7">
                  <c:v>August</c:v>
                </c:pt>
              </c:strCache>
            </c:strRef>
          </c:cat>
          <c:val>
            <c:numRef>
              <c:f>'Complaint record'!$F$6:$F$13</c:f>
              <c:numCache>
                <c:formatCode>General</c:formatCode>
                <c:ptCount val="8"/>
                <c:pt idx="0">
                  <c:v>0</c:v>
                </c:pt>
                <c:pt idx="1">
                  <c:v>1</c:v>
                </c:pt>
                <c:pt idx="2">
                  <c:v>0</c:v>
                </c:pt>
                <c:pt idx="3">
                  <c:v>2</c:v>
                </c:pt>
                <c:pt idx="4">
                  <c:v>0</c:v>
                </c:pt>
                <c:pt idx="5">
                  <c:v>2</c:v>
                </c:pt>
                <c:pt idx="6">
                  <c:v>0</c:v>
                </c:pt>
                <c:pt idx="7">
                  <c:v>0</c:v>
                </c:pt>
              </c:numCache>
            </c:numRef>
          </c:val>
          <c:smooth val="0"/>
          <c:extLst>
            <c:ext xmlns:c16="http://schemas.microsoft.com/office/drawing/2014/chart" uri="{C3380CC4-5D6E-409C-BE32-E72D297353CC}">
              <c16:uniqueId val="{00000000-649A-4884-8CE2-692936AD07AA}"/>
            </c:ext>
          </c:extLst>
        </c:ser>
        <c:dLbls>
          <c:dLblPos val="t"/>
          <c:showLegendKey val="0"/>
          <c:showVal val="1"/>
          <c:showCatName val="0"/>
          <c:showSerName val="0"/>
          <c:showPercent val="0"/>
          <c:showBubbleSize val="0"/>
        </c:dLbls>
        <c:smooth val="0"/>
        <c:axId val="2130653416"/>
        <c:axId val="2130656952"/>
      </c:lineChart>
      <c:catAx>
        <c:axId val="2130653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0656952"/>
        <c:crosses val="autoZero"/>
        <c:auto val="1"/>
        <c:lblAlgn val="ctr"/>
        <c:lblOffset val="100"/>
        <c:noMultiLvlLbl val="0"/>
      </c:catAx>
      <c:valAx>
        <c:axId val="213065695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2130653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909342335031196E-2"/>
          <c:y val="3.8965151091933797E-2"/>
          <c:w val="0.92086209223847004"/>
          <c:h val="0.88201885987200401"/>
        </c:manualLayout>
      </c:layout>
      <c:barChart>
        <c:barDir val="bar"/>
        <c:grouping val="stacked"/>
        <c:varyColors val="0"/>
        <c:ser>
          <c:idx val="0"/>
          <c:order val="0"/>
          <c:tx>
            <c:strRef>
              <c:f>'Communication Date '!$B$2</c:f>
              <c:strCache>
                <c:ptCount val="1"/>
                <c:pt idx="0">
                  <c:v>Total number of Families identified to be contacted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'Communication Date '!$A$3:$A$6</c:f>
              <c:strCache>
                <c:ptCount val="4"/>
                <c:pt idx="0">
                  <c:v>April </c:v>
                </c:pt>
                <c:pt idx="1">
                  <c:v>May</c:v>
                </c:pt>
                <c:pt idx="2">
                  <c:v>June</c:v>
                </c:pt>
                <c:pt idx="3">
                  <c:v>July</c:v>
                </c:pt>
              </c:strCache>
            </c:strRef>
          </c:cat>
          <c:val>
            <c:numRef>
              <c:f>'Communication Date '!$B$3:$B$6</c:f>
              <c:numCache>
                <c:formatCode>General</c:formatCode>
                <c:ptCount val="4"/>
                <c:pt idx="0">
                  <c:v>90</c:v>
                </c:pt>
                <c:pt idx="1">
                  <c:v>62</c:v>
                </c:pt>
                <c:pt idx="2">
                  <c:v>124</c:v>
                </c:pt>
                <c:pt idx="3">
                  <c:v>123</c:v>
                </c:pt>
              </c:numCache>
            </c:numRef>
          </c:val>
          <c:extLst>
            <c:ext xmlns:c16="http://schemas.microsoft.com/office/drawing/2014/chart" uri="{C3380CC4-5D6E-409C-BE32-E72D297353CC}">
              <c16:uniqueId val="{00000000-430B-4D4F-A63C-67037FB86301}"/>
            </c:ext>
          </c:extLst>
        </c:ser>
        <c:ser>
          <c:idx val="1"/>
          <c:order val="1"/>
          <c:tx>
            <c:strRef>
              <c:f>'Communication Date '!$C$2</c:f>
              <c:strCache>
                <c:ptCount val="1"/>
                <c:pt idx="0">
                  <c:v>Total number of Families contacted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'Communication Date '!$A$3:$A$6</c:f>
              <c:strCache>
                <c:ptCount val="4"/>
                <c:pt idx="0">
                  <c:v>April </c:v>
                </c:pt>
                <c:pt idx="1">
                  <c:v>May</c:v>
                </c:pt>
                <c:pt idx="2">
                  <c:v>June</c:v>
                </c:pt>
                <c:pt idx="3">
                  <c:v>July</c:v>
                </c:pt>
              </c:strCache>
            </c:strRef>
          </c:cat>
          <c:val>
            <c:numRef>
              <c:f>'Communication Date '!$C$3:$C$6</c:f>
              <c:numCache>
                <c:formatCode>General</c:formatCode>
                <c:ptCount val="4"/>
                <c:pt idx="0">
                  <c:v>74</c:v>
                </c:pt>
                <c:pt idx="1">
                  <c:v>62</c:v>
                </c:pt>
                <c:pt idx="2">
                  <c:v>81</c:v>
                </c:pt>
                <c:pt idx="3">
                  <c:v>58</c:v>
                </c:pt>
              </c:numCache>
            </c:numRef>
          </c:val>
          <c:extLst>
            <c:ext xmlns:c16="http://schemas.microsoft.com/office/drawing/2014/chart" uri="{C3380CC4-5D6E-409C-BE32-E72D297353CC}">
              <c16:uniqueId val="{00000001-430B-4D4F-A63C-67037FB86301}"/>
            </c:ext>
          </c:extLst>
        </c:ser>
        <c:ser>
          <c:idx val="2"/>
          <c:order val="2"/>
          <c:tx>
            <c:strRef>
              <c:f>'Communication Date '!$D$2</c:f>
              <c:strCache>
                <c:ptCount val="1"/>
                <c:pt idx="0">
                  <c:v>% families conctacted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'Communication Date '!$A$3:$A$6</c:f>
              <c:strCache>
                <c:ptCount val="4"/>
                <c:pt idx="0">
                  <c:v>April </c:v>
                </c:pt>
                <c:pt idx="1">
                  <c:v>May</c:v>
                </c:pt>
                <c:pt idx="2">
                  <c:v>June</c:v>
                </c:pt>
                <c:pt idx="3">
                  <c:v>July</c:v>
                </c:pt>
              </c:strCache>
            </c:strRef>
          </c:cat>
          <c:val>
            <c:numRef>
              <c:f>'Communication Date '!$D$3:$D$6</c:f>
              <c:numCache>
                <c:formatCode>0%</c:formatCode>
                <c:ptCount val="4"/>
                <c:pt idx="0">
                  <c:v>0.82222222222222197</c:v>
                </c:pt>
                <c:pt idx="1">
                  <c:v>1</c:v>
                </c:pt>
                <c:pt idx="2">
                  <c:v>0.65322580645161299</c:v>
                </c:pt>
                <c:pt idx="3">
                  <c:v>0.47154471544715398</c:v>
                </c:pt>
              </c:numCache>
            </c:numRef>
          </c:val>
          <c:extLst>
            <c:ext xmlns:c16="http://schemas.microsoft.com/office/drawing/2014/chart" uri="{C3380CC4-5D6E-409C-BE32-E72D297353CC}">
              <c16:uniqueId val="{00000002-430B-4D4F-A63C-67037FB86301}"/>
            </c:ext>
          </c:extLst>
        </c:ser>
        <c:dLbls>
          <c:dLblPos val="inBase"/>
          <c:showLegendKey val="0"/>
          <c:showVal val="1"/>
          <c:showCatName val="0"/>
          <c:showSerName val="0"/>
          <c:showPercent val="0"/>
          <c:showBubbleSize val="0"/>
        </c:dLbls>
        <c:gapWidth val="150"/>
        <c:overlap val="100"/>
        <c:axId val="2129917976"/>
        <c:axId val="2129914072"/>
        <c:extLst>
          <c:ext xmlns:c15="http://schemas.microsoft.com/office/drawing/2012/chart" uri="{02D57815-91ED-43cb-92C2-25804820EDAC}">
            <c15:filteredBarSeries>
              <c15:ser>
                <c:idx val="3"/>
                <c:order val="3"/>
                <c:tx>
                  <c:strRef>
                    <c:extLst>
                      <c:ext uri="{02D57815-91ED-43cb-92C2-25804820EDAC}">
                        <c15:formulaRef>
                          <c15:sqref>'Communication Date '!$E$2</c15:sqref>
                        </c15:formulaRef>
                      </c:ext>
                    </c:extLst>
                    <c:strCache>
                      <c:ptCount val="1"/>
                      <c:pt idx="0">
                        <c:v>Target </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dk1">
                                <a:lumMod val="35000"/>
                                <a:lumOff val="65000"/>
                              </a:schemeClr>
                            </a:solidFill>
                            <a:round/>
                          </a:ln>
                          <a:effectLst/>
                        </c:spPr>
                      </c15:leaderLines>
                    </c:ext>
                  </c:extLst>
                </c:dLbls>
                <c:cat>
                  <c:strRef>
                    <c:extLst>
                      <c:ext uri="{02D57815-91ED-43cb-92C2-25804820EDAC}">
                        <c15:formulaRef>
                          <c15:sqref>'Communication Date '!$A$3:$A$6</c15:sqref>
                        </c15:formulaRef>
                      </c:ext>
                    </c:extLst>
                    <c:strCache>
                      <c:ptCount val="4"/>
                      <c:pt idx="0">
                        <c:v>April </c:v>
                      </c:pt>
                      <c:pt idx="1">
                        <c:v>May</c:v>
                      </c:pt>
                      <c:pt idx="2">
                        <c:v>June</c:v>
                      </c:pt>
                      <c:pt idx="3">
                        <c:v>July</c:v>
                      </c:pt>
                    </c:strCache>
                  </c:strRef>
                </c:cat>
                <c:val>
                  <c:numRef>
                    <c:extLst>
                      <c:ext uri="{02D57815-91ED-43cb-92C2-25804820EDAC}">
                        <c15:formulaRef>
                          <c15:sqref>'Communication Date '!$E$3:$E$6</c15:sqref>
                        </c15:formulaRef>
                      </c:ext>
                    </c:extLst>
                    <c:numCache>
                      <c:formatCode>0%</c:formatCode>
                      <c:ptCount val="4"/>
                      <c:pt idx="0">
                        <c:v>1</c:v>
                      </c:pt>
                      <c:pt idx="1">
                        <c:v>1</c:v>
                      </c:pt>
                      <c:pt idx="2">
                        <c:v>1</c:v>
                      </c:pt>
                      <c:pt idx="3">
                        <c:v>1</c:v>
                      </c:pt>
                    </c:numCache>
                  </c:numRef>
                </c:val>
                <c:extLst>
                  <c:ext xmlns:c16="http://schemas.microsoft.com/office/drawing/2014/chart" uri="{C3380CC4-5D6E-409C-BE32-E72D297353CC}">
                    <c16:uniqueId val="{00000003-430B-4D4F-A63C-67037FB86301}"/>
                  </c:ext>
                </c:extLst>
              </c15:ser>
            </c15:filteredBarSeries>
          </c:ext>
        </c:extLst>
      </c:barChart>
      <c:catAx>
        <c:axId val="212991797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2129914072"/>
        <c:crosses val="autoZero"/>
        <c:auto val="1"/>
        <c:lblAlgn val="ctr"/>
        <c:lblOffset val="100"/>
        <c:noMultiLvlLbl val="0"/>
      </c:catAx>
      <c:valAx>
        <c:axId val="2129914072"/>
        <c:scaling>
          <c:orientation val="minMax"/>
          <c:max val="250"/>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2129917976"/>
        <c:crosses val="autoZero"/>
        <c:crossBetween val="between"/>
      </c:valAx>
      <c:spPr>
        <a:pattFill prst="ltDnDiag">
          <a:fgClr>
            <a:schemeClr val="dk1">
              <a:lumMod val="15000"/>
              <a:lumOff val="85000"/>
            </a:schemeClr>
          </a:fgClr>
          <a:bgClr>
            <a:schemeClr val="lt1"/>
          </a:bgClr>
        </a:pattFill>
        <a:ln>
          <a:noFill/>
        </a:ln>
        <a:effectLst/>
      </c:spPr>
    </c:plotArea>
    <c:legend>
      <c:legendPos val="r"/>
      <c:layout>
        <c:manualLayout>
          <c:xMode val="edge"/>
          <c:yMode val="edge"/>
          <c:x val="0.64208748531701199"/>
          <c:y val="0.45640216380645698"/>
          <c:w val="0.31631601715103702"/>
          <c:h val="0.2789095308172779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IE" sz="1800" dirty="0"/>
              <a:t>Average 42%</a:t>
            </a:r>
          </a:p>
        </c:rich>
      </c:tx>
      <c:layout>
        <c:manualLayout>
          <c:xMode val="edge"/>
          <c:yMode val="edge"/>
          <c:x val="0.69564663699221296"/>
          <c:y val="0.5163095811866790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8.05993442346815E-2"/>
          <c:y val="0.118121509704641"/>
          <c:w val="0.89404347712444898"/>
          <c:h val="0.70887437907551598"/>
        </c:manualLayout>
      </c:layout>
      <c:lineChart>
        <c:grouping val="standard"/>
        <c:varyColors val="0"/>
        <c:ser>
          <c:idx val="0"/>
          <c:order val="0"/>
          <c:tx>
            <c:strRef>
              <c:f>Sheet1!$A$95</c:f>
              <c:strCache>
                <c:ptCount val="1"/>
                <c:pt idx="0">
                  <c:v>Quantity Performance </c:v>
                </c:pt>
              </c:strCache>
            </c:strRef>
          </c:tx>
          <c:spPr>
            <a:ln w="31750" cap="rnd">
              <a:solidFill>
                <a:schemeClr val="accent1">
                  <a:tint val="77000"/>
                </a:schemeClr>
              </a:solidFill>
              <a:round/>
            </a:ln>
            <a:effectLst/>
          </c:spPr>
          <c:marker>
            <c:symbol val="circle"/>
            <c:size val="17"/>
            <c:spPr>
              <a:solidFill>
                <a:schemeClr val="accent1">
                  <a:tint val="77000"/>
                </a:schemeClr>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trendline>
            <c:spPr>
              <a:ln w="19050" cap="rnd">
                <a:solidFill>
                  <a:schemeClr val="accent1">
                    <a:tint val="77000"/>
                  </a:schemeClr>
                </a:solidFill>
              </a:ln>
              <a:effectLst/>
            </c:spPr>
            <c:trendlineType val="linear"/>
            <c:dispRSqr val="0"/>
            <c:dispEq val="0"/>
          </c:trendline>
          <c:trendline>
            <c:spPr>
              <a:ln w="19050" cap="rnd">
                <a:solidFill>
                  <a:schemeClr val="accent1">
                    <a:tint val="77000"/>
                  </a:schemeClr>
                </a:solidFill>
              </a:ln>
              <a:effectLst/>
            </c:spPr>
            <c:trendlineType val="linear"/>
            <c:forward val="2"/>
            <c:dispRSqr val="0"/>
            <c:dispEq val="0"/>
          </c:trendline>
          <c:cat>
            <c:strRef>
              <c:f>Sheet1!$A$96:$A$102</c:f>
              <c:strCache>
                <c:ptCount val="6"/>
                <c:pt idx="0">
                  <c:v>Feb</c:v>
                </c:pt>
                <c:pt idx="1">
                  <c:v>Mar</c:v>
                </c:pt>
                <c:pt idx="2">
                  <c:v>Apr</c:v>
                </c:pt>
                <c:pt idx="3">
                  <c:v>May</c:v>
                </c:pt>
                <c:pt idx="4">
                  <c:v>Jun</c:v>
                </c:pt>
                <c:pt idx="5">
                  <c:v>Jul</c:v>
                </c:pt>
              </c:strCache>
            </c:strRef>
          </c:cat>
          <c:val>
            <c:numRef>
              <c:f>Sheet1!$B$96:$B$102</c:f>
              <c:numCache>
                <c:formatCode>0%</c:formatCode>
                <c:ptCount val="6"/>
                <c:pt idx="0">
                  <c:v>0.32</c:v>
                </c:pt>
                <c:pt idx="1">
                  <c:v>0.35</c:v>
                </c:pt>
                <c:pt idx="2">
                  <c:v>0.43</c:v>
                </c:pt>
                <c:pt idx="3">
                  <c:v>0.4</c:v>
                </c:pt>
                <c:pt idx="4">
                  <c:v>0.38</c:v>
                </c:pt>
                <c:pt idx="5">
                  <c:v>0.49</c:v>
                </c:pt>
              </c:numCache>
            </c:numRef>
          </c:val>
          <c:smooth val="0"/>
          <c:extLst>
            <c:ext xmlns:c16="http://schemas.microsoft.com/office/drawing/2014/chart" uri="{C3380CC4-5D6E-409C-BE32-E72D297353CC}">
              <c16:uniqueId val="{00000001-78DD-4D2C-A99F-56DB0E0B09C9}"/>
            </c:ext>
          </c:extLst>
        </c:ser>
        <c:ser>
          <c:idx val="1"/>
          <c:order val="1"/>
          <c:tx>
            <c:strRef>
              <c:f>Sheet1!$C$95</c:f>
              <c:strCache>
                <c:ptCount val="1"/>
                <c:pt idx="0">
                  <c:v>Target </c:v>
                </c:pt>
              </c:strCache>
            </c:strRef>
          </c:tx>
          <c:spPr>
            <a:ln w="31750" cap="rnd">
              <a:solidFill>
                <a:schemeClr val="accent1">
                  <a:shade val="76000"/>
                </a:schemeClr>
              </a:solidFill>
              <a:round/>
            </a:ln>
            <a:effectLst/>
          </c:spPr>
          <c:marker>
            <c:symbol val="circle"/>
            <c:size val="17"/>
            <c:spPr>
              <a:solidFill>
                <a:schemeClr val="accent1">
                  <a:shade val="76000"/>
                </a:schemeClr>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Sheet1!$A$96:$A$102</c:f>
              <c:strCache>
                <c:ptCount val="6"/>
                <c:pt idx="0">
                  <c:v>Feb</c:v>
                </c:pt>
                <c:pt idx="1">
                  <c:v>Mar</c:v>
                </c:pt>
                <c:pt idx="2">
                  <c:v>Apr</c:v>
                </c:pt>
                <c:pt idx="3">
                  <c:v>May</c:v>
                </c:pt>
                <c:pt idx="4">
                  <c:v>Jun</c:v>
                </c:pt>
                <c:pt idx="5">
                  <c:v>Jul</c:v>
                </c:pt>
              </c:strCache>
            </c:strRef>
          </c:cat>
          <c:val>
            <c:numRef>
              <c:f>Sheet1!$C$96:$C$102</c:f>
              <c:numCache>
                <c:formatCode>0%</c:formatCode>
                <c:ptCount val="6"/>
                <c:pt idx="0">
                  <c:v>1</c:v>
                </c:pt>
                <c:pt idx="1">
                  <c:v>1</c:v>
                </c:pt>
                <c:pt idx="2">
                  <c:v>1</c:v>
                </c:pt>
                <c:pt idx="3">
                  <c:v>1</c:v>
                </c:pt>
                <c:pt idx="4">
                  <c:v>1</c:v>
                </c:pt>
                <c:pt idx="5">
                  <c:v>1</c:v>
                </c:pt>
              </c:numCache>
            </c:numRef>
          </c:val>
          <c:smooth val="0"/>
          <c:extLst>
            <c:ext xmlns:c16="http://schemas.microsoft.com/office/drawing/2014/chart" uri="{C3380CC4-5D6E-409C-BE32-E72D297353CC}">
              <c16:uniqueId val="{00000002-78DD-4D2C-A99F-56DB0E0B09C9}"/>
            </c:ext>
          </c:extLst>
        </c:ser>
        <c:dLbls>
          <c:dLblPos val="ctr"/>
          <c:showLegendKey val="0"/>
          <c:showVal val="1"/>
          <c:showCatName val="0"/>
          <c:showSerName val="0"/>
          <c:showPercent val="0"/>
          <c:showBubbleSize val="0"/>
        </c:dLbls>
        <c:upDownBars>
          <c:gapWidth val="150"/>
          <c:upBars>
            <c:spPr>
              <a:solidFill>
                <a:schemeClr val="lt1"/>
              </a:solidFill>
              <a:ln w="9525">
                <a:solidFill>
                  <a:schemeClr val="dk1">
                    <a:lumMod val="65000"/>
                    <a:lumOff val="35000"/>
                  </a:schemeClr>
                </a:solidFill>
              </a:ln>
              <a:effectLst/>
            </c:spPr>
          </c:upBars>
          <c:downBars>
            <c:spPr>
              <a:solidFill>
                <a:schemeClr val="dk1">
                  <a:lumMod val="50000"/>
                  <a:lumOff val="50000"/>
                </a:schemeClr>
              </a:solidFill>
              <a:ln w="9525">
                <a:solidFill>
                  <a:schemeClr val="dk1">
                    <a:lumMod val="65000"/>
                    <a:lumOff val="35000"/>
                  </a:schemeClr>
                </a:solidFill>
              </a:ln>
              <a:effectLst/>
            </c:spPr>
          </c:downBars>
        </c:upDownBars>
        <c:marker val="1"/>
        <c:smooth val="0"/>
        <c:axId val="2129803304"/>
        <c:axId val="2129797032"/>
      </c:lineChart>
      <c:catAx>
        <c:axId val="2129803304"/>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IE"/>
                  <a:t>Year 2022</a:t>
                </a:r>
              </a:p>
            </c:rich>
          </c:tx>
          <c:layout>
            <c:manualLayout>
              <c:xMode val="edge"/>
              <c:yMode val="edge"/>
              <c:x val="0.11612313126328"/>
              <c:y val="7.6537566874384996E-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129797032"/>
        <c:crosses val="autoZero"/>
        <c:auto val="1"/>
        <c:lblAlgn val="ctr"/>
        <c:lblOffset val="100"/>
        <c:noMultiLvlLbl val="0"/>
      </c:catAx>
      <c:valAx>
        <c:axId val="2129797032"/>
        <c:scaling>
          <c:orientation val="minMax"/>
          <c:max val="1.2"/>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2129803304"/>
        <c:crosses val="autoZero"/>
        <c:crossBetween val="between"/>
      </c:valAx>
      <c:spPr>
        <a:noFill/>
        <a:ln>
          <a:noFill/>
        </a:ln>
        <a:effectLst/>
      </c:spPr>
    </c:plotArea>
    <c:legend>
      <c:legendPos val="b"/>
      <c:legendEntry>
        <c:idx val="2"/>
        <c:delete val="1"/>
      </c:legendEntry>
      <c:legendEntry>
        <c:idx val="3"/>
        <c:delete val="1"/>
      </c:legendEntry>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cap="none" spc="20" baseline="0">
                <a:solidFill>
                  <a:schemeClr val="dk1"/>
                </a:solidFill>
                <a:latin typeface="+mn-lt"/>
                <a:ea typeface="+mn-ea"/>
                <a:cs typeface="+mn-cs"/>
              </a:defRPr>
            </a:pPr>
            <a:r>
              <a:rPr lang="en-IE"/>
              <a:t>July 2022</a:t>
            </a:r>
          </a:p>
        </c:rich>
      </c:tx>
      <c:layout>
        <c:manualLayout>
          <c:xMode val="edge"/>
          <c:yMode val="edge"/>
          <c:x val="0.27635483191433002"/>
          <c:y val="0"/>
        </c:manualLayout>
      </c:layout>
      <c:overlay val="0"/>
      <c:spPr>
        <a:noFill/>
        <a:ln>
          <a:noFill/>
        </a:ln>
        <a:effectLst/>
      </c:spPr>
      <c:txPr>
        <a:bodyPr rot="0" spcFirstLastPara="1" vertOverflow="ellipsis" vert="horz" wrap="square" anchor="ctr" anchorCtr="1"/>
        <a:lstStyle/>
        <a:p>
          <a:pPr>
            <a:defRPr sz="1400" b="0" i="0" u="none" strike="noStrike" kern="1200" cap="none" spc="20" baseline="0">
              <a:solidFill>
                <a:schemeClr val="dk1"/>
              </a:solidFill>
              <a:latin typeface="+mn-lt"/>
              <a:ea typeface="+mn-ea"/>
              <a:cs typeface="+mn-cs"/>
            </a:defRPr>
          </a:pPr>
          <a:endParaRPr lang="en-US"/>
        </a:p>
      </c:txPr>
    </c:title>
    <c:autoTitleDeleted val="0"/>
    <c:plotArea>
      <c:layout>
        <c:manualLayout>
          <c:layoutTarget val="inner"/>
          <c:xMode val="edge"/>
          <c:yMode val="edge"/>
          <c:x val="9.4741776365476205E-2"/>
          <c:y val="0.14758905578742801"/>
          <c:w val="0.90290086587836704"/>
          <c:h val="0.44436855057895702"/>
        </c:manualLayout>
      </c:layout>
      <c:lineChart>
        <c:grouping val="standard"/>
        <c:varyColors val="0"/>
        <c:ser>
          <c:idx val="0"/>
          <c:order val="0"/>
          <c:tx>
            <c:strRef>
              <c:f>Sheet1!$A$113</c:f>
              <c:strCache>
                <c:ptCount val="1"/>
                <c:pt idx="0">
                  <c:v>CHB </c:v>
                </c:pt>
              </c:strCache>
            </c:strRef>
          </c:tx>
          <c:spPr>
            <a:ln w="22225" cap="rnd" cmpd="sng" algn="ctr">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Sheet1!$A$114:$A$121</c:f>
              <c:strCache>
                <c:ptCount val="8"/>
                <c:pt idx="0">
                  <c:v>Patients Details</c:v>
                </c:pt>
                <c:pt idx="1">
                  <c:v>Primary Healthcare Details</c:v>
                </c:pt>
                <c:pt idx="2">
                  <c:v>Admission and Discharge Details </c:v>
                </c:pt>
                <c:pt idx="3">
                  <c:v>Clinical Narrative</c:v>
                </c:pt>
                <c:pt idx="4">
                  <c:v>Medication Details </c:v>
                </c:pt>
                <c:pt idx="5">
                  <c:v>Future Management</c:v>
                </c:pt>
                <c:pt idx="6">
                  <c:v>Details of Person Completing the Summary</c:v>
                </c:pt>
                <c:pt idx="7">
                  <c:v>Total Average </c:v>
                </c:pt>
              </c:strCache>
            </c:strRef>
          </c:cat>
          <c:val>
            <c:numRef>
              <c:f>Sheet1!$B$114:$B$121</c:f>
              <c:numCache>
                <c:formatCode>0%</c:formatCode>
                <c:ptCount val="8"/>
                <c:pt idx="0">
                  <c:v>0.98</c:v>
                </c:pt>
                <c:pt idx="1">
                  <c:v>1</c:v>
                </c:pt>
                <c:pt idx="2">
                  <c:v>0.98</c:v>
                </c:pt>
                <c:pt idx="3">
                  <c:v>0.95</c:v>
                </c:pt>
                <c:pt idx="4">
                  <c:v>0.64</c:v>
                </c:pt>
                <c:pt idx="5">
                  <c:v>0.96</c:v>
                </c:pt>
                <c:pt idx="6">
                  <c:v>0.93</c:v>
                </c:pt>
                <c:pt idx="7">
                  <c:v>0.92</c:v>
                </c:pt>
              </c:numCache>
            </c:numRef>
          </c:val>
          <c:smooth val="0"/>
          <c:extLst>
            <c:ext xmlns:c16="http://schemas.microsoft.com/office/drawing/2014/chart" uri="{C3380CC4-5D6E-409C-BE32-E72D297353CC}">
              <c16:uniqueId val="{00000000-05E0-466A-9BD1-B25D0E38EB7A}"/>
            </c:ext>
          </c:extLst>
        </c:ser>
        <c:ser>
          <c:idx val="1"/>
          <c:order val="1"/>
          <c:tx>
            <c:strRef>
              <c:f>Sheet1!$C$113</c:f>
              <c:strCache>
                <c:ptCount val="1"/>
                <c:pt idx="0">
                  <c:v>RCSI HG</c:v>
                </c:pt>
              </c:strCache>
            </c:strRef>
          </c:tx>
          <c:spPr>
            <a:ln w="22225" cap="rnd" cmpd="sng" algn="ctr">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Sheet1!$A$114:$A$121</c:f>
              <c:strCache>
                <c:ptCount val="8"/>
                <c:pt idx="0">
                  <c:v>Patients Details</c:v>
                </c:pt>
                <c:pt idx="1">
                  <c:v>Primary Healthcare Details</c:v>
                </c:pt>
                <c:pt idx="2">
                  <c:v>Admission and Discharge Details </c:v>
                </c:pt>
                <c:pt idx="3">
                  <c:v>Clinical Narrative</c:v>
                </c:pt>
                <c:pt idx="4">
                  <c:v>Medication Details </c:v>
                </c:pt>
                <c:pt idx="5">
                  <c:v>Future Management</c:v>
                </c:pt>
                <c:pt idx="6">
                  <c:v>Details of Person Completing the Summary</c:v>
                </c:pt>
                <c:pt idx="7">
                  <c:v>Total Average </c:v>
                </c:pt>
              </c:strCache>
            </c:strRef>
          </c:cat>
          <c:val>
            <c:numRef>
              <c:f>Sheet1!$C$114:$C$121</c:f>
              <c:numCache>
                <c:formatCode>0%</c:formatCode>
                <c:ptCount val="8"/>
                <c:pt idx="0">
                  <c:v>0.94</c:v>
                </c:pt>
                <c:pt idx="1">
                  <c:v>0.95</c:v>
                </c:pt>
                <c:pt idx="2">
                  <c:v>0.93</c:v>
                </c:pt>
                <c:pt idx="3">
                  <c:v>0.81</c:v>
                </c:pt>
                <c:pt idx="4">
                  <c:v>0.6</c:v>
                </c:pt>
                <c:pt idx="5">
                  <c:v>0.82</c:v>
                </c:pt>
                <c:pt idx="6">
                  <c:v>0.72</c:v>
                </c:pt>
                <c:pt idx="7">
                  <c:v>0.85</c:v>
                </c:pt>
              </c:numCache>
            </c:numRef>
          </c:val>
          <c:smooth val="0"/>
          <c:extLst>
            <c:ext xmlns:c16="http://schemas.microsoft.com/office/drawing/2014/chart" uri="{C3380CC4-5D6E-409C-BE32-E72D297353CC}">
              <c16:uniqueId val="{00000001-05E0-466A-9BD1-B25D0E38EB7A}"/>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upDownBars>
          <c:gapWidth val="150"/>
          <c:upBars>
            <c:spPr>
              <a:solidFill>
                <a:schemeClr val="lt1"/>
              </a:solidFill>
              <a:ln w="9525">
                <a:solidFill>
                  <a:schemeClr val="dk1">
                    <a:lumMod val="65000"/>
                    <a:lumOff val="35000"/>
                  </a:schemeClr>
                </a:solidFill>
              </a:ln>
              <a:effectLst/>
            </c:spPr>
          </c:upBars>
          <c:downBars>
            <c:spPr>
              <a:solidFill>
                <a:schemeClr val="dk1">
                  <a:lumMod val="75000"/>
                  <a:lumOff val="25000"/>
                </a:schemeClr>
              </a:solidFill>
              <a:ln w="9525">
                <a:solidFill>
                  <a:schemeClr val="dk1">
                    <a:lumMod val="65000"/>
                    <a:lumOff val="35000"/>
                  </a:schemeClr>
                </a:solidFill>
              </a:ln>
              <a:effectLst/>
            </c:spPr>
          </c:downBars>
        </c:upDownBars>
        <c:smooth val="0"/>
        <c:axId val="2129748184"/>
        <c:axId val="2129744760"/>
      </c:lineChart>
      <c:catAx>
        <c:axId val="212974818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spc="20" baseline="0">
                <a:solidFill>
                  <a:schemeClr val="dk1"/>
                </a:solidFill>
                <a:latin typeface="+mn-lt"/>
                <a:ea typeface="+mn-ea"/>
                <a:cs typeface="+mn-cs"/>
              </a:defRPr>
            </a:pPr>
            <a:endParaRPr lang="en-US"/>
          </a:p>
        </c:txPr>
        <c:crossAx val="2129744760"/>
        <c:crosses val="autoZero"/>
        <c:auto val="1"/>
        <c:lblAlgn val="ctr"/>
        <c:lblOffset val="100"/>
        <c:noMultiLvlLbl val="0"/>
      </c:catAx>
      <c:valAx>
        <c:axId val="2129744760"/>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dk1"/>
                </a:solidFill>
                <a:latin typeface="+mn-lt"/>
                <a:ea typeface="+mn-ea"/>
                <a:cs typeface="+mn-cs"/>
              </a:defRPr>
            </a:pPr>
            <a:endParaRPr lang="en-US"/>
          </a:p>
        </c:txPr>
        <c:crossAx val="2129748184"/>
        <c:crosses val="autoZero"/>
        <c:crossBetween val="between"/>
      </c:valAx>
      <c:spPr>
        <a:gradFill>
          <a:gsLst>
            <a:gs pos="100000">
              <a:schemeClr val="lt1">
                <a:lumMod val="95000"/>
              </a:schemeClr>
            </a:gs>
            <a:gs pos="0">
              <a:schemeClr val="lt1"/>
            </a:gs>
          </a:gsLst>
          <a:lin ang="5400000" scaled="0"/>
        </a:gradFill>
        <a:ln>
          <a:noFill/>
        </a:ln>
        <a:effectLst/>
      </c:spPr>
    </c:plotArea>
    <c:legend>
      <c:legendPos val="b"/>
      <c:layout>
        <c:manualLayout>
          <c:xMode val="edge"/>
          <c:yMode val="edge"/>
          <c:x val="0.33405809192904501"/>
          <c:y val="0.90665652634004201"/>
          <c:w val="0.292752326185162"/>
          <c:h val="6.150012947266900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1">
  <a:schemeClr val="accent1"/>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03">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1/31/2024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884" y="1870467"/>
            <a:ext cx="9999055" cy="1655762"/>
          </a:xfrm>
        </p:spPr>
        <p:txBody>
          <a:bodyPr vert="horz" lIns="91440" tIns="45720" rIns="91440" bIns="45720" rtlCol="0" anchor="t">
            <a:normAutofit/>
          </a:bodyPr>
          <a:lstStyle/>
          <a:p>
            <a:r>
              <a:rPr lang="en-IE" sz="2800" b="1" dirty="0">
                <a:solidFill>
                  <a:srgbClr val="490E66"/>
                </a:solidFill>
              </a:rPr>
              <a:t>Quality Improvement Initiatives for Connolly Hospital in response to the National Inpatient Experience Survey </a:t>
            </a:r>
          </a:p>
        </p:txBody>
      </p:sp>
      <p:pic>
        <p:nvPicPr>
          <p:cNvPr id="8" name="Picture 4" descr="Connolly Hospital Blanchardstown | Linked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3616" y="3195632"/>
            <a:ext cx="3060867" cy="3060867"/>
          </a:xfrm>
          <a:prstGeom prst="rect">
            <a:avLst/>
          </a:prstGeom>
          <a:noFill/>
          <a:extLst>
            <a:ext uri="{909E8E84-426E-40dd-AFC4-6F175D3DCCD1}">
              <a14:hiddenFill xmlns:a14="http://schemas.microsoft.com/office/drawing/2010/main" xmlns="">
                <a:solidFill>
                  <a:srgbClr val="FFFFFF"/>
                </a:solidFill>
              </a14:hiddenFill>
            </a:ext>
          </a:extLst>
        </p:spPr>
      </p:pic>
      <p:pic>
        <p:nvPicPr>
          <p:cNvPr id="6146" name="Picture 2" descr="Nurses to protest working conditions at Connolly hospital today | Her.i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9786" y="3217197"/>
            <a:ext cx="5443268" cy="3060000"/>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5" descr="RCSI Hospitals Group Logo_RGB.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03138" y="0"/>
            <a:ext cx="7152675" cy="2160000"/>
          </a:xfrm>
          <a:prstGeom prst="rect">
            <a:avLst/>
          </a:prstGeom>
        </p:spPr>
      </p:pic>
    </p:spTree>
    <p:extLst>
      <p:ext uri="{BB962C8B-B14F-4D97-AF65-F5344CB8AC3E}">
        <p14:creationId xmlns:p14="http://schemas.microsoft.com/office/powerpoint/2010/main" val="918950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751792"/>
            <a:ext cx="10021455" cy="1415772"/>
          </a:xfrm>
          <a:prstGeom prst="rect">
            <a:avLst/>
          </a:prstGeom>
          <a:noFill/>
        </p:spPr>
        <p:txBody>
          <a:bodyPr wrap="square" rtlCol="0">
            <a:spAutoFit/>
          </a:bodyPr>
          <a:lstStyle/>
          <a:p>
            <a:r>
              <a:rPr lang="en-IE" sz="1600" b="1" dirty="0">
                <a:solidFill>
                  <a:srgbClr val="002060"/>
                </a:solidFill>
              </a:rPr>
              <a:t>Introduction</a:t>
            </a:r>
          </a:p>
          <a:p>
            <a:r>
              <a:rPr lang="en-IE" sz="1400" dirty="0">
                <a:solidFill>
                  <a:srgbClr val="002060"/>
                </a:solidFill>
              </a:rPr>
              <a:t>Feedback from the National Inpatient Experience Survey indicated there was a lack of communication between healthcare staff and patients’ families. Visiting restrictions during COVID-19 pandemic contributed further to challenges in this area. In April 2022, nursing staff on a medical ward commenced an initiative which involved communicating with a patient’s nominated family member within 24 hours of admission. The purpose of the communication was to inform families of the patient’s current status, plan of care, designated times for families to contact the ward and an opportunity for families to pass on relevant information about their family member. </a:t>
            </a:r>
          </a:p>
        </p:txBody>
      </p:sp>
      <p:sp>
        <p:nvSpPr>
          <p:cNvPr id="6" name="TextBox 5"/>
          <p:cNvSpPr txBox="1"/>
          <p:nvPr/>
        </p:nvSpPr>
        <p:spPr>
          <a:xfrm>
            <a:off x="0" y="2122111"/>
            <a:ext cx="9471258" cy="400110"/>
          </a:xfrm>
          <a:prstGeom prst="rect">
            <a:avLst/>
          </a:prstGeom>
          <a:noFill/>
        </p:spPr>
        <p:txBody>
          <a:bodyPr wrap="square" rtlCol="0">
            <a:spAutoFit/>
          </a:bodyPr>
          <a:lstStyle/>
          <a:p>
            <a:pPr lvl="0"/>
            <a:r>
              <a:rPr lang="en-IE" b="1" dirty="0">
                <a:solidFill>
                  <a:schemeClr val="accent5">
                    <a:lumMod val="50000"/>
                  </a:schemeClr>
                </a:solidFill>
              </a:rPr>
              <a:t>Aim: </a:t>
            </a:r>
            <a:r>
              <a:rPr lang="en-IE" sz="2000" b="1" dirty="0">
                <a:solidFill>
                  <a:schemeClr val="accent5">
                    <a:lumMod val="50000"/>
                  </a:schemeClr>
                </a:solidFill>
              </a:rPr>
              <a:t>To improve communication between healthcare staff and patients families.  </a:t>
            </a:r>
          </a:p>
        </p:txBody>
      </p:sp>
      <p:sp>
        <p:nvSpPr>
          <p:cNvPr id="8" name="TextBox 7"/>
          <p:cNvSpPr txBox="1"/>
          <p:nvPr/>
        </p:nvSpPr>
        <p:spPr>
          <a:xfrm>
            <a:off x="165729" y="2594863"/>
            <a:ext cx="7943620" cy="4124206"/>
          </a:xfrm>
          <a:prstGeom prst="rect">
            <a:avLst/>
          </a:prstGeom>
          <a:noFill/>
          <a:ln>
            <a:solidFill>
              <a:srgbClr val="7030A0"/>
            </a:solidFill>
          </a:ln>
        </p:spPr>
        <p:txBody>
          <a:bodyPr wrap="square" rtlCol="0">
            <a:spAutoFit/>
          </a:bodyPr>
          <a:lstStyle/>
          <a:p>
            <a:r>
              <a:rPr lang="en-IE" sz="1600" b="1" dirty="0">
                <a:solidFill>
                  <a:srgbClr val="002060"/>
                </a:solidFill>
              </a:rPr>
              <a:t>Key interventions</a:t>
            </a:r>
          </a:p>
          <a:p>
            <a:endParaRPr lang="en-IE" sz="1400" b="1" dirty="0">
              <a:solidFill>
                <a:srgbClr val="002060"/>
              </a:solidFill>
            </a:endParaRPr>
          </a:p>
          <a:p>
            <a:pPr marL="228600" indent="-228600">
              <a:buFont typeface="+mj-lt"/>
              <a:buAutoNum type="arabicPeriod"/>
            </a:pPr>
            <a:r>
              <a:rPr lang="en-IE" sz="1300" dirty="0">
                <a:solidFill>
                  <a:srgbClr val="002060"/>
                </a:solidFill>
              </a:rPr>
              <a:t>Each day at morning handover, the Nurse-in-charge will identify patients whose family need to be contacted. </a:t>
            </a:r>
          </a:p>
          <a:p>
            <a:pPr marL="228600" indent="-228600">
              <a:buFont typeface="+mj-lt"/>
              <a:buAutoNum type="arabicPeriod"/>
            </a:pPr>
            <a:endParaRPr lang="en-IE" sz="1300" b="1" dirty="0">
              <a:solidFill>
                <a:srgbClr val="002060"/>
              </a:solidFill>
            </a:endParaRPr>
          </a:p>
          <a:p>
            <a:pPr marL="228600" indent="-228600">
              <a:buFont typeface="+mj-lt"/>
              <a:buAutoNum type="arabicPeriod"/>
            </a:pPr>
            <a:r>
              <a:rPr lang="en-IE" sz="1300" dirty="0">
                <a:solidFill>
                  <a:srgbClr val="002060"/>
                </a:solidFill>
              </a:rPr>
              <a:t>A patient’s Designated Contact Person (DCP) is either phoned or spoken to face to face by a member of nursing staff  within 24 hours of their admission.</a:t>
            </a:r>
          </a:p>
          <a:p>
            <a:pPr marL="228600" indent="-228600">
              <a:buFont typeface="+mj-lt"/>
              <a:buAutoNum type="arabicPeriod"/>
            </a:pPr>
            <a:endParaRPr lang="en-IE" sz="1300" dirty="0">
              <a:solidFill>
                <a:srgbClr val="002060"/>
              </a:solidFill>
            </a:endParaRPr>
          </a:p>
          <a:p>
            <a:pPr marL="228600" indent="-228600">
              <a:buFont typeface="+mj-lt"/>
              <a:buAutoNum type="arabicPeriod"/>
            </a:pPr>
            <a:r>
              <a:rPr lang="en-IE" sz="1300" dirty="0">
                <a:solidFill>
                  <a:srgbClr val="002060"/>
                </a:solidFill>
              </a:rPr>
              <a:t>The DCP is informed of the patient’s clinical status, plan of care and relevant information about ward visiting, contact number etc. DCPs are encouraged to update nursing staff on relevant information about their relative.</a:t>
            </a:r>
          </a:p>
          <a:p>
            <a:pPr marL="228600" indent="-228600">
              <a:buFont typeface="+mj-lt"/>
              <a:buAutoNum type="arabicPeriod"/>
            </a:pPr>
            <a:endParaRPr lang="en-IE" sz="1300" b="1" dirty="0">
              <a:solidFill>
                <a:srgbClr val="002060"/>
              </a:solidFill>
            </a:endParaRPr>
          </a:p>
          <a:p>
            <a:pPr marL="228600" indent="-228600">
              <a:buFont typeface="+mj-lt"/>
              <a:buAutoNum type="arabicPeriod"/>
            </a:pPr>
            <a:r>
              <a:rPr lang="en-IE" sz="1300" dirty="0">
                <a:solidFill>
                  <a:srgbClr val="002060"/>
                </a:solidFill>
              </a:rPr>
              <a:t>The ISBAR tool is used to guide nursing staff in the conversation and standardise the approach to communication with a patient’s relatives.</a:t>
            </a:r>
          </a:p>
          <a:p>
            <a:pPr marL="228600" indent="-228600">
              <a:buFont typeface="+mj-lt"/>
              <a:buAutoNum type="arabicPeriod"/>
            </a:pPr>
            <a:endParaRPr lang="en-IE" sz="1300" dirty="0">
              <a:solidFill>
                <a:srgbClr val="002060"/>
              </a:solidFill>
            </a:endParaRPr>
          </a:p>
          <a:p>
            <a:pPr marL="228600" indent="-228600">
              <a:buFont typeface="+mj-lt"/>
              <a:buAutoNum type="arabicPeriod"/>
            </a:pPr>
            <a:r>
              <a:rPr lang="en-IE" sz="1300" dirty="0">
                <a:solidFill>
                  <a:srgbClr val="002060"/>
                </a:solidFill>
              </a:rPr>
              <a:t>Nursing documentation has been edited so that communications with a patient’s family is documented and discussed at handover.</a:t>
            </a:r>
          </a:p>
          <a:p>
            <a:pPr marL="228600" indent="-228600">
              <a:buFont typeface="+mj-lt"/>
              <a:buAutoNum type="arabicPeriod"/>
            </a:pPr>
            <a:endParaRPr lang="en-IE" sz="1300" dirty="0">
              <a:solidFill>
                <a:srgbClr val="002060"/>
              </a:solidFill>
            </a:endParaRPr>
          </a:p>
          <a:p>
            <a:pPr marL="228600" indent="-228600">
              <a:buFont typeface="+mj-lt"/>
              <a:buAutoNum type="arabicPeriod"/>
            </a:pPr>
            <a:r>
              <a:rPr lang="en-IE" sz="1300" dirty="0">
                <a:solidFill>
                  <a:srgbClr val="002060"/>
                </a:solidFill>
              </a:rPr>
              <a:t>As the project evolved, families were also contacted if the patient was transferred internally or externally from the ward</a:t>
            </a:r>
          </a:p>
          <a:p>
            <a:pPr marL="228600" indent="-228600">
              <a:buFont typeface="+mj-lt"/>
              <a:buAutoNum type="arabicPeriod"/>
            </a:pPr>
            <a:endParaRPr lang="en-IE" sz="1300" dirty="0">
              <a:solidFill>
                <a:srgbClr val="002060"/>
              </a:solidFill>
            </a:endParaRPr>
          </a:p>
          <a:p>
            <a:pPr marL="228600" indent="-228600">
              <a:buFont typeface="+mj-lt"/>
              <a:buAutoNum type="arabicPeriod"/>
            </a:pPr>
            <a:r>
              <a:rPr lang="en-IE" sz="1300" dirty="0">
                <a:solidFill>
                  <a:srgbClr val="002060"/>
                </a:solidFill>
              </a:rPr>
              <a:t>As visiting restrictions eased, there was an increase of in-person communications. </a:t>
            </a:r>
          </a:p>
        </p:txBody>
      </p:sp>
      <p:sp>
        <p:nvSpPr>
          <p:cNvPr id="12" name="TextBox 11"/>
          <p:cNvSpPr txBox="1"/>
          <p:nvPr/>
        </p:nvSpPr>
        <p:spPr>
          <a:xfrm>
            <a:off x="9809199" y="3162032"/>
            <a:ext cx="2299440" cy="3593291"/>
          </a:xfrm>
          <a:prstGeom prst="rect">
            <a:avLst/>
          </a:prstGeom>
          <a:solidFill>
            <a:srgbClr val="C5E2FF"/>
          </a:solidFill>
          <a:ln>
            <a:solidFill>
              <a:srgbClr val="7030A0"/>
            </a:solidFill>
          </a:ln>
        </p:spPr>
        <p:txBody>
          <a:bodyPr wrap="square" rtlCol="0">
            <a:spAutoFit/>
          </a:bodyPr>
          <a:lstStyle/>
          <a:p>
            <a:pPr algn="ctr"/>
            <a:r>
              <a:rPr lang="en-IE" sz="1400" b="1" dirty="0">
                <a:solidFill>
                  <a:srgbClr val="002060"/>
                </a:solidFill>
              </a:rPr>
              <a:t>Next Steps</a:t>
            </a:r>
          </a:p>
          <a:p>
            <a:pPr>
              <a:lnSpc>
                <a:spcPct val="150000"/>
              </a:lnSpc>
            </a:pPr>
            <a:r>
              <a:rPr lang="en-IE" sz="1300" dirty="0">
                <a:solidFill>
                  <a:srgbClr val="002060"/>
                </a:solidFill>
              </a:rPr>
              <a:t>1. All nursing staff will complete mandatory training ‘Making conversation easier’ on HSE Land. </a:t>
            </a:r>
            <a:endParaRPr lang="en-IE" sz="1300" b="1" dirty="0">
              <a:solidFill>
                <a:srgbClr val="002060"/>
              </a:solidFill>
            </a:endParaRPr>
          </a:p>
          <a:p>
            <a:pPr>
              <a:lnSpc>
                <a:spcPct val="150000"/>
              </a:lnSpc>
            </a:pPr>
            <a:r>
              <a:rPr lang="en-IE" sz="1300" dirty="0">
                <a:solidFill>
                  <a:srgbClr val="002060"/>
                </a:solidFill>
              </a:rPr>
              <a:t>2</a:t>
            </a:r>
            <a:r>
              <a:rPr lang="en-IE" sz="1300" b="1" dirty="0">
                <a:solidFill>
                  <a:srgbClr val="002060"/>
                </a:solidFill>
              </a:rPr>
              <a:t>. </a:t>
            </a:r>
            <a:r>
              <a:rPr lang="en-IE" sz="1300" dirty="0">
                <a:solidFill>
                  <a:srgbClr val="002060"/>
                </a:solidFill>
              </a:rPr>
              <a:t>The next improvement initiative will advance to a  hospital-wide approach to improving communication. It will incorporate the learning from the QI initiative described. </a:t>
            </a:r>
          </a:p>
        </p:txBody>
      </p:sp>
      <p:sp>
        <p:nvSpPr>
          <p:cNvPr id="5" name="TextBox 4"/>
          <p:cNvSpPr txBox="1"/>
          <p:nvPr/>
        </p:nvSpPr>
        <p:spPr>
          <a:xfrm>
            <a:off x="9808992" y="966978"/>
            <a:ext cx="2299854" cy="2092881"/>
          </a:xfrm>
          <a:prstGeom prst="rect">
            <a:avLst/>
          </a:prstGeom>
          <a:solidFill>
            <a:schemeClr val="accent4">
              <a:lumMod val="20000"/>
              <a:lumOff val="80000"/>
            </a:schemeClr>
          </a:solidFill>
          <a:ln>
            <a:solidFill>
              <a:srgbClr val="7030A0"/>
            </a:solidFill>
          </a:ln>
        </p:spPr>
        <p:txBody>
          <a:bodyPr wrap="square" rtlCol="0">
            <a:spAutoFit/>
          </a:bodyPr>
          <a:lstStyle/>
          <a:p>
            <a:r>
              <a:rPr lang="en-IE" sz="1300" dirty="0">
                <a:solidFill>
                  <a:srgbClr val="002060"/>
                </a:solidFill>
              </a:rPr>
              <a:t>This QI initiative is aligned to; </a:t>
            </a:r>
          </a:p>
          <a:p>
            <a:endParaRPr lang="en-IE" sz="1300" dirty="0">
              <a:solidFill>
                <a:srgbClr val="002060"/>
              </a:solidFill>
            </a:endParaRPr>
          </a:p>
          <a:p>
            <a:r>
              <a:rPr lang="en-IE" sz="1300" b="1" dirty="0">
                <a:solidFill>
                  <a:srgbClr val="002060"/>
                </a:solidFill>
              </a:rPr>
              <a:t>NIES</a:t>
            </a:r>
            <a:r>
              <a:rPr lang="en-IE" sz="1300" dirty="0">
                <a:solidFill>
                  <a:srgbClr val="002060"/>
                </a:solidFill>
              </a:rPr>
              <a:t> feedback to Q27 &amp; Q48.</a:t>
            </a:r>
          </a:p>
          <a:p>
            <a:r>
              <a:rPr lang="en-IE" sz="1300" b="1" dirty="0">
                <a:solidFill>
                  <a:srgbClr val="002060"/>
                </a:solidFill>
              </a:rPr>
              <a:t>HIQA</a:t>
            </a:r>
            <a:r>
              <a:rPr lang="en-IE" sz="1300" dirty="0">
                <a:solidFill>
                  <a:srgbClr val="002060"/>
                </a:solidFill>
              </a:rPr>
              <a:t> Safer Better Healthcare standards (2012) of Person-Centred Care &amp; Support.</a:t>
            </a:r>
          </a:p>
          <a:p>
            <a:r>
              <a:rPr lang="en-IE" sz="1300" b="1" dirty="0">
                <a:solidFill>
                  <a:srgbClr val="002060"/>
                </a:solidFill>
              </a:rPr>
              <a:t>Local hospital </a:t>
            </a:r>
            <a:r>
              <a:rPr lang="en-IE" sz="1300" dirty="0">
                <a:solidFill>
                  <a:srgbClr val="002060"/>
                </a:solidFill>
              </a:rPr>
              <a:t>concerns regarding communicating with relatives during periods of no/restricted visiting.</a:t>
            </a:r>
          </a:p>
        </p:txBody>
      </p:sp>
      <p:sp>
        <p:nvSpPr>
          <p:cNvPr id="7" name="TextBox 6"/>
          <p:cNvSpPr txBox="1"/>
          <p:nvPr/>
        </p:nvSpPr>
        <p:spPr>
          <a:xfrm>
            <a:off x="8201131" y="2594863"/>
            <a:ext cx="1515458" cy="3239348"/>
          </a:xfrm>
          <a:prstGeom prst="rect">
            <a:avLst/>
          </a:prstGeom>
          <a:noFill/>
          <a:ln>
            <a:solidFill>
              <a:srgbClr val="7030A0"/>
            </a:solidFill>
          </a:ln>
        </p:spPr>
        <p:txBody>
          <a:bodyPr wrap="square" rtlCol="0">
            <a:spAutoFit/>
          </a:bodyPr>
          <a:lstStyle/>
          <a:p>
            <a:r>
              <a:rPr lang="en-IE" sz="1600" b="1" dirty="0">
                <a:solidFill>
                  <a:srgbClr val="002060"/>
                </a:solidFill>
              </a:rPr>
              <a:t>Results</a:t>
            </a:r>
          </a:p>
          <a:p>
            <a:endParaRPr lang="en-IE" sz="1300" b="1" dirty="0">
              <a:solidFill>
                <a:srgbClr val="002060"/>
              </a:solidFill>
            </a:endParaRPr>
          </a:p>
          <a:p>
            <a:pPr>
              <a:lnSpc>
                <a:spcPct val="150000"/>
              </a:lnSpc>
            </a:pPr>
            <a:r>
              <a:rPr lang="en-IE" sz="1300" dirty="0">
                <a:solidFill>
                  <a:srgbClr val="002060"/>
                </a:solidFill>
              </a:rPr>
              <a:t>A reduction in complaints concerning communication from 19 in 2022 to 4 2023 (Jan to July)</a:t>
            </a:r>
          </a:p>
          <a:p>
            <a:pPr>
              <a:lnSpc>
                <a:spcPct val="150000"/>
              </a:lnSpc>
            </a:pPr>
            <a:r>
              <a:rPr lang="en-IE" sz="1300" dirty="0">
                <a:solidFill>
                  <a:srgbClr val="002060"/>
                </a:solidFill>
              </a:rPr>
              <a:t>on the medical ward undertaking the QI.</a:t>
            </a:r>
          </a:p>
        </p:txBody>
      </p:sp>
      <p:sp>
        <p:nvSpPr>
          <p:cNvPr id="10" name="Rounded Rectangle 9"/>
          <p:cNvSpPr/>
          <p:nvPr/>
        </p:nvSpPr>
        <p:spPr>
          <a:xfrm>
            <a:off x="2143125" y="103330"/>
            <a:ext cx="7100888" cy="637258"/>
          </a:xfrm>
          <a:prstGeom prst="roundRect">
            <a:avLst/>
          </a:prstGeom>
          <a:solidFill>
            <a:srgbClr val="5D28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t>Improving communication with patients’ families</a:t>
            </a:r>
          </a:p>
          <a:p>
            <a:pPr algn="ctr"/>
            <a:r>
              <a:rPr lang="en-IE" sz="2000" b="1" dirty="0"/>
              <a:t>A Quality Improvement initiative on a ward in CHB </a:t>
            </a:r>
          </a:p>
        </p:txBody>
      </p:sp>
      <p:pic>
        <p:nvPicPr>
          <p:cNvPr id="1026" name="Picture 8" descr="Description: Image result for Connollyhospita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729" y="103329"/>
            <a:ext cx="1605921" cy="69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descr="A purple text on a white background&#10;&#10;Description automatically generated">
            <a:extLst>
              <a:ext uri="{FF2B5EF4-FFF2-40B4-BE49-F238E27FC236}">
                <a16:creationId xmlns:a16="http://schemas.microsoft.com/office/drawing/2014/main" id="{7CE385A8-222C-CBE7-223A-7D4A1127EEC4}"/>
              </a:ext>
            </a:extLst>
          </p:cNvPr>
          <p:cNvPicPr>
            <a:picLocks noChangeAspect="1"/>
          </p:cNvPicPr>
          <p:nvPr/>
        </p:nvPicPr>
        <p:blipFill>
          <a:blip r:embed="rId3"/>
          <a:stretch>
            <a:fillRect/>
          </a:stretch>
        </p:blipFill>
        <p:spPr>
          <a:xfrm>
            <a:off x="9469149" y="191655"/>
            <a:ext cx="2466975" cy="609600"/>
          </a:xfrm>
          <a:prstGeom prst="rect">
            <a:avLst/>
          </a:prstGeom>
        </p:spPr>
      </p:pic>
    </p:spTree>
    <p:extLst>
      <p:ext uri="{BB962C8B-B14F-4D97-AF65-F5344CB8AC3E}">
        <p14:creationId xmlns:p14="http://schemas.microsoft.com/office/powerpoint/2010/main" val="2397368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469" y="852805"/>
            <a:ext cx="9829803" cy="861774"/>
          </a:xfrm>
          <a:prstGeom prst="rect">
            <a:avLst/>
          </a:prstGeom>
          <a:noFill/>
        </p:spPr>
        <p:txBody>
          <a:bodyPr wrap="square" rtlCol="0">
            <a:spAutoFit/>
          </a:bodyPr>
          <a:lstStyle/>
          <a:p>
            <a:r>
              <a:rPr lang="en-IE" b="1" dirty="0">
                <a:solidFill>
                  <a:srgbClr val="002060"/>
                </a:solidFill>
              </a:rPr>
              <a:t>Introduction: </a:t>
            </a:r>
            <a:r>
              <a:rPr lang="en-IE" sz="1600" dirty="0">
                <a:solidFill>
                  <a:srgbClr val="002060"/>
                </a:solidFill>
              </a:rPr>
              <a:t>Feedback from the National Inpatient Experience Survey identified opportunities for improving the provision of information detailing treatments provided to patients during their in-patient stay.</a:t>
            </a:r>
          </a:p>
          <a:p>
            <a:endParaRPr lang="en-IE" sz="1600" dirty="0"/>
          </a:p>
        </p:txBody>
      </p:sp>
      <p:sp>
        <p:nvSpPr>
          <p:cNvPr id="6" name="TextBox 5"/>
          <p:cNvSpPr txBox="1"/>
          <p:nvPr/>
        </p:nvSpPr>
        <p:spPr>
          <a:xfrm>
            <a:off x="103469" y="1202701"/>
            <a:ext cx="9829802" cy="984885"/>
          </a:xfrm>
          <a:prstGeom prst="rect">
            <a:avLst/>
          </a:prstGeom>
          <a:noFill/>
        </p:spPr>
        <p:txBody>
          <a:bodyPr wrap="square" rtlCol="0">
            <a:spAutoFit/>
          </a:bodyPr>
          <a:lstStyle/>
          <a:p>
            <a:endParaRPr lang="en-IE" b="1" i="1" dirty="0">
              <a:solidFill>
                <a:schemeClr val="accent5">
                  <a:lumMod val="50000"/>
                </a:schemeClr>
              </a:solidFill>
            </a:endParaRPr>
          </a:p>
          <a:p>
            <a:r>
              <a:rPr lang="en-IE" b="1" dirty="0">
                <a:solidFill>
                  <a:schemeClr val="accent5">
                    <a:lumMod val="50000"/>
                  </a:schemeClr>
                </a:solidFill>
              </a:rPr>
              <a:t>Aim:  </a:t>
            </a:r>
            <a:r>
              <a:rPr lang="en-IE" sz="2000" b="1" dirty="0">
                <a:solidFill>
                  <a:schemeClr val="accent5">
                    <a:lumMod val="50000"/>
                  </a:schemeClr>
                </a:solidFill>
              </a:rPr>
              <a:t>To improve the number and quality of discharge summaries provided to patients’ GP within 1 week of discharge.  </a:t>
            </a:r>
          </a:p>
        </p:txBody>
      </p:sp>
      <p:sp>
        <p:nvSpPr>
          <p:cNvPr id="8" name="TextBox 7"/>
          <p:cNvSpPr txBox="1"/>
          <p:nvPr/>
        </p:nvSpPr>
        <p:spPr>
          <a:xfrm>
            <a:off x="103470" y="2284409"/>
            <a:ext cx="7083143" cy="4385816"/>
          </a:xfrm>
          <a:prstGeom prst="rect">
            <a:avLst/>
          </a:prstGeom>
          <a:noFill/>
          <a:ln>
            <a:solidFill>
              <a:srgbClr val="7030A0"/>
            </a:solidFill>
          </a:ln>
        </p:spPr>
        <p:txBody>
          <a:bodyPr wrap="square" rtlCol="0">
            <a:spAutoFit/>
          </a:bodyPr>
          <a:lstStyle/>
          <a:p>
            <a:r>
              <a:rPr lang="en-IE" sz="1700" b="1" dirty="0">
                <a:solidFill>
                  <a:srgbClr val="002060"/>
                </a:solidFill>
              </a:rPr>
              <a:t>Progress to date</a:t>
            </a:r>
          </a:p>
          <a:p>
            <a:pPr marL="342900" indent="-342900">
              <a:lnSpc>
                <a:spcPct val="150000"/>
              </a:lnSpc>
              <a:buFont typeface="+mj-lt"/>
              <a:buAutoNum type="arabicPeriod"/>
            </a:pPr>
            <a:r>
              <a:rPr lang="en-IE" sz="1600" dirty="0">
                <a:solidFill>
                  <a:srgbClr val="002060"/>
                </a:solidFill>
              </a:rPr>
              <a:t>An electronic system for completing Discharge Summaries was introduced (</a:t>
            </a:r>
            <a:r>
              <a:rPr lang="en-IE" sz="1600" dirty="0" err="1">
                <a:solidFill>
                  <a:srgbClr val="002060"/>
                </a:solidFill>
              </a:rPr>
              <a:t>iPMS</a:t>
            </a:r>
            <a:r>
              <a:rPr lang="en-IE" sz="1600" dirty="0">
                <a:solidFill>
                  <a:srgbClr val="002060"/>
                </a:solidFill>
              </a:rPr>
              <a:t>)</a:t>
            </a:r>
          </a:p>
          <a:p>
            <a:pPr marL="342900" indent="-342900">
              <a:lnSpc>
                <a:spcPct val="150000"/>
              </a:lnSpc>
              <a:buFont typeface="+mj-lt"/>
              <a:buAutoNum type="arabicPeriod"/>
            </a:pPr>
            <a:r>
              <a:rPr lang="en-IE" sz="1600" dirty="0">
                <a:solidFill>
                  <a:srgbClr val="002060"/>
                </a:solidFill>
              </a:rPr>
              <a:t>Software infrastructure has been upgraded with three additional workstations on wheels (computer hardware) for discharge summaries.</a:t>
            </a:r>
          </a:p>
          <a:p>
            <a:pPr marL="342900" indent="-342900">
              <a:lnSpc>
                <a:spcPct val="150000"/>
              </a:lnSpc>
              <a:buFont typeface="+mj-lt"/>
              <a:buAutoNum type="arabicPeriod"/>
            </a:pPr>
            <a:r>
              <a:rPr lang="en-IE" sz="1600" dirty="0">
                <a:solidFill>
                  <a:srgbClr val="002060"/>
                </a:solidFill>
              </a:rPr>
              <a:t>The Medical Records Department implemented a process to access medical records to complete summaries for patients post discharge.</a:t>
            </a:r>
          </a:p>
          <a:p>
            <a:pPr marL="342900" indent="-342900">
              <a:lnSpc>
                <a:spcPct val="150000"/>
              </a:lnSpc>
              <a:buFont typeface="+mj-lt"/>
              <a:buAutoNum type="arabicPeriod"/>
            </a:pPr>
            <a:r>
              <a:rPr lang="en-IE" sz="1600" dirty="0">
                <a:solidFill>
                  <a:srgbClr val="002060"/>
                </a:solidFill>
              </a:rPr>
              <a:t>Bi-weekly updates issued to consultants on compliance of their team on completing discharge summaries.</a:t>
            </a:r>
          </a:p>
          <a:p>
            <a:pPr marL="342900" indent="-342900">
              <a:lnSpc>
                <a:spcPct val="150000"/>
              </a:lnSpc>
              <a:buFont typeface="+mj-lt"/>
              <a:buAutoNum type="arabicPeriod"/>
            </a:pPr>
            <a:r>
              <a:rPr lang="en-IE" sz="1600" dirty="0">
                <a:solidFill>
                  <a:srgbClr val="002060"/>
                </a:solidFill>
              </a:rPr>
              <a:t>A medical team commenced an initiative to include protected time for completion of discharge summaries in the Clinician roster. </a:t>
            </a:r>
          </a:p>
          <a:p>
            <a:pPr marL="342900" indent="-342900">
              <a:lnSpc>
                <a:spcPct val="150000"/>
              </a:lnSpc>
              <a:buFont typeface="+mj-lt"/>
              <a:buAutoNum type="arabicPeriod"/>
            </a:pPr>
            <a:r>
              <a:rPr lang="en-IE" sz="1600" dirty="0">
                <a:solidFill>
                  <a:srgbClr val="002060"/>
                </a:solidFill>
              </a:rPr>
              <a:t>Dictation software (G2) is being trialled for </a:t>
            </a:r>
            <a:r>
              <a:rPr lang="en-IE" sz="1600">
                <a:solidFill>
                  <a:srgbClr val="002060"/>
                </a:solidFill>
              </a:rPr>
              <a:t>discharge letters.  </a:t>
            </a:r>
            <a:endParaRPr lang="en-IE" sz="1600" dirty="0">
              <a:solidFill>
                <a:srgbClr val="002060"/>
              </a:solidFill>
            </a:endParaRPr>
          </a:p>
        </p:txBody>
      </p:sp>
      <p:pic>
        <p:nvPicPr>
          <p:cNvPr id="14" name="Picture 1" descr="Image result for Connollyhospita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469" y="0"/>
            <a:ext cx="1530418" cy="66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p:nvSpPr>
        <p:spPr>
          <a:xfrm>
            <a:off x="10157844" y="873684"/>
            <a:ext cx="1921860" cy="2893100"/>
          </a:xfrm>
          <a:prstGeom prst="rect">
            <a:avLst/>
          </a:prstGeom>
          <a:solidFill>
            <a:schemeClr val="accent4">
              <a:lumMod val="20000"/>
              <a:lumOff val="80000"/>
            </a:schemeClr>
          </a:solidFill>
          <a:ln>
            <a:solidFill>
              <a:srgbClr val="7030A0"/>
            </a:solidFill>
          </a:ln>
        </p:spPr>
        <p:txBody>
          <a:bodyPr wrap="square" rtlCol="0">
            <a:spAutoFit/>
          </a:bodyPr>
          <a:lstStyle/>
          <a:p>
            <a:r>
              <a:rPr lang="en-IE" sz="1300" dirty="0">
                <a:solidFill>
                  <a:srgbClr val="002060"/>
                </a:solidFill>
              </a:rPr>
              <a:t>This QI initiative is aligned to; </a:t>
            </a:r>
          </a:p>
          <a:p>
            <a:endParaRPr lang="en-IE" sz="1300" dirty="0">
              <a:solidFill>
                <a:srgbClr val="002060"/>
              </a:solidFill>
            </a:endParaRPr>
          </a:p>
          <a:p>
            <a:r>
              <a:rPr lang="en-IE" sz="1300" b="1" dirty="0">
                <a:solidFill>
                  <a:srgbClr val="002060"/>
                </a:solidFill>
              </a:rPr>
              <a:t>NIES</a:t>
            </a:r>
            <a:r>
              <a:rPr lang="en-IE" sz="1300" dirty="0">
                <a:solidFill>
                  <a:srgbClr val="002060"/>
                </a:solidFill>
              </a:rPr>
              <a:t> theme Discharge and Transfer, Q43, Q46, Q49, Q50. </a:t>
            </a:r>
          </a:p>
          <a:p>
            <a:r>
              <a:rPr lang="en-IE" sz="1300" b="1" dirty="0">
                <a:solidFill>
                  <a:srgbClr val="002060"/>
                </a:solidFill>
              </a:rPr>
              <a:t>HIQA</a:t>
            </a:r>
            <a:r>
              <a:rPr lang="en-IE" sz="1300" dirty="0">
                <a:solidFill>
                  <a:srgbClr val="002060"/>
                </a:solidFill>
              </a:rPr>
              <a:t> National Standards for Clinical Summary </a:t>
            </a:r>
          </a:p>
          <a:p>
            <a:r>
              <a:rPr lang="en-IE" sz="1300" b="1" dirty="0">
                <a:solidFill>
                  <a:srgbClr val="002060"/>
                </a:solidFill>
              </a:rPr>
              <a:t>Local hospital </a:t>
            </a:r>
            <a:r>
              <a:rPr lang="en-IE" sz="1300" dirty="0">
                <a:solidFill>
                  <a:srgbClr val="002060"/>
                </a:solidFill>
              </a:rPr>
              <a:t>concerns regarding the number of outstanding discharge summaries and complaints about the lack of same. </a:t>
            </a:r>
          </a:p>
        </p:txBody>
      </p:sp>
      <p:sp>
        <p:nvSpPr>
          <p:cNvPr id="17" name="TextBox 16"/>
          <p:cNvSpPr txBox="1"/>
          <p:nvPr/>
        </p:nvSpPr>
        <p:spPr>
          <a:xfrm>
            <a:off x="10168955" y="3835737"/>
            <a:ext cx="1921445" cy="2893100"/>
          </a:xfrm>
          <a:prstGeom prst="rect">
            <a:avLst/>
          </a:prstGeom>
          <a:solidFill>
            <a:srgbClr val="C5E2FF"/>
          </a:solidFill>
          <a:ln>
            <a:solidFill>
              <a:srgbClr val="7030A0"/>
            </a:solidFill>
          </a:ln>
        </p:spPr>
        <p:txBody>
          <a:bodyPr wrap="square" rtlCol="0">
            <a:spAutoFit/>
          </a:bodyPr>
          <a:lstStyle/>
          <a:p>
            <a:pPr algn="ctr"/>
            <a:r>
              <a:rPr lang="en-IE" sz="1300" b="1" dirty="0">
                <a:solidFill>
                  <a:srgbClr val="002060"/>
                </a:solidFill>
              </a:rPr>
              <a:t>Next Steps</a:t>
            </a:r>
          </a:p>
          <a:p>
            <a:pPr marL="228600" indent="-228600">
              <a:buAutoNum type="arabicPeriod"/>
            </a:pPr>
            <a:r>
              <a:rPr lang="en-IE" sz="1300" dirty="0">
                <a:solidFill>
                  <a:srgbClr val="002060"/>
                </a:solidFill>
              </a:rPr>
              <a:t>Ongoing monitoring of  compliance with the target KPI </a:t>
            </a:r>
          </a:p>
          <a:p>
            <a:pPr marL="228600" indent="-228600">
              <a:buAutoNum type="arabicPeriod"/>
            </a:pPr>
            <a:r>
              <a:rPr lang="en-IE" sz="1300" dirty="0">
                <a:solidFill>
                  <a:srgbClr val="002060"/>
                </a:solidFill>
              </a:rPr>
              <a:t>Continued Support and education for clinical staff </a:t>
            </a:r>
          </a:p>
          <a:p>
            <a:pPr marL="228600" indent="-228600">
              <a:buAutoNum type="arabicPeriod"/>
            </a:pPr>
            <a:r>
              <a:rPr lang="en-IE" sz="1300" dirty="0">
                <a:solidFill>
                  <a:srgbClr val="002060"/>
                </a:solidFill>
              </a:rPr>
              <a:t>Long term plan for integration of </a:t>
            </a:r>
            <a:r>
              <a:rPr lang="en-IE" sz="1300" dirty="0" err="1">
                <a:solidFill>
                  <a:srgbClr val="002060"/>
                </a:solidFill>
              </a:rPr>
              <a:t>iPMS</a:t>
            </a:r>
            <a:r>
              <a:rPr lang="en-IE" sz="1300" dirty="0">
                <a:solidFill>
                  <a:srgbClr val="002060"/>
                </a:solidFill>
              </a:rPr>
              <a:t> with </a:t>
            </a:r>
            <a:r>
              <a:rPr lang="en-IE" sz="1300" dirty="0" err="1">
                <a:solidFill>
                  <a:srgbClr val="002060"/>
                </a:solidFill>
              </a:rPr>
              <a:t>Healthlink</a:t>
            </a:r>
            <a:r>
              <a:rPr lang="en-IE" sz="1300" dirty="0">
                <a:solidFill>
                  <a:srgbClr val="002060"/>
                </a:solidFill>
              </a:rPr>
              <a:t> to allow electronic sharing of discharge summaries with referring GPs. </a:t>
            </a:r>
          </a:p>
        </p:txBody>
      </p:sp>
      <p:sp>
        <p:nvSpPr>
          <p:cNvPr id="7" name="TextBox 6"/>
          <p:cNvSpPr txBox="1"/>
          <p:nvPr/>
        </p:nvSpPr>
        <p:spPr>
          <a:xfrm>
            <a:off x="7306578" y="2284409"/>
            <a:ext cx="2720190" cy="2808461"/>
          </a:xfrm>
          <a:prstGeom prst="rect">
            <a:avLst/>
          </a:prstGeom>
          <a:noFill/>
          <a:ln>
            <a:solidFill>
              <a:srgbClr val="7030A0"/>
            </a:solidFill>
          </a:ln>
        </p:spPr>
        <p:txBody>
          <a:bodyPr wrap="square" rtlCol="0">
            <a:spAutoFit/>
          </a:bodyPr>
          <a:lstStyle/>
          <a:p>
            <a:r>
              <a:rPr lang="en-IE" sz="1700" b="1" dirty="0">
                <a:solidFill>
                  <a:srgbClr val="002060"/>
                </a:solidFill>
              </a:rPr>
              <a:t>Results</a:t>
            </a:r>
          </a:p>
          <a:p>
            <a:endParaRPr lang="en-IE" sz="1700" b="1" dirty="0">
              <a:solidFill>
                <a:srgbClr val="002060"/>
              </a:solidFill>
            </a:endParaRPr>
          </a:p>
          <a:p>
            <a:pPr>
              <a:lnSpc>
                <a:spcPct val="150000"/>
              </a:lnSpc>
            </a:pPr>
            <a:r>
              <a:rPr lang="en-IE" sz="1700" dirty="0">
                <a:solidFill>
                  <a:srgbClr val="002060"/>
                </a:solidFill>
              </a:rPr>
              <a:t>An increase from 42% in 2022 to 53%  in 2023 of patients receiving their discharge summaries within one week of discharge.</a:t>
            </a:r>
          </a:p>
          <a:p>
            <a:endParaRPr lang="en-IE" sz="1500" b="1" dirty="0">
              <a:solidFill>
                <a:srgbClr val="FF0000"/>
              </a:solidFill>
            </a:endParaRPr>
          </a:p>
        </p:txBody>
      </p:sp>
      <p:sp>
        <p:nvSpPr>
          <p:cNvPr id="11" name="Rounded Rectangle 10"/>
          <p:cNvSpPr/>
          <p:nvPr/>
        </p:nvSpPr>
        <p:spPr>
          <a:xfrm>
            <a:off x="2319762" y="89054"/>
            <a:ext cx="7100888" cy="637258"/>
          </a:xfrm>
          <a:prstGeom prst="roundRect">
            <a:avLst/>
          </a:prstGeom>
          <a:solidFill>
            <a:srgbClr val="5D28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t>Provision of discharge summaries</a:t>
            </a:r>
          </a:p>
          <a:p>
            <a:pPr algn="ctr"/>
            <a:r>
              <a:rPr lang="en-IE" sz="2000" b="1" dirty="0"/>
              <a:t>A Quality Improvement initiative in CHB</a:t>
            </a:r>
          </a:p>
        </p:txBody>
      </p:sp>
      <p:pic>
        <p:nvPicPr>
          <p:cNvPr id="2" name="Picture 1" descr="A purple text on a white background&#10;&#10;Description automatically generated">
            <a:extLst>
              <a:ext uri="{FF2B5EF4-FFF2-40B4-BE49-F238E27FC236}">
                <a16:creationId xmlns:a16="http://schemas.microsoft.com/office/drawing/2014/main" id="{7E19194B-C491-F09F-87E0-C8C34913557D}"/>
              </a:ext>
            </a:extLst>
          </p:cNvPr>
          <p:cNvPicPr>
            <a:picLocks noChangeAspect="1"/>
          </p:cNvPicPr>
          <p:nvPr/>
        </p:nvPicPr>
        <p:blipFill>
          <a:blip r:embed="rId3"/>
          <a:stretch>
            <a:fillRect/>
          </a:stretch>
        </p:blipFill>
        <p:spPr>
          <a:xfrm>
            <a:off x="9538422" y="110836"/>
            <a:ext cx="2466975" cy="609600"/>
          </a:xfrm>
          <a:prstGeom prst="rect">
            <a:avLst/>
          </a:prstGeom>
        </p:spPr>
      </p:pic>
    </p:spTree>
    <p:extLst>
      <p:ext uri="{BB962C8B-B14F-4D97-AF65-F5344CB8AC3E}">
        <p14:creationId xmlns:p14="http://schemas.microsoft.com/office/powerpoint/2010/main" val="171845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568034" y="86303"/>
            <a:ext cx="8229601" cy="741145"/>
          </a:xfrm>
          <a:prstGeom prst="round2Same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490E66"/>
                </a:solidFill>
              </a:rPr>
              <a:t>Improving Communication with patient’s families</a:t>
            </a:r>
          </a:p>
          <a:p>
            <a:pPr algn="ctr"/>
            <a:r>
              <a:rPr lang="en-IE" sz="2000" b="1" dirty="0">
                <a:solidFill>
                  <a:srgbClr val="490E66"/>
                </a:solidFill>
              </a:rPr>
              <a:t>A QI Initiative on a ward in CHB (2021)</a:t>
            </a:r>
          </a:p>
        </p:txBody>
      </p:sp>
      <p:sp>
        <p:nvSpPr>
          <p:cNvPr id="4" name="TextBox 3"/>
          <p:cNvSpPr txBox="1"/>
          <p:nvPr/>
        </p:nvSpPr>
        <p:spPr>
          <a:xfrm>
            <a:off x="184960" y="986043"/>
            <a:ext cx="11793420" cy="815608"/>
          </a:xfrm>
          <a:prstGeom prst="rect">
            <a:avLst/>
          </a:prstGeom>
          <a:noFill/>
        </p:spPr>
        <p:txBody>
          <a:bodyPr wrap="square" rtlCol="0">
            <a:spAutoFit/>
          </a:bodyPr>
          <a:lstStyle/>
          <a:p>
            <a:r>
              <a:rPr lang="en-IE" sz="1600" b="1" dirty="0">
                <a:solidFill>
                  <a:schemeClr val="accent5">
                    <a:lumMod val="50000"/>
                  </a:schemeClr>
                </a:solidFill>
              </a:rPr>
              <a:t>Introduction:</a:t>
            </a:r>
          </a:p>
          <a:p>
            <a:r>
              <a:rPr lang="en-IE" sz="1300" dirty="0">
                <a:solidFill>
                  <a:schemeClr val="accent5">
                    <a:lumMod val="50000"/>
                  </a:schemeClr>
                </a:solidFill>
              </a:rPr>
              <a:t>Feedback from the National Inpatient Experience Survey indicated there was a lack of communication between healthcare staff and patients families. Visiting restrictions during COVID-19 pandemic contributed further to challenges in this area</a:t>
            </a:r>
            <a:r>
              <a:rPr lang="en-IE" dirty="0">
                <a:solidFill>
                  <a:schemeClr val="accent5">
                    <a:lumMod val="50000"/>
                  </a:schemeClr>
                </a:solidFill>
              </a:rPr>
              <a:t>.</a:t>
            </a:r>
          </a:p>
        </p:txBody>
      </p:sp>
      <p:sp>
        <p:nvSpPr>
          <p:cNvPr id="6" name="TextBox 5"/>
          <p:cNvSpPr txBox="1"/>
          <p:nvPr/>
        </p:nvSpPr>
        <p:spPr>
          <a:xfrm>
            <a:off x="221953" y="1725495"/>
            <a:ext cx="9471258" cy="338554"/>
          </a:xfrm>
          <a:prstGeom prst="rect">
            <a:avLst/>
          </a:prstGeom>
          <a:noFill/>
        </p:spPr>
        <p:txBody>
          <a:bodyPr wrap="square" rtlCol="0">
            <a:spAutoFit/>
          </a:bodyPr>
          <a:lstStyle/>
          <a:p>
            <a:pPr lvl="0"/>
            <a:r>
              <a:rPr lang="en-IE" sz="1600" b="1" i="1" dirty="0">
                <a:solidFill>
                  <a:schemeClr val="accent5">
                    <a:lumMod val="50000"/>
                  </a:schemeClr>
                </a:solidFill>
              </a:rPr>
              <a:t>Aim: To improve communication between healthcare staff and patients families.  </a:t>
            </a:r>
          </a:p>
        </p:txBody>
      </p:sp>
      <p:sp>
        <p:nvSpPr>
          <p:cNvPr id="8" name="TextBox 7"/>
          <p:cNvSpPr txBox="1"/>
          <p:nvPr/>
        </p:nvSpPr>
        <p:spPr>
          <a:xfrm>
            <a:off x="273687" y="2060581"/>
            <a:ext cx="4679313" cy="4455066"/>
          </a:xfrm>
          <a:prstGeom prst="rect">
            <a:avLst/>
          </a:prstGeom>
          <a:noFill/>
          <a:ln>
            <a:solidFill>
              <a:schemeClr val="tx1"/>
            </a:solidFill>
          </a:ln>
        </p:spPr>
        <p:txBody>
          <a:bodyPr wrap="square" rtlCol="0">
            <a:spAutoFit/>
          </a:bodyPr>
          <a:lstStyle/>
          <a:p>
            <a:r>
              <a:rPr lang="en-IE" sz="1350" b="1" dirty="0">
                <a:solidFill>
                  <a:srgbClr val="FF0000"/>
                </a:solidFill>
              </a:rPr>
              <a:t>Project Plan </a:t>
            </a:r>
          </a:p>
          <a:p>
            <a:pPr marL="285750" indent="-285750">
              <a:buFont typeface="Arial" panose="020B0604020202020204" pitchFamily="34" charset="0"/>
              <a:buChar char="•"/>
            </a:pPr>
            <a:r>
              <a:rPr lang="en-IE" sz="1350" dirty="0">
                <a:solidFill>
                  <a:schemeClr val="accent5">
                    <a:lumMod val="50000"/>
                  </a:schemeClr>
                </a:solidFill>
              </a:rPr>
              <a:t>CNM/Nurse-in-charge will identify patient’s family who need to be contacted on admission.</a:t>
            </a:r>
          </a:p>
          <a:p>
            <a:endParaRPr lang="en-IE" sz="1350" b="1" dirty="0">
              <a:solidFill>
                <a:srgbClr val="FF0000"/>
              </a:solidFill>
            </a:endParaRPr>
          </a:p>
          <a:p>
            <a:r>
              <a:rPr lang="en-IE" sz="1350" b="1" dirty="0">
                <a:solidFill>
                  <a:srgbClr val="FF0000"/>
                </a:solidFill>
              </a:rPr>
              <a:t>PDSA 1. April 2022</a:t>
            </a:r>
          </a:p>
          <a:p>
            <a:pPr marL="342900" indent="-342900">
              <a:buFont typeface="+mj-lt"/>
              <a:buAutoNum type="arabicPeriod"/>
            </a:pPr>
            <a:r>
              <a:rPr lang="en-IE" sz="1350" dirty="0">
                <a:solidFill>
                  <a:schemeClr val="accent5">
                    <a:lumMod val="50000"/>
                  </a:schemeClr>
                </a:solidFill>
              </a:rPr>
              <a:t>Patients next-of-kin (NOK) were contacted by a member of nursing staff  within 24 hours of their admission.</a:t>
            </a:r>
          </a:p>
          <a:p>
            <a:pPr marL="342900" indent="-342900">
              <a:buFont typeface="+mj-lt"/>
              <a:buAutoNum type="arabicPeriod"/>
            </a:pPr>
            <a:r>
              <a:rPr lang="en-IE" sz="1350" dirty="0">
                <a:solidFill>
                  <a:schemeClr val="accent5">
                    <a:lumMod val="50000"/>
                  </a:schemeClr>
                </a:solidFill>
              </a:rPr>
              <a:t>The NOK was informed of patients clinical status, plan of care and relevant information re ward visiting, contact number etc. </a:t>
            </a:r>
            <a:endParaRPr lang="en-IE" sz="1350" b="1" dirty="0">
              <a:solidFill>
                <a:srgbClr val="FF0000"/>
              </a:solidFill>
            </a:endParaRPr>
          </a:p>
          <a:p>
            <a:endParaRPr lang="en-IE" sz="1350" b="1" dirty="0">
              <a:solidFill>
                <a:srgbClr val="FF0000"/>
              </a:solidFill>
            </a:endParaRPr>
          </a:p>
          <a:p>
            <a:r>
              <a:rPr lang="en-IE" sz="1350" b="1" dirty="0">
                <a:solidFill>
                  <a:srgbClr val="FF0000"/>
                </a:solidFill>
              </a:rPr>
              <a:t>PDSA 2. May 2022</a:t>
            </a:r>
          </a:p>
          <a:p>
            <a:pPr marL="342900" indent="-342900">
              <a:buFont typeface="+mj-lt"/>
              <a:buAutoNum type="arabicPeriod"/>
            </a:pPr>
            <a:r>
              <a:rPr lang="en-IE" sz="1350" dirty="0">
                <a:solidFill>
                  <a:schemeClr val="accent5">
                    <a:lumMod val="50000"/>
                  </a:schemeClr>
                </a:solidFill>
              </a:rPr>
              <a:t>In addition to admitted patients, patient families were also contacted during or prior to internal or external transferring of patients. </a:t>
            </a:r>
          </a:p>
          <a:p>
            <a:endParaRPr lang="en-IE" sz="1350" b="1" dirty="0">
              <a:solidFill>
                <a:srgbClr val="FF0000"/>
              </a:solidFill>
            </a:endParaRPr>
          </a:p>
          <a:p>
            <a:r>
              <a:rPr lang="en-IE" sz="1350" b="1" dirty="0">
                <a:solidFill>
                  <a:srgbClr val="FF0000"/>
                </a:solidFill>
              </a:rPr>
              <a:t>Result</a:t>
            </a:r>
          </a:p>
          <a:p>
            <a:pPr marL="285750" indent="-285750">
              <a:buFont typeface="Arial" panose="020B0604020202020204" pitchFamily="34" charset="0"/>
              <a:buChar char="•"/>
            </a:pPr>
            <a:r>
              <a:rPr lang="en-IE" sz="1350" dirty="0">
                <a:solidFill>
                  <a:schemeClr val="accent5">
                    <a:lumMod val="50000"/>
                  </a:schemeClr>
                </a:solidFill>
              </a:rPr>
              <a:t>Reduction in the overall communication complaints by 25% from end of April 2022 since project was first tested. </a:t>
            </a:r>
          </a:p>
          <a:p>
            <a:pPr marL="285750" indent="-285750">
              <a:buFont typeface="Arial" panose="020B0604020202020204" pitchFamily="34" charset="0"/>
              <a:buChar char="•"/>
            </a:pPr>
            <a:r>
              <a:rPr lang="en-IE" sz="1350" dirty="0">
                <a:solidFill>
                  <a:schemeClr val="accent5">
                    <a:lumMod val="50000"/>
                  </a:schemeClr>
                </a:solidFill>
              </a:rPr>
              <a:t>A mean of 73.5% of families contacted between April and July 2022</a:t>
            </a:r>
          </a:p>
        </p:txBody>
      </p:sp>
      <p:graphicFrame>
        <p:nvGraphicFramePr>
          <p:cNvPr id="15" name="Chart 14"/>
          <p:cNvGraphicFramePr>
            <a:graphicFrameLocks/>
          </p:cNvGraphicFramePr>
          <p:nvPr/>
        </p:nvGraphicFramePr>
        <p:xfrm>
          <a:off x="4987305" y="2079250"/>
          <a:ext cx="4486959" cy="18758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p:nvPr/>
        </p:nvGraphicFramePr>
        <p:xfrm>
          <a:off x="5203069" y="4161403"/>
          <a:ext cx="4224239" cy="2491131"/>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7375490" y="3290503"/>
            <a:ext cx="522514" cy="230832"/>
          </a:xfrm>
          <a:prstGeom prst="rect">
            <a:avLst/>
          </a:prstGeom>
          <a:noFill/>
        </p:spPr>
        <p:txBody>
          <a:bodyPr wrap="square" rtlCol="0">
            <a:spAutoFit/>
          </a:bodyPr>
          <a:lstStyle/>
          <a:p>
            <a:r>
              <a:rPr lang="en-IE" sz="900" dirty="0"/>
              <a:t>PDSA 1</a:t>
            </a:r>
          </a:p>
        </p:txBody>
      </p:sp>
      <p:pic>
        <p:nvPicPr>
          <p:cNvPr id="1027" name="Picture 1" descr="Image result for Connollyhospital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2478"/>
            <a:ext cx="1675793" cy="7234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3" name="Straight Connector 12"/>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pic>
        <p:nvPicPr>
          <p:cNvPr id="16" name="Picture 15" descr="RCSI Hospitals Group Logo_RGB.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sp>
        <p:nvSpPr>
          <p:cNvPr id="17" name="Rectangle 16"/>
          <p:cNvSpPr/>
          <p:nvPr/>
        </p:nvSpPr>
        <p:spPr>
          <a:xfrm>
            <a:off x="5071262" y="2061306"/>
            <a:ext cx="4483046" cy="1944079"/>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9525" cmpd="sng">
                <a:solidFill>
                  <a:schemeClr val="tx1"/>
                </a:solidFill>
              </a:ln>
            </a:endParaRPr>
          </a:p>
        </p:txBody>
      </p:sp>
      <p:sp>
        <p:nvSpPr>
          <p:cNvPr id="18" name="Rectangle 17"/>
          <p:cNvSpPr/>
          <p:nvPr/>
        </p:nvSpPr>
        <p:spPr>
          <a:xfrm>
            <a:off x="5063364" y="4063248"/>
            <a:ext cx="4510482" cy="265364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9525" cmpd="sng">
                <a:solidFill>
                  <a:schemeClr val="tx1"/>
                </a:solidFill>
              </a:ln>
            </a:endParaRPr>
          </a:p>
        </p:txBody>
      </p:sp>
      <p:graphicFrame>
        <p:nvGraphicFramePr>
          <p:cNvPr id="19" name="Table 18"/>
          <p:cNvGraphicFramePr>
            <a:graphicFrameLocks noGrp="1"/>
          </p:cNvGraphicFramePr>
          <p:nvPr/>
        </p:nvGraphicFramePr>
        <p:xfrm>
          <a:off x="9651382" y="2070832"/>
          <a:ext cx="2345233" cy="2006458"/>
        </p:xfrm>
        <a:graphic>
          <a:graphicData uri="http://schemas.openxmlformats.org/drawingml/2006/table">
            <a:tbl>
              <a:tblPr firstRow="1" bandRow="1">
                <a:tableStyleId>{5C22544A-7EE6-4342-B048-85BDC9FD1C3A}</a:tableStyleId>
              </a:tblPr>
              <a:tblGrid>
                <a:gridCol w="2345233">
                  <a:extLst>
                    <a:ext uri="{9D8B030D-6E8A-4147-A177-3AD203B41FA5}">
                      <a16:colId xmlns:a16="http://schemas.microsoft.com/office/drawing/2014/main" val="20000"/>
                    </a:ext>
                  </a:extLst>
                </a:gridCol>
              </a:tblGrid>
              <a:tr h="3157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300" dirty="0">
                          <a:solidFill>
                            <a:schemeClr val="bg1"/>
                          </a:solidFill>
                        </a:rPr>
                        <a:t>This QI initiative is aligned to:</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1599307">
                <a:tc>
                  <a:txBody>
                    <a:bodyPr/>
                    <a:lstStyle/>
                    <a:p>
                      <a:pPr marL="228600" indent="-228600">
                        <a:lnSpc>
                          <a:spcPct val="110000"/>
                        </a:lnSpc>
                        <a:buFont typeface="+mj-lt"/>
                        <a:buAutoNum type="arabicPeriod"/>
                      </a:pPr>
                      <a:r>
                        <a:rPr lang="en-IE" sz="1200" b="1" dirty="0">
                          <a:solidFill>
                            <a:schemeClr val="accent5">
                              <a:lumMod val="50000"/>
                            </a:schemeClr>
                          </a:solidFill>
                        </a:rPr>
                        <a:t>NIES</a:t>
                      </a:r>
                      <a:r>
                        <a:rPr lang="en-IE" sz="1200" dirty="0">
                          <a:solidFill>
                            <a:schemeClr val="accent5">
                              <a:lumMod val="50000"/>
                            </a:schemeClr>
                          </a:solidFill>
                        </a:rPr>
                        <a:t> feedback to Q27 &amp; Q48.</a:t>
                      </a:r>
                    </a:p>
                    <a:p>
                      <a:pPr marL="228600" indent="-228600">
                        <a:lnSpc>
                          <a:spcPct val="110000"/>
                        </a:lnSpc>
                        <a:buFont typeface="+mj-lt"/>
                        <a:buAutoNum type="arabicPeriod"/>
                      </a:pPr>
                      <a:r>
                        <a:rPr lang="en-IE" sz="1200" b="1" dirty="0">
                          <a:solidFill>
                            <a:schemeClr val="accent5">
                              <a:lumMod val="50000"/>
                            </a:schemeClr>
                          </a:solidFill>
                        </a:rPr>
                        <a:t>HIQA</a:t>
                      </a:r>
                      <a:r>
                        <a:rPr lang="en-IE" sz="1200" dirty="0">
                          <a:solidFill>
                            <a:schemeClr val="accent5">
                              <a:lumMod val="50000"/>
                            </a:schemeClr>
                          </a:solidFill>
                        </a:rPr>
                        <a:t> Safer Better Healthcare standards (2012) of Person-Centred Care &amp; Support.</a:t>
                      </a:r>
                    </a:p>
                    <a:p>
                      <a:pPr marL="228600" indent="-228600">
                        <a:lnSpc>
                          <a:spcPct val="110000"/>
                        </a:lnSpc>
                        <a:buFont typeface="+mj-lt"/>
                        <a:buAutoNum type="arabicPeriod"/>
                      </a:pPr>
                      <a:r>
                        <a:rPr lang="en-IE" sz="1200" b="1" dirty="0">
                          <a:solidFill>
                            <a:schemeClr val="accent5">
                              <a:lumMod val="50000"/>
                            </a:schemeClr>
                          </a:solidFill>
                        </a:rPr>
                        <a:t>Local hospital </a:t>
                      </a:r>
                      <a:r>
                        <a:rPr lang="en-IE" sz="1200" dirty="0">
                          <a:solidFill>
                            <a:schemeClr val="accent5">
                              <a:lumMod val="50000"/>
                            </a:schemeClr>
                          </a:solidFill>
                        </a:rPr>
                        <a:t>concerns regarding communicating with relatives during periods of no/restricted visiting.</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20" name="Table 19"/>
          <p:cNvGraphicFramePr>
            <a:graphicFrameLocks noGrp="1"/>
          </p:cNvGraphicFramePr>
          <p:nvPr/>
        </p:nvGraphicFramePr>
        <p:xfrm>
          <a:off x="9665584" y="4173354"/>
          <a:ext cx="2360340" cy="2529424"/>
        </p:xfrm>
        <a:graphic>
          <a:graphicData uri="http://schemas.openxmlformats.org/drawingml/2006/table">
            <a:tbl>
              <a:tblPr firstRow="1" bandRow="1">
                <a:tableStyleId>{5C22544A-7EE6-4342-B048-85BDC9FD1C3A}</a:tableStyleId>
              </a:tblPr>
              <a:tblGrid>
                <a:gridCol w="2360340">
                  <a:extLst>
                    <a:ext uri="{9D8B030D-6E8A-4147-A177-3AD203B41FA5}">
                      <a16:colId xmlns:a16="http://schemas.microsoft.com/office/drawing/2014/main" val="20000"/>
                    </a:ext>
                  </a:extLst>
                </a:gridCol>
              </a:tblGrid>
              <a:tr h="3815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300" dirty="0">
                          <a:solidFill>
                            <a:schemeClr val="bg1"/>
                          </a:solidFill>
                        </a:rPr>
                        <a:t>Next Steps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2147862">
                <a:tc>
                  <a:txBody>
                    <a:bodyPr/>
                    <a:lstStyle/>
                    <a:p>
                      <a:pPr marL="228600" indent="-228600">
                        <a:lnSpc>
                          <a:spcPct val="120000"/>
                        </a:lnSpc>
                        <a:buAutoNum type="arabicPeriod"/>
                      </a:pPr>
                      <a:r>
                        <a:rPr lang="en-IE" sz="1200" dirty="0">
                          <a:solidFill>
                            <a:schemeClr val="accent5">
                              <a:lumMod val="50000"/>
                            </a:schemeClr>
                          </a:solidFill>
                        </a:rPr>
                        <a:t>Learning will be shared with nursing, NCHDs and HSCP. </a:t>
                      </a:r>
                    </a:p>
                    <a:p>
                      <a:pPr marL="228600" indent="-228600">
                        <a:lnSpc>
                          <a:spcPct val="120000"/>
                        </a:lnSpc>
                        <a:buAutoNum type="arabicPeriod"/>
                      </a:pPr>
                      <a:r>
                        <a:rPr lang="en-IE" sz="1200" dirty="0">
                          <a:solidFill>
                            <a:schemeClr val="accent5">
                              <a:lumMod val="50000"/>
                            </a:schemeClr>
                          </a:solidFill>
                        </a:rPr>
                        <a:t>To discuss the result of the Clinical Audit with all stakeholders and agree on actions to be included in the 2022 Communication Log Project as modifications or points for improvements.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28174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757817" y="98632"/>
            <a:ext cx="8126132" cy="650678"/>
          </a:xfrm>
          <a:prstGeom prst="round2Same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000" b="1" dirty="0">
              <a:solidFill>
                <a:srgbClr val="490E66"/>
              </a:solidFill>
            </a:endParaRPr>
          </a:p>
          <a:p>
            <a:pPr algn="ctr"/>
            <a:r>
              <a:rPr lang="en-IE" sz="2000" b="1" dirty="0">
                <a:solidFill>
                  <a:srgbClr val="490E66"/>
                </a:solidFill>
              </a:rPr>
              <a:t>Provision of Discharge Summaries </a:t>
            </a:r>
          </a:p>
          <a:p>
            <a:pPr algn="ctr"/>
            <a:r>
              <a:rPr lang="en-IE" sz="2000" b="1" dirty="0">
                <a:solidFill>
                  <a:srgbClr val="490E66"/>
                </a:solidFill>
              </a:rPr>
              <a:t>A QI Initiative on a ward in CHB (2021)</a:t>
            </a:r>
          </a:p>
          <a:p>
            <a:pPr algn="ctr"/>
            <a:r>
              <a:rPr lang="en-IE" sz="2000" b="1" dirty="0">
                <a:solidFill>
                  <a:srgbClr val="490E66"/>
                </a:solidFill>
              </a:rPr>
              <a:t> </a:t>
            </a:r>
          </a:p>
        </p:txBody>
      </p:sp>
      <p:sp>
        <p:nvSpPr>
          <p:cNvPr id="4" name="TextBox 3"/>
          <p:cNvSpPr txBox="1"/>
          <p:nvPr/>
        </p:nvSpPr>
        <p:spPr>
          <a:xfrm>
            <a:off x="150504" y="965739"/>
            <a:ext cx="11326164" cy="538609"/>
          </a:xfrm>
          <a:prstGeom prst="rect">
            <a:avLst/>
          </a:prstGeom>
          <a:noFill/>
        </p:spPr>
        <p:txBody>
          <a:bodyPr wrap="square" rtlCol="0">
            <a:spAutoFit/>
          </a:bodyPr>
          <a:lstStyle/>
          <a:p>
            <a:r>
              <a:rPr lang="en-IE" sz="1600" b="1" dirty="0">
                <a:solidFill>
                  <a:schemeClr val="accent5">
                    <a:lumMod val="50000"/>
                  </a:schemeClr>
                </a:solidFill>
              </a:rPr>
              <a:t>Introduction: </a:t>
            </a:r>
          </a:p>
          <a:p>
            <a:r>
              <a:rPr lang="en-IE" sz="1300" dirty="0">
                <a:solidFill>
                  <a:schemeClr val="accent5">
                    <a:lumMod val="50000"/>
                  </a:schemeClr>
                </a:solidFill>
              </a:rPr>
              <a:t>NIES feedback identified opportunities for improving the provision of information detailing treatments provided to patients during their in-patient stay.</a:t>
            </a:r>
            <a:endParaRPr lang="en-IE" sz="1300" dirty="0"/>
          </a:p>
        </p:txBody>
      </p:sp>
      <p:sp>
        <p:nvSpPr>
          <p:cNvPr id="6" name="TextBox 5"/>
          <p:cNvSpPr txBox="1"/>
          <p:nvPr/>
        </p:nvSpPr>
        <p:spPr>
          <a:xfrm>
            <a:off x="125426" y="1559927"/>
            <a:ext cx="11852953" cy="338554"/>
          </a:xfrm>
          <a:prstGeom prst="rect">
            <a:avLst/>
          </a:prstGeom>
          <a:noFill/>
        </p:spPr>
        <p:txBody>
          <a:bodyPr wrap="square" rtlCol="0">
            <a:spAutoFit/>
          </a:bodyPr>
          <a:lstStyle/>
          <a:p>
            <a:r>
              <a:rPr lang="en-IE" sz="1600" b="1" i="1" dirty="0">
                <a:solidFill>
                  <a:schemeClr val="accent5">
                    <a:lumMod val="50000"/>
                  </a:schemeClr>
                </a:solidFill>
              </a:rPr>
              <a:t>Aim: To improve the number and quality of discharge summaries provided to patients GP’s within 1 week of discharge.  </a:t>
            </a:r>
          </a:p>
        </p:txBody>
      </p:sp>
      <p:sp>
        <p:nvSpPr>
          <p:cNvPr id="8" name="TextBox 7"/>
          <p:cNvSpPr txBox="1"/>
          <p:nvPr/>
        </p:nvSpPr>
        <p:spPr>
          <a:xfrm>
            <a:off x="197302" y="1944310"/>
            <a:ext cx="4490571" cy="4719651"/>
          </a:xfrm>
          <a:prstGeom prst="rect">
            <a:avLst/>
          </a:prstGeom>
          <a:noFill/>
          <a:ln>
            <a:solidFill>
              <a:schemeClr val="tx1"/>
            </a:solidFill>
          </a:ln>
        </p:spPr>
        <p:txBody>
          <a:bodyPr wrap="square" rtlCol="0">
            <a:spAutoFit/>
          </a:bodyPr>
          <a:lstStyle/>
          <a:p>
            <a:r>
              <a:rPr lang="en-IE" sz="1300" b="1" dirty="0">
                <a:solidFill>
                  <a:srgbClr val="FF0000"/>
                </a:solidFill>
              </a:rPr>
              <a:t>Project Plan </a:t>
            </a:r>
          </a:p>
          <a:p>
            <a:pPr marL="342900" indent="-342900">
              <a:buFont typeface="+mj-lt"/>
              <a:buAutoNum type="arabicPeriod"/>
            </a:pPr>
            <a:r>
              <a:rPr lang="en-IE" sz="1300" dirty="0">
                <a:solidFill>
                  <a:schemeClr val="accent5">
                    <a:lumMod val="50000"/>
                  </a:schemeClr>
                </a:solidFill>
              </a:rPr>
              <a:t>An electronic system for completing Discharge Summaries was introduced (</a:t>
            </a:r>
            <a:r>
              <a:rPr lang="en-IE" sz="1300" dirty="0" err="1">
                <a:solidFill>
                  <a:schemeClr val="accent5">
                    <a:lumMod val="50000"/>
                  </a:schemeClr>
                </a:solidFill>
              </a:rPr>
              <a:t>iPMS</a:t>
            </a:r>
            <a:r>
              <a:rPr lang="en-IE" sz="1300" dirty="0">
                <a:solidFill>
                  <a:schemeClr val="accent5">
                    <a:lumMod val="50000"/>
                  </a:schemeClr>
                </a:solidFill>
              </a:rPr>
              <a:t>)</a:t>
            </a:r>
          </a:p>
          <a:p>
            <a:pPr marL="342900" indent="-342900">
              <a:buFont typeface="+mj-lt"/>
              <a:buAutoNum type="arabicPeriod"/>
            </a:pPr>
            <a:r>
              <a:rPr lang="en-IE" sz="1300" dirty="0">
                <a:solidFill>
                  <a:schemeClr val="accent5">
                    <a:lumMod val="50000"/>
                  </a:schemeClr>
                </a:solidFill>
              </a:rPr>
              <a:t>Focus on increasing the number of discharge summaries through weekly team feedback. </a:t>
            </a:r>
          </a:p>
          <a:p>
            <a:pPr marL="342900" indent="-342900">
              <a:buFont typeface="+mj-lt"/>
              <a:buAutoNum type="arabicPeriod"/>
            </a:pPr>
            <a:r>
              <a:rPr lang="en-IE" sz="1300" dirty="0">
                <a:solidFill>
                  <a:schemeClr val="accent5">
                    <a:lumMod val="50000"/>
                  </a:schemeClr>
                </a:solidFill>
              </a:rPr>
              <a:t>Upgrading software infrastructure and procuring additional 3 workstation on wheels (computer hardware) for discharge summaries.</a:t>
            </a:r>
          </a:p>
          <a:p>
            <a:pPr marL="342900" indent="-342900">
              <a:buFont typeface="+mj-lt"/>
              <a:buAutoNum type="arabicPeriod"/>
            </a:pPr>
            <a:r>
              <a:rPr lang="en-IE" sz="1300" dirty="0">
                <a:solidFill>
                  <a:schemeClr val="accent5">
                    <a:lumMod val="50000"/>
                  </a:schemeClr>
                </a:solidFill>
              </a:rPr>
              <a:t>Monthly Audit on Discharge Summaries by Business Manager </a:t>
            </a:r>
          </a:p>
          <a:p>
            <a:endParaRPr lang="en-IE" sz="400" b="1" dirty="0">
              <a:solidFill>
                <a:srgbClr val="FF0000"/>
              </a:solidFill>
            </a:endParaRPr>
          </a:p>
          <a:p>
            <a:r>
              <a:rPr lang="en-IE" sz="1300" b="1" dirty="0">
                <a:solidFill>
                  <a:srgbClr val="FF0000"/>
                </a:solidFill>
              </a:rPr>
              <a:t>PDSA 1. May 2022 </a:t>
            </a:r>
          </a:p>
          <a:p>
            <a:r>
              <a:rPr lang="en-IE" sz="1300" dirty="0">
                <a:solidFill>
                  <a:schemeClr val="accent5">
                    <a:lumMod val="50000"/>
                  </a:schemeClr>
                </a:solidFill>
              </a:rPr>
              <a:t>A prompt was added to template to ensure medication fields are completed. </a:t>
            </a:r>
          </a:p>
          <a:p>
            <a:endParaRPr lang="en-IE" sz="400" b="1" dirty="0">
              <a:solidFill>
                <a:srgbClr val="FF0000"/>
              </a:solidFill>
            </a:endParaRPr>
          </a:p>
          <a:p>
            <a:r>
              <a:rPr lang="en-IE" sz="1300" b="1" dirty="0">
                <a:solidFill>
                  <a:srgbClr val="FF0000"/>
                </a:solidFill>
              </a:rPr>
              <a:t>PDSA 2. June 2022</a:t>
            </a:r>
          </a:p>
          <a:p>
            <a:r>
              <a:rPr lang="en-IE" sz="1300" dirty="0">
                <a:solidFill>
                  <a:schemeClr val="accent5">
                    <a:lumMod val="50000"/>
                  </a:schemeClr>
                </a:solidFill>
              </a:rPr>
              <a:t>The Medical Records Manager has put processes in place to access medical records to complete summaries for patients post discharge.</a:t>
            </a:r>
          </a:p>
          <a:p>
            <a:endParaRPr lang="en-IE" sz="400" b="1" dirty="0">
              <a:solidFill>
                <a:srgbClr val="FF0000"/>
              </a:solidFill>
            </a:endParaRPr>
          </a:p>
          <a:p>
            <a:r>
              <a:rPr lang="en-IE" sz="1300" b="1" dirty="0">
                <a:solidFill>
                  <a:srgbClr val="FF0000"/>
                </a:solidFill>
              </a:rPr>
              <a:t>Result</a:t>
            </a:r>
          </a:p>
          <a:p>
            <a:pPr marL="285750" indent="-285750">
              <a:buFont typeface="Arial" panose="020B0604020202020204" pitchFamily="34" charset="0"/>
              <a:buChar char="•"/>
            </a:pPr>
            <a:r>
              <a:rPr lang="en-IE" sz="1300" dirty="0">
                <a:solidFill>
                  <a:schemeClr val="accent5">
                    <a:lumMod val="50000"/>
                  </a:schemeClr>
                </a:solidFill>
              </a:rPr>
              <a:t>Increase in number of completed discharge summaries overtime by 42%</a:t>
            </a:r>
          </a:p>
          <a:p>
            <a:pPr marL="285750" indent="-285750">
              <a:buFont typeface="Arial" panose="020B0604020202020204" pitchFamily="34" charset="0"/>
              <a:buChar char="•"/>
            </a:pPr>
            <a:r>
              <a:rPr lang="en-IE" sz="1300" dirty="0">
                <a:solidFill>
                  <a:schemeClr val="accent5">
                    <a:lumMod val="50000"/>
                  </a:schemeClr>
                </a:solidFill>
              </a:rPr>
              <a:t>Improvement in the overall quality standards on discharge summaries- July 2022 with an average rating of 92%</a:t>
            </a:r>
            <a:r>
              <a:rPr lang="en-IE" sz="1500" dirty="0">
                <a:solidFill>
                  <a:schemeClr val="accent5">
                    <a:lumMod val="50000"/>
                  </a:schemeClr>
                </a:solidFill>
              </a:rPr>
              <a:t>.</a:t>
            </a:r>
          </a:p>
        </p:txBody>
      </p:sp>
      <p:graphicFrame>
        <p:nvGraphicFramePr>
          <p:cNvPr id="13" name="Chart 12"/>
          <p:cNvGraphicFramePr/>
          <p:nvPr/>
        </p:nvGraphicFramePr>
        <p:xfrm>
          <a:off x="4908008" y="2069748"/>
          <a:ext cx="4342312" cy="21324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p:cNvGraphicFramePr/>
          <p:nvPr/>
        </p:nvGraphicFramePr>
        <p:xfrm>
          <a:off x="4782631" y="4370662"/>
          <a:ext cx="4546081" cy="227762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Straight Connector 11"/>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pic>
        <p:nvPicPr>
          <p:cNvPr id="21" name="Picture 1" descr="Image result for Connollyhospital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2478"/>
            <a:ext cx="1675793" cy="7234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 name="Picture 21" descr="RCSI Hospitals Group Logo_RGB.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sp>
        <p:nvSpPr>
          <p:cNvPr id="14" name="Rectangle 13"/>
          <p:cNvSpPr/>
          <p:nvPr/>
        </p:nvSpPr>
        <p:spPr>
          <a:xfrm>
            <a:off x="4789048" y="1951547"/>
            <a:ext cx="4539663" cy="2344748"/>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9525" cmpd="sng">
                <a:solidFill>
                  <a:schemeClr val="tx1"/>
                </a:solidFill>
              </a:ln>
            </a:endParaRPr>
          </a:p>
        </p:txBody>
      </p:sp>
      <p:graphicFrame>
        <p:nvGraphicFramePr>
          <p:cNvPr id="18" name="Table 17"/>
          <p:cNvGraphicFramePr>
            <a:graphicFrameLocks noGrp="1"/>
          </p:cNvGraphicFramePr>
          <p:nvPr/>
        </p:nvGraphicFramePr>
        <p:xfrm>
          <a:off x="9416204" y="1961073"/>
          <a:ext cx="2562176" cy="2357613"/>
        </p:xfrm>
        <a:graphic>
          <a:graphicData uri="http://schemas.openxmlformats.org/drawingml/2006/table">
            <a:tbl>
              <a:tblPr firstRow="1" bandRow="1">
                <a:tableStyleId>{5C22544A-7EE6-4342-B048-85BDC9FD1C3A}</a:tableStyleId>
              </a:tblPr>
              <a:tblGrid>
                <a:gridCol w="2562176">
                  <a:extLst>
                    <a:ext uri="{9D8B030D-6E8A-4147-A177-3AD203B41FA5}">
                      <a16:colId xmlns:a16="http://schemas.microsoft.com/office/drawing/2014/main" val="20000"/>
                    </a:ext>
                  </a:extLst>
                </a:gridCol>
              </a:tblGrid>
              <a:tr h="3157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400" dirty="0">
                          <a:solidFill>
                            <a:schemeClr val="bg1"/>
                          </a:solidFill>
                        </a:rPr>
                        <a:t>This QI initiative is aligned to:</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1599307">
                <a:tc>
                  <a:txBody>
                    <a:bodyPr/>
                    <a:lstStyle/>
                    <a:p>
                      <a:pPr marL="171450" indent="-171450">
                        <a:lnSpc>
                          <a:spcPct val="110000"/>
                        </a:lnSpc>
                        <a:buFont typeface="Arial"/>
                        <a:buChar char="•"/>
                      </a:pPr>
                      <a:r>
                        <a:rPr lang="en-IE" sz="1300" b="1" dirty="0">
                          <a:solidFill>
                            <a:schemeClr val="accent5">
                              <a:lumMod val="50000"/>
                            </a:schemeClr>
                          </a:solidFill>
                        </a:rPr>
                        <a:t>NIES</a:t>
                      </a:r>
                      <a:r>
                        <a:rPr lang="en-IE" sz="1300" dirty="0">
                          <a:solidFill>
                            <a:schemeClr val="accent5">
                              <a:lumMod val="50000"/>
                            </a:schemeClr>
                          </a:solidFill>
                        </a:rPr>
                        <a:t> theme Discharge and Transfer, Q43, Q46, Q49, Q50. </a:t>
                      </a:r>
                    </a:p>
                    <a:p>
                      <a:pPr marL="171450" indent="-171450">
                        <a:lnSpc>
                          <a:spcPct val="110000"/>
                        </a:lnSpc>
                        <a:buFont typeface="Arial"/>
                        <a:buChar char="•"/>
                      </a:pPr>
                      <a:r>
                        <a:rPr lang="en-IE" sz="1300" b="1" dirty="0">
                          <a:solidFill>
                            <a:schemeClr val="accent5">
                              <a:lumMod val="50000"/>
                            </a:schemeClr>
                          </a:solidFill>
                        </a:rPr>
                        <a:t>HIQA</a:t>
                      </a:r>
                      <a:r>
                        <a:rPr lang="en-IE" sz="1300" dirty="0">
                          <a:solidFill>
                            <a:schemeClr val="accent5">
                              <a:lumMod val="50000"/>
                            </a:schemeClr>
                          </a:solidFill>
                        </a:rPr>
                        <a:t> National Standards for Clinical Summary </a:t>
                      </a:r>
                    </a:p>
                    <a:p>
                      <a:pPr marL="171450" indent="-171450">
                        <a:lnSpc>
                          <a:spcPct val="110000"/>
                        </a:lnSpc>
                        <a:buFont typeface="Arial"/>
                        <a:buChar char="•"/>
                      </a:pPr>
                      <a:r>
                        <a:rPr lang="en-IE" sz="1300" b="1" dirty="0">
                          <a:solidFill>
                            <a:schemeClr val="accent5">
                              <a:lumMod val="50000"/>
                            </a:schemeClr>
                          </a:solidFill>
                        </a:rPr>
                        <a:t>Local hospital </a:t>
                      </a:r>
                      <a:r>
                        <a:rPr lang="en-IE" sz="1300" dirty="0">
                          <a:solidFill>
                            <a:schemeClr val="accent5">
                              <a:lumMod val="50000"/>
                            </a:schemeClr>
                          </a:solidFill>
                        </a:rPr>
                        <a:t>concerns regarding the number of outstanding discharge summaries and complaints about the lack of same.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9" name="Table 18"/>
          <p:cNvGraphicFramePr>
            <a:graphicFrameLocks noGrp="1"/>
          </p:cNvGraphicFramePr>
          <p:nvPr/>
        </p:nvGraphicFramePr>
        <p:xfrm>
          <a:off x="9446082" y="4416024"/>
          <a:ext cx="2532298" cy="2216577"/>
        </p:xfrm>
        <a:graphic>
          <a:graphicData uri="http://schemas.openxmlformats.org/drawingml/2006/table">
            <a:tbl>
              <a:tblPr firstRow="1" bandRow="1">
                <a:tableStyleId>{5C22544A-7EE6-4342-B048-85BDC9FD1C3A}</a:tableStyleId>
              </a:tblPr>
              <a:tblGrid>
                <a:gridCol w="2532298">
                  <a:extLst>
                    <a:ext uri="{9D8B030D-6E8A-4147-A177-3AD203B41FA5}">
                      <a16:colId xmlns:a16="http://schemas.microsoft.com/office/drawing/2014/main" val="20000"/>
                    </a:ext>
                  </a:extLst>
                </a:gridCol>
              </a:tblGrid>
              <a:tr h="2967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400" dirty="0">
                          <a:solidFill>
                            <a:schemeClr val="bg1"/>
                          </a:solidFill>
                        </a:rPr>
                        <a:t>Next Steps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1911777">
                <a:tc>
                  <a:txBody>
                    <a:bodyPr/>
                    <a:lstStyle/>
                    <a:p>
                      <a:pPr marL="228600" indent="-228600">
                        <a:lnSpc>
                          <a:spcPct val="100000"/>
                        </a:lnSpc>
                        <a:buAutoNum type="arabicPeriod"/>
                      </a:pPr>
                      <a:r>
                        <a:rPr lang="en-IE" sz="1300" dirty="0">
                          <a:solidFill>
                            <a:schemeClr val="accent5">
                              <a:lumMod val="50000"/>
                            </a:schemeClr>
                          </a:solidFill>
                        </a:rPr>
                        <a:t>Ongoing monitoring of  compliance with the target KPI </a:t>
                      </a:r>
                    </a:p>
                    <a:p>
                      <a:pPr marL="228600" indent="-228600">
                        <a:lnSpc>
                          <a:spcPct val="100000"/>
                        </a:lnSpc>
                        <a:buAutoNum type="arabicPeriod"/>
                      </a:pPr>
                      <a:r>
                        <a:rPr lang="en-IE" sz="1300" dirty="0">
                          <a:solidFill>
                            <a:schemeClr val="accent5">
                              <a:lumMod val="50000"/>
                            </a:schemeClr>
                          </a:solidFill>
                        </a:rPr>
                        <a:t>Continued Support and education for clinical staff </a:t>
                      </a:r>
                    </a:p>
                    <a:p>
                      <a:pPr marL="228600" indent="-228600">
                        <a:lnSpc>
                          <a:spcPct val="100000"/>
                        </a:lnSpc>
                        <a:buAutoNum type="arabicPeriod"/>
                      </a:pPr>
                      <a:r>
                        <a:rPr lang="en-IE" sz="1300" dirty="0">
                          <a:solidFill>
                            <a:schemeClr val="accent5">
                              <a:lumMod val="50000"/>
                            </a:schemeClr>
                          </a:solidFill>
                        </a:rPr>
                        <a:t>Long term plan for integration of iPMS with Healthlink to allow electronic sharing of discharge summaries with referring GPs.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50452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629686" y="110961"/>
            <a:ext cx="8229601" cy="616782"/>
          </a:xfrm>
          <a:prstGeom prst="round2Same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490E66"/>
                </a:solidFill>
              </a:rPr>
              <a:t>Provision of information to patients regarding VTE prophylaxis </a:t>
            </a:r>
          </a:p>
          <a:p>
            <a:pPr algn="ctr"/>
            <a:r>
              <a:rPr lang="en-IE" sz="2000" b="1" dirty="0">
                <a:solidFill>
                  <a:srgbClr val="490E66"/>
                </a:solidFill>
              </a:rPr>
              <a:t>(Blood clotting) medication. A QI Initiative in CHB (2021).</a:t>
            </a:r>
          </a:p>
        </p:txBody>
      </p:sp>
      <p:sp>
        <p:nvSpPr>
          <p:cNvPr id="4" name="TextBox 3"/>
          <p:cNvSpPr txBox="1"/>
          <p:nvPr/>
        </p:nvSpPr>
        <p:spPr>
          <a:xfrm>
            <a:off x="180910" y="984275"/>
            <a:ext cx="11734756" cy="1015663"/>
          </a:xfrm>
          <a:prstGeom prst="rect">
            <a:avLst/>
          </a:prstGeom>
          <a:noFill/>
        </p:spPr>
        <p:txBody>
          <a:bodyPr wrap="square" rtlCol="0">
            <a:spAutoFit/>
          </a:bodyPr>
          <a:lstStyle/>
          <a:p>
            <a:r>
              <a:rPr lang="en-IE" sz="1600" b="1" dirty="0">
                <a:solidFill>
                  <a:schemeClr val="accent5">
                    <a:lumMod val="50000"/>
                  </a:schemeClr>
                </a:solidFill>
              </a:rPr>
              <a:t>Introduction: </a:t>
            </a:r>
          </a:p>
          <a:p>
            <a:r>
              <a:rPr lang="en-IE" sz="1300" dirty="0">
                <a:solidFill>
                  <a:schemeClr val="accent5">
                    <a:lumMod val="50000"/>
                  </a:schemeClr>
                </a:solidFill>
              </a:rPr>
              <a:t>NIES feedback indicated that patients were not given sufficient information regarding medications on discharge. This project involved issuing educational leaflets to patients going home on VTE prophylaxis medication. </a:t>
            </a:r>
          </a:p>
          <a:p>
            <a:endParaRPr lang="en-IE" sz="1600" dirty="0"/>
          </a:p>
        </p:txBody>
      </p:sp>
      <p:sp>
        <p:nvSpPr>
          <p:cNvPr id="6" name="TextBox 5"/>
          <p:cNvSpPr txBox="1"/>
          <p:nvPr/>
        </p:nvSpPr>
        <p:spPr>
          <a:xfrm>
            <a:off x="188142" y="1717673"/>
            <a:ext cx="9730970" cy="584776"/>
          </a:xfrm>
          <a:prstGeom prst="rect">
            <a:avLst/>
          </a:prstGeom>
          <a:noFill/>
        </p:spPr>
        <p:txBody>
          <a:bodyPr wrap="square" rtlCol="0">
            <a:spAutoFit/>
          </a:bodyPr>
          <a:lstStyle/>
          <a:p>
            <a:r>
              <a:rPr lang="en-IE" sz="1600" b="1" i="1" dirty="0">
                <a:solidFill>
                  <a:schemeClr val="accent5">
                    <a:lumMod val="50000"/>
                  </a:schemeClr>
                </a:solidFill>
              </a:rPr>
              <a:t>Aim: To empower patients to seek medical advice for any side effects related to VTE prophylaxis medications and to educate patients about the benefits and risks of VTE prophylaxis medication and increase compliance of same.  </a:t>
            </a:r>
          </a:p>
        </p:txBody>
      </p:sp>
      <p:sp>
        <p:nvSpPr>
          <p:cNvPr id="8" name="TextBox 7"/>
          <p:cNvSpPr txBox="1"/>
          <p:nvPr/>
        </p:nvSpPr>
        <p:spPr>
          <a:xfrm>
            <a:off x="273671" y="2458051"/>
            <a:ext cx="3050173" cy="4031873"/>
          </a:xfrm>
          <a:prstGeom prst="rect">
            <a:avLst/>
          </a:prstGeom>
          <a:noFill/>
          <a:ln>
            <a:solidFill>
              <a:schemeClr val="tx1"/>
            </a:solidFill>
          </a:ln>
        </p:spPr>
        <p:txBody>
          <a:bodyPr wrap="square" rtlCol="0">
            <a:spAutoFit/>
          </a:bodyPr>
          <a:lstStyle/>
          <a:p>
            <a:r>
              <a:rPr lang="en-IE" sz="1600" b="1" dirty="0">
                <a:solidFill>
                  <a:schemeClr val="accent1">
                    <a:lumMod val="50000"/>
                  </a:schemeClr>
                </a:solidFill>
              </a:rPr>
              <a:t>Change interventions</a:t>
            </a:r>
          </a:p>
          <a:p>
            <a:r>
              <a:rPr lang="en-IE" sz="1600" b="1" dirty="0">
                <a:solidFill>
                  <a:srgbClr val="FF0000"/>
                </a:solidFill>
              </a:rPr>
              <a:t>Project Plan </a:t>
            </a:r>
          </a:p>
          <a:p>
            <a:pPr marL="342900" indent="-342900">
              <a:buFont typeface="+mj-lt"/>
              <a:buAutoNum type="arabicPeriod"/>
            </a:pPr>
            <a:r>
              <a:rPr lang="en-IE" sz="1600" dirty="0">
                <a:solidFill>
                  <a:schemeClr val="accent5">
                    <a:lumMod val="50000"/>
                  </a:schemeClr>
                </a:solidFill>
              </a:rPr>
              <a:t>Focus on the provision of information cards to patients who are on VTE prophylaxis medication</a:t>
            </a:r>
          </a:p>
          <a:p>
            <a:pPr marL="342900" indent="-342900">
              <a:buFont typeface="+mj-lt"/>
              <a:buAutoNum type="arabicPeriod"/>
            </a:pPr>
            <a:r>
              <a:rPr lang="en-IE" sz="1600" dirty="0">
                <a:solidFill>
                  <a:schemeClr val="accent5">
                    <a:lumMod val="50000"/>
                  </a:schemeClr>
                </a:solidFill>
              </a:rPr>
              <a:t>To educate frontline staff who are responsible in providing the information card on top of usual care of giving verbal information to these patients. </a:t>
            </a:r>
          </a:p>
          <a:p>
            <a:endParaRPr lang="en-IE" sz="1600" b="1" dirty="0">
              <a:solidFill>
                <a:srgbClr val="FF0000"/>
              </a:solidFill>
            </a:endParaRPr>
          </a:p>
          <a:p>
            <a:r>
              <a:rPr lang="en-IE" sz="1600" b="1" dirty="0">
                <a:solidFill>
                  <a:srgbClr val="FF0000"/>
                </a:solidFill>
              </a:rPr>
              <a:t>PDSA 1. May 2022 </a:t>
            </a:r>
          </a:p>
          <a:p>
            <a:r>
              <a:rPr lang="en-IE" sz="1600" dirty="0"/>
              <a:t> </a:t>
            </a:r>
            <a:r>
              <a:rPr lang="en-IE" sz="1600" dirty="0">
                <a:solidFill>
                  <a:schemeClr val="accent5">
                    <a:lumMod val="50000"/>
                  </a:schemeClr>
                </a:solidFill>
              </a:rPr>
              <a:t>This project was piloted in one ward with a planned audit for September ‘22</a:t>
            </a:r>
          </a:p>
        </p:txBody>
      </p:sp>
      <p:pic>
        <p:nvPicPr>
          <p:cNvPr id="7" name="Picture 6"/>
          <p:cNvPicPr>
            <a:picLocks noChangeAspect="1"/>
          </p:cNvPicPr>
          <p:nvPr/>
        </p:nvPicPr>
        <p:blipFill>
          <a:blip r:embed="rId2"/>
          <a:stretch>
            <a:fillRect/>
          </a:stretch>
        </p:blipFill>
        <p:spPr>
          <a:xfrm>
            <a:off x="3786306" y="2534439"/>
            <a:ext cx="4031645" cy="1980000"/>
          </a:xfrm>
          <a:prstGeom prst="rect">
            <a:avLst/>
          </a:prstGeom>
        </p:spPr>
      </p:pic>
      <p:pic>
        <p:nvPicPr>
          <p:cNvPr id="10" name="Picture 9"/>
          <p:cNvPicPr>
            <a:picLocks noChangeAspect="1"/>
          </p:cNvPicPr>
          <p:nvPr/>
        </p:nvPicPr>
        <p:blipFill>
          <a:blip r:embed="rId3"/>
          <a:stretch>
            <a:fillRect/>
          </a:stretch>
        </p:blipFill>
        <p:spPr>
          <a:xfrm>
            <a:off x="3817860" y="4575017"/>
            <a:ext cx="3996485" cy="1908000"/>
          </a:xfrm>
          <a:prstGeom prst="rect">
            <a:avLst/>
          </a:prstGeom>
        </p:spPr>
      </p:pic>
      <p:cxnSp>
        <p:nvCxnSpPr>
          <p:cNvPr id="12" name="Straight Connector 11"/>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pic>
        <p:nvPicPr>
          <p:cNvPr id="16" name="Picture 1" descr="Image result for Connollyhospital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2478"/>
            <a:ext cx="1675793" cy="7234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 name="Picture 16" descr="RCSI Hospitals Group Logo_RGB.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graphicFrame>
        <p:nvGraphicFramePr>
          <p:cNvPr id="13" name="Table 12"/>
          <p:cNvGraphicFramePr>
            <a:graphicFrameLocks noGrp="1"/>
          </p:cNvGraphicFramePr>
          <p:nvPr/>
        </p:nvGraphicFramePr>
        <p:xfrm>
          <a:off x="8303030" y="2447151"/>
          <a:ext cx="3493859" cy="1760351"/>
        </p:xfrm>
        <a:graphic>
          <a:graphicData uri="http://schemas.openxmlformats.org/drawingml/2006/table">
            <a:tbl>
              <a:tblPr firstRow="1" bandRow="1">
                <a:tableStyleId>{5C22544A-7EE6-4342-B048-85BDC9FD1C3A}</a:tableStyleId>
              </a:tblPr>
              <a:tblGrid>
                <a:gridCol w="3493859">
                  <a:extLst>
                    <a:ext uri="{9D8B030D-6E8A-4147-A177-3AD203B41FA5}">
                      <a16:colId xmlns:a16="http://schemas.microsoft.com/office/drawing/2014/main" val="20000"/>
                    </a:ext>
                  </a:extLst>
                </a:gridCol>
              </a:tblGrid>
              <a:tr h="288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400" dirty="0">
                          <a:solidFill>
                            <a:schemeClr val="bg1"/>
                          </a:solidFill>
                        </a:rPr>
                        <a:t>This QI initiative is aligned to:</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1455551">
                <a:tc>
                  <a:txBody>
                    <a:bodyPr/>
                    <a:lstStyle/>
                    <a:p>
                      <a:pPr marL="228600" indent="-228600">
                        <a:lnSpc>
                          <a:spcPct val="110000"/>
                        </a:lnSpc>
                        <a:buFont typeface="+mj-lt"/>
                        <a:buAutoNum type="arabicPeriod"/>
                      </a:pPr>
                      <a:r>
                        <a:rPr lang="en-IE" sz="1300" b="1" dirty="0">
                          <a:solidFill>
                            <a:schemeClr val="accent5">
                              <a:lumMod val="50000"/>
                            </a:schemeClr>
                          </a:solidFill>
                        </a:rPr>
                        <a:t>NIES</a:t>
                      </a:r>
                      <a:r>
                        <a:rPr lang="en-IE" sz="1300" dirty="0">
                          <a:solidFill>
                            <a:schemeClr val="accent5">
                              <a:lumMod val="50000"/>
                            </a:schemeClr>
                          </a:solidFill>
                        </a:rPr>
                        <a:t> Feedback to Q25, Q28 &amp; Q35.</a:t>
                      </a:r>
                    </a:p>
                    <a:p>
                      <a:pPr marL="228600" indent="-228600">
                        <a:lnSpc>
                          <a:spcPct val="110000"/>
                        </a:lnSpc>
                        <a:buFont typeface="+mj-lt"/>
                        <a:buAutoNum type="arabicPeriod"/>
                      </a:pPr>
                      <a:r>
                        <a:rPr lang="en-IE" sz="1300" b="1" dirty="0">
                          <a:solidFill>
                            <a:schemeClr val="accent5">
                              <a:lumMod val="50000"/>
                            </a:schemeClr>
                          </a:solidFill>
                        </a:rPr>
                        <a:t>HIQA</a:t>
                      </a:r>
                      <a:r>
                        <a:rPr lang="en-IE" sz="1300" dirty="0">
                          <a:solidFill>
                            <a:schemeClr val="accent5">
                              <a:lumMod val="50000"/>
                            </a:schemeClr>
                          </a:solidFill>
                        </a:rPr>
                        <a:t> Safer and Better Healthcare standards (Person-Centred Care) </a:t>
                      </a:r>
                    </a:p>
                    <a:p>
                      <a:pPr marL="228600" indent="-228600">
                        <a:lnSpc>
                          <a:spcPct val="110000"/>
                        </a:lnSpc>
                        <a:buFont typeface="+mj-lt"/>
                        <a:buAutoNum type="arabicPeriod"/>
                      </a:pPr>
                      <a:r>
                        <a:rPr lang="en-IE" sz="1300" b="1" dirty="0">
                          <a:solidFill>
                            <a:schemeClr val="accent5">
                              <a:lumMod val="50000"/>
                            </a:schemeClr>
                          </a:solidFill>
                        </a:rPr>
                        <a:t>Local hospital </a:t>
                      </a:r>
                      <a:r>
                        <a:rPr lang="en-IE" sz="1300" dirty="0">
                          <a:solidFill>
                            <a:schemeClr val="accent5">
                              <a:lumMod val="50000"/>
                            </a:schemeClr>
                          </a:solidFill>
                        </a:rPr>
                        <a:t>to increase provision of information to patients about high risk medications such as VTE prophylaxis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8" name="Table 17"/>
          <p:cNvGraphicFramePr>
            <a:graphicFrameLocks noGrp="1"/>
          </p:cNvGraphicFramePr>
          <p:nvPr/>
        </p:nvGraphicFramePr>
        <p:xfrm>
          <a:off x="8299983" y="4325089"/>
          <a:ext cx="3482795" cy="2180133"/>
        </p:xfrm>
        <a:graphic>
          <a:graphicData uri="http://schemas.openxmlformats.org/drawingml/2006/table">
            <a:tbl>
              <a:tblPr firstRow="1" bandRow="1">
                <a:tableStyleId>{5C22544A-7EE6-4342-B048-85BDC9FD1C3A}</a:tableStyleId>
              </a:tblPr>
              <a:tblGrid>
                <a:gridCol w="3482795">
                  <a:extLst>
                    <a:ext uri="{9D8B030D-6E8A-4147-A177-3AD203B41FA5}">
                      <a16:colId xmlns:a16="http://schemas.microsoft.com/office/drawing/2014/main" val="20000"/>
                    </a:ext>
                  </a:extLst>
                </a:gridCol>
              </a:tblGrid>
              <a:tr h="2789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400" dirty="0">
                          <a:solidFill>
                            <a:schemeClr val="bg1"/>
                          </a:solidFill>
                        </a:rPr>
                        <a:t>Next Steps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1875333">
                <a:tc>
                  <a:txBody>
                    <a:bodyPr/>
                    <a:lstStyle/>
                    <a:p>
                      <a:pPr marL="228600" indent="-228600">
                        <a:lnSpc>
                          <a:spcPct val="110000"/>
                        </a:lnSpc>
                        <a:buAutoNum type="arabicPeriod"/>
                      </a:pPr>
                      <a:r>
                        <a:rPr lang="en-IE" sz="1300" dirty="0">
                          <a:solidFill>
                            <a:schemeClr val="accent5">
                              <a:lumMod val="50000"/>
                            </a:schemeClr>
                          </a:solidFill>
                        </a:rPr>
                        <a:t>Await appointment of new Medication Safety Pharmacist to lead and drive this project </a:t>
                      </a:r>
                    </a:p>
                    <a:p>
                      <a:pPr marL="228600" indent="-228600">
                        <a:lnSpc>
                          <a:spcPct val="110000"/>
                        </a:lnSpc>
                        <a:buAutoNum type="arabicPeriod"/>
                      </a:pPr>
                      <a:r>
                        <a:rPr lang="en-IE" sz="1300" dirty="0">
                          <a:solidFill>
                            <a:schemeClr val="accent5">
                              <a:lumMod val="50000"/>
                            </a:schemeClr>
                          </a:solidFill>
                        </a:rPr>
                        <a:t>Long term plan to spread across the hospital pending assessment of impact </a:t>
                      </a:r>
                    </a:p>
                    <a:p>
                      <a:pPr marL="228600" indent="-228600">
                        <a:lnSpc>
                          <a:spcPct val="110000"/>
                        </a:lnSpc>
                        <a:buAutoNum type="arabicPeriod"/>
                      </a:pPr>
                      <a:r>
                        <a:rPr lang="en-IE" sz="1300" dirty="0">
                          <a:solidFill>
                            <a:schemeClr val="accent5">
                              <a:lumMod val="50000"/>
                            </a:schemeClr>
                          </a:solidFill>
                        </a:rPr>
                        <a:t>Long term plan of educating frontline staff about ‘Know, Check, Ask Campaign to promote medication safety and avoid preventable harm.</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9" name="Rectangle 18"/>
          <p:cNvSpPr/>
          <p:nvPr/>
        </p:nvSpPr>
        <p:spPr>
          <a:xfrm>
            <a:off x="3425018" y="2453304"/>
            <a:ext cx="4712128" cy="4053858"/>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9525" cmpd="sng">
                <a:solidFill>
                  <a:schemeClr val="tx1"/>
                </a:solidFill>
              </a:ln>
            </a:endParaRPr>
          </a:p>
        </p:txBody>
      </p:sp>
    </p:spTree>
    <p:extLst>
      <p:ext uri="{BB962C8B-B14F-4D97-AF65-F5344CB8AC3E}">
        <p14:creationId xmlns:p14="http://schemas.microsoft.com/office/powerpoint/2010/main" val="4240572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780674" y="113421"/>
            <a:ext cx="8061521" cy="507793"/>
          </a:xfrm>
          <a:prstGeom prst="round2Same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rgbClr val="490E66"/>
              </a:solidFill>
            </a:endParaRPr>
          </a:p>
          <a:p>
            <a:pPr algn="ctr"/>
            <a:r>
              <a:rPr lang="en-IE" sz="2000" b="1" dirty="0">
                <a:solidFill>
                  <a:srgbClr val="490E66"/>
                </a:solidFill>
              </a:rPr>
              <a:t>3 Quality Improvement Initiatives for NIES (2022) in CHB</a:t>
            </a:r>
          </a:p>
          <a:p>
            <a:pPr algn="ctr"/>
            <a:endParaRPr lang="en-IE" sz="2400" dirty="0">
              <a:solidFill>
                <a:srgbClr val="490E66"/>
              </a:solidFill>
            </a:endParaRPr>
          </a:p>
        </p:txBody>
      </p:sp>
      <p:sp>
        <p:nvSpPr>
          <p:cNvPr id="9" name="Rectangle 8"/>
          <p:cNvSpPr/>
          <p:nvPr/>
        </p:nvSpPr>
        <p:spPr>
          <a:xfrm>
            <a:off x="201111" y="4255771"/>
            <a:ext cx="11745913" cy="1812496"/>
          </a:xfrm>
          <a:prstGeom prst="rect">
            <a:avLst/>
          </a:prstGeom>
          <a:ln>
            <a:solidFill>
              <a:schemeClr val="tx1"/>
            </a:solidFill>
          </a:ln>
        </p:spPr>
        <p:txBody>
          <a:bodyPr wrap="square">
            <a:spAutoFit/>
          </a:bodyPr>
          <a:lstStyle/>
          <a:p>
            <a:r>
              <a:rPr lang="en-IE" sz="1350" b="1" i="1" dirty="0">
                <a:solidFill>
                  <a:srgbClr val="490E66"/>
                </a:solidFill>
              </a:rPr>
              <a:t>Quality Improvement Initiative #3</a:t>
            </a:r>
          </a:p>
          <a:p>
            <a:r>
              <a:rPr lang="en-IE" sz="1350" b="1" dirty="0">
                <a:solidFill>
                  <a:srgbClr val="490E66"/>
                </a:solidFill>
              </a:rPr>
              <a:t>Improving communication with patients’ families through introduction of an individual communication log. NIPES Q48</a:t>
            </a:r>
          </a:p>
          <a:p>
            <a:pPr>
              <a:lnSpc>
                <a:spcPct val="107000"/>
              </a:lnSpc>
            </a:pPr>
            <a:r>
              <a:rPr lang="en-IE" sz="1350" dirty="0">
                <a:solidFill>
                  <a:schemeClr val="accent5">
                    <a:lumMod val="50000"/>
                  </a:schemeClr>
                </a:solidFill>
              </a:rPr>
              <a:t>Improve communication process with patients’ next-of-kin in response to the lack of communication between the MDT and patients families. </a:t>
            </a:r>
          </a:p>
          <a:p>
            <a:pPr>
              <a:lnSpc>
                <a:spcPct val="107000"/>
              </a:lnSpc>
            </a:pPr>
            <a:r>
              <a:rPr lang="en-IE" sz="1350" b="1" dirty="0">
                <a:solidFill>
                  <a:schemeClr val="accent5">
                    <a:lumMod val="50000"/>
                  </a:schemeClr>
                </a:solidFill>
              </a:rPr>
              <a:t>Aim</a:t>
            </a:r>
            <a:r>
              <a:rPr lang="en-IE" sz="1350" dirty="0">
                <a:solidFill>
                  <a:schemeClr val="accent5">
                    <a:lumMod val="50000"/>
                  </a:schemeClr>
                </a:solidFill>
              </a:rPr>
              <a:t> To promote a holistic patient care approach involving their family member(s) while in hospital.</a:t>
            </a:r>
          </a:p>
          <a:p>
            <a:r>
              <a:rPr lang="en-IE" sz="1350" b="1" dirty="0">
                <a:solidFill>
                  <a:schemeClr val="accent5">
                    <a:lumMod val="50000"/>
                  </a:schemeClr>
                </a:solidFill>
              </a:rPr>
              <a:t>Planning</a:t>
            </a:r>
            <a:r>
              <a:rPr lang="en-IE" sz="1350" dirty="0">
                <a:solidFill>
                  <a:schemeClr val="accent5">
                    <a:lumMod val="50000"/>
                  </a:schemeClr>
                </a:solidFill>
              </a:rPr>
              <a:t> Creation of a Communication Log as tool to become part of the nursing notes. </a:t>
            </a:r>
            <a:endParaRPr lang="en-IE" sz="135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IE" sz="1350" b="1" dirty="0">
                <a:solidFill>
                  <a:schemeClr val="accent5">
                    <a:lumMod val="50000"/>
                  </a:schemeClr>
                </a:solidFill>
              </a:rPr>
              <a:t>Measurement</a:t>
            </a:r>
            <a:r>
              <a:rPr lang="en-IE" sz="1350" dirty="0">
                <a:solidFill>
                  <a:schemeClr val="accent5">
                    <a:lumMod val="50000"/>
                  </a:schemeClr>
                </a:solidFill>
              </a:rPr>
              <a:t> Improved results in NIPES 2023 re: communication with families. Reduction in the number of complaints concerning the lack of communication between health care staff and patients families.  </a:t>
            </a:r>
            <a:endParaRPr lang="en-IE" sz="135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r>
              <a:rPr lang="en-IE" sz="1350" b="1" dirty="0">
                <a:solidFill>
                  <a:schemeClr val="accent5">
                    <a:lumMod val="50000"/>
                  </a:schemeClr>
                </a:solidFill>
              </a:rPr>
              <a:t>Next Steps </a:t>
            </a:r>
            <a:r>
              <a:rPr lang="en-IE" sz="1350" dirty="0">
                <a:solidFill>
                  <a:schemeClr val="accent5">
                    <a:lumMod val="50000"/>
                  </a:schemeClr>
                </a:solidFill>
              </a:rPr>
              <a:t>Regular education/reminders among involved healthcare staff at every opportunity.</a:t>
            </a:r>
            <a:endParaRPr lang="en-IE" sz="135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p:cNvSpPr txBox="1"/>
          <p:nvPr/>
        </p:nvSpPr>
        <p:spPr>
          <a:xfrm>
            <a:off x="185433" y="978153"/>
            <a:ext cx="5819436" cy="3187449"/>
          </a:xfrm>
          <a:prstGeom prst="rect">
            <a:avLst/>
          </a:prstGeom>
          <a:noFill/>
          <a:ln>
            <a:solidFill>
              <a:schemeClr val="tx1"/>
            </a:solidFill>
          </a:ln>
        </p:spPr>
        <p:txBody>
          <a:bodyPr wrap="square" rtlCol="0">
            <a:spAutoFit/>
          </a:bodyPr>
          <a:lstStyle/>
          <a:p>
            <a:r>
              <a:rPr lang="en-IE" sz="1350" b="1" i="1" dirty="0">
                <a:solidFill>
                  <a:srgbClr val="490E66"/>
                </a:solidFill>
              </a:rPr>
              <a:t>Quality Improvement Initiative #1</a:t>
            </a:r>
          </a:p>
          <a:p>
            <a:pPr>
              <a:lnSpc>
                <a:spcPct val="107000"/>
              </a:lnSpc>
            </a:pPr>
            <a:r>
              <a:rPr lang="en-IE" sz="1350" b="1" dirty="0">
                <a:solidFill>
                  <a:srgbClr val="490E66"/>
                </a:solidFill>
              </a:rPr>
              <a:t>Improving Choice in Hospital Food, CHB.</a:t>
            </a:r>
          </a:p>
          <a:p>
            <a:pPr>
              <a:lnSpc>
                <a:spcPct val="107000"/>
              </a:lnSpc>
            </a:pPr>
            <a:r>
              <a:rPr lang="en-IE" sz="1350" b="1" dirty="0">
                <a:solidFill>
                  <a:srgbClr val="490E66"/>
                </a:solidFill>
              </a:rPr>
              <a:t>Team: Dietetics, Catering, Clinical Service &amp; QPS. NIPES Q15, Q16 &amp; Q18</a:t>
            </a:r>
          </a:p>
          <a:p>
            <a:pPr lvl="0">
              <a:lnSpc>
                <a:spcPct val="107000"/>
              </a:lnSpc>
            </a:pPr>
            <a:r>
              <a:rPr lang="en-IE" sz="1350" b="1" dirty="0">
                <a:solidFill>
                  <a:schemeClr val="accent5">
                    <a:lumMod val="50000"/>
                  </a:schemeClr>
                </a:solidFill>
              </a:rPr>
              <a:t>Aim</a:t>
            </a:r>
            <a:r>
              <a:rPr lang="en-IE" sz="1350" dirty="0">
                <a:solidFill>
                  <a:schemeClr val="accent5">
                    <a:lumMod val="50000"/>
                  </a:schemeClr>
                </a:solidFill>
              </a:rPr>
              <a:t> To develop and implement a menu for regular diet to be rolled out to all wards. Improve quality in vegetarian options on the menu. To provide patients with written information on food and hydration on admission to hospital.</a:t>
            </a:r>
            <a:endParaRPr lang="en-IE" sz="135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IE" sz="1350" b="1" dirty="0">
                <a:solidFill>
                  <a:schemeClr val="accent5">
                    <a:lumMod val="50000"/>
                  </a:schemeClr>
                </a:solidFill>
              </a:rPr>
              <a:t>Planning</a:t>
            </a:r>
            <a:r>
              <a:rPr lang="en-IE" sz="1350" dirty="0">
                <a:solidFill>
                  <a:schemeClr val="accent5">
                    <a:lumMod val="50000"/>
                  </a:schemeClr>
                </a:solidFill>
              </a:rPr>
              <a:t> Design and implement a regular hospital menu. Review and improve vegetarian options currently available. Design a satisfaction survey questionnaire for the vegetarian cohort of patients </a:t>
            </a:r>
          </a:p>
          <a:p>
            <a:pPr lvl="0">
              <a:lnSpc>
                <a:spcPct val="107000"/>
              </a:lnSpc>
            </a:pPr>
            <a:r>
              <a:rPr lang="en-IE" sz="1350" b="1" dirty="0">
                <a:solidFill>
                  <a:schemeClr val="accent5">
                    <a:lumMod val="50000"/>
                  </a:schemeClr>
                </a:solidFill>
              </a:rPr>
              <a:t>Measurement</a:t>
            </a:r>
            <a:r>
              <a:rPr lang="en-IE" sz="1350" dirty="0">
                <a:solidFill>
                  <a:schemeClr val="accent5">
                    <a:lumMod val="50000"/>
                  </a:schemeClr>
                </a:solidFill>
              </a:rPr>
              <a:t> Number of eligible patients provided with regular menu which includes a vegetarian selection. Rate of Satisfaction regarding the vegetarian food selection. </a:t>
            </a:r>
          </a:p>
          <a:p>
            <a:pPr lvl="0">
              <a:lnSpc>
                <a:spcPct val="107000"/>
              </a:lnSpc>
            </a:pPr>
            <a:r>
              <a:rPr lang="en-IE" sz="1350" b="1" dirty="0">
                <a:solidFill>
                  <a:schemeClr val="accent5">
                    <a:lumMod val="50000"/>
                  </a:schemeClr>
                </a:solidFill>
              </a:rPr>
              <a:t>Next Steps </a:t>
            </a:r>
            <a:r>
              <a:rPr lang="en-IE" sz="1350" dirty="0">
                <a:solidFill>
                  <a:schemeClr val="accent5">
                    <a:lumMod val="50000"/>
                  </a:schemeClr>
                </a:solidFill>
              </a:rPr>
              <a:t>Finalising and printing a new hospital menu  PDSA will begin on September 2022. </a:t>
            </a:r>
          </a:p>
        </p:txBody>
      </p:sp>
      <p:sp>
        <p:nvSpPr>
          <p:cNvPr id="11" name="Rectangle 10"/>
          <p:cNvSpPr/>
          <p:nvPr/>
        </p:nvSpPr>
        <p:spPr>
          <a:xfrm>
            <a:off x="6149100" y="987556"/>
            <a:ext cx="5829280" cy="3158365"/>
          </a:xfrm>
          <a:prstGeom prst="rect">
            <a:avLst/>
          </a:prstGeom>
          <a:ln>
            <a:solidFill>
              <a:schemeClr val="tx1"/>
            </a:solidFill>
          </a:ln>
        </p:spPr>
        <p:txBody>
          <a:bodyPr wrap="square">
            <a:spAutoFit/>
          </a:bodyPr>
          <a:lstStyle/>
          <a:p>
            <a:r>
              <a:rPr lang="en-IE" sz="1350" b="1" i="1" dirty="0">
                <a:solidFill>
                  <a:srgbClr val="490E66"/>
                </a:solidFill>
              </a:rPr>
              <a:t>Quality Improvement Initiative #2</a:t>
            </a:r>
          </a:p>
          <a:p>
            <a:r>
              <a:rPr lang="en-IE" sz="1350" b="1" dirty="0">
                <a:solidFill>
                  <a:srgbClr val="490E66"/>
                </a:solidFill>
              </a:rPr>
              <a:t>Improving provision of information to patients on discharge. Team Operational Team, HSCP, Nursing, Medical / Surgical Staff. NIPES Q41, Q42, Q43, Q49, Q50</a:t>
            </a:r>
          </a:p>
          <a:p>
            <a:pPr lvl="0">
              <a:lnSpc>
                <a:spcPct val="107000"/>
              </a:lnSpc>
            </a:pPr>
            <a:r>
              <a:rPr lang="en-IE" sz="1350" b="1" dirty="0">
                <a:solidFill>
                  <a:schemeClr val="accent5">
                    <a:lumMod val="50000"/>
                  </a:schemeClr>
                </a:solidFill>
              </a:rPr>
              <a:t>Aim</a:t>
            </a:r>
            <a:r>
              <a:rPr lang="en-IE" sz="1350" dirty="0">
                <a:solidFill>
                  <a:schemeClr val="accent5">
                    <a:lumMod val="50000"/>
                  </a:schemeClr>
                </a:solidFill>
              </a:rPr>
              <a:t> Patients will be given information about important aspect of care to support full recovery at home. Focus will also continue on provision of high quality discharge summaries to patients GP’s within 1 week of discharge.</a:t>
            </a:r>
          </a:p>
          <a:p>
            <a:pPr lvl="0">
              <a:lnSpc>
                <a:spcPct val="107000"/>
              </a:lnSpc>
            </a:pPr>
            <a:r>
              <a:rPr lang="en-IE" sz="1350" b="1" dirty="0">
                <a:solidFill>
                  <a:schemeClr val="accent5">
                    <a:lumMod val="50000"/>
                  </a:schemeClr>
                </a:solidFill>
              </a:rPr>
              <a:t>Planning </a:t>
            </a:r>
            <a:r>
              <a:rPr lang="en-IE" sz="1350" dirty="0">
                <a:solidFill>
                  <a:schemeClr val="accent5">
                    <a:lumMod val="50000"/>
                  </a:schemeClr>
                </a:solidFill>
              </a:rPr>
              <a:t>Long term goal of integrating IPIMS discharge summaries with </a:t>
            </a:r>
            <a:r>
              <a:rPr lang="en-IE" sz="1350" dirty="0" err="1">
                <a:solidFill>
                  <a:schemeClr val="accent5">
                    <a:lumMod val="50000"/>
                  </a:schemeClr>
                </a:solidFill>
              </a:rPr>
              <a:t>Healthlink</a:t>
            </a:r>
            <a:r>
              <a:rPr lang="en-IE" sz="1350" dirty="0">
                <a:solidFill>
                  <a:schemeClr val="accent5">
                    <a:lumMod val="50000"/>
                  </a:schemeClr>
                </a:solidFill>
              </a:rPr>
              <a:t> to allow for electronic sharing of discharge summaries with patient GP’s.</a:t>
            </a:r>
          </a:p>
          <a:p>
            <a:pPr lvl="0">
              <a:lnSpc>
                <a:spcPct val="107000"/>
              </a:lnSpc>
            </a:pPr>
            <a:r>
              <a:rPr lang="en-IE" sz="1350" b="1"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rPr>
              <a:t>Measurement </a:t>
            </a:r>
            <a:r>
              <a:rPr lang="en-IE" sz="1350" dirty="0">
                <a:solidFill>
                  <a:schemeClr val="accent5">
                    <a:lumMod val="50000"/>
                  </a:schemeClr>
                </a:solidFill>
              </a:rPr>
              <a:t>100% compliance on the provision of discharge information leaflet to patients at the time of admission in the ward. 100% compliance in the  provision of discharge summary in real-time including compliance in the quality of discharge summary KPIs. </a:t>
            </a:r>
          </a:p>
          <a:p>
            <a:pPr>
              <a:lnSpc>
                <a:spcPct val="107000"/>
              </a:lnSpc>
            </a:pPr>
            <a:r>
              <a:rPr lang="en-IE" sz="1350" b="1" dirty="0">
                <a:solidFill>
                  <a:schemeClr val="accent5">
                    <a:lumMod val="50000"/>
                  </a:schemeClr>
                </a:solidFill>
                <a:latin typeface="Calibri" panose="020F0502020204030204" pitchFamily="34" charset="0"/>
                <a:cs typeface="Times New Roman" panose="02020603050405020304" pitchFamily="18" charset="0"/>
              </a:rPr>
              <a:t>Next Steps </a:t>
            </a:r>
            <a:r>
              <a:rPr lang="en-IE" sz="1350" dirty="0">
                <a:solidFill>
                  <a:schemeClr val="accent5">
                    <a:lumMod val="50000"/>
                  </a:schemeClr>
                </a:solidFill>
              </a:rPr>
              <a:t>Development of a new version discharge planning leaflet. </a:t>
            </a:r>
            <a:endParaRPr lang="en-IE" sz="135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cxnSp>
        <p:nvCxnSpPr>
          <p:cNvPr id="12" name="Straight Connector 11"/>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pic>
        <p:nvPicPr>
          <p:cNvPr id="17" name="Picture 1" descr="Image result for Connollyhospita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478"/>
            <a:ext cx="1675793" cy="7234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 name="Picture 17" descr="RCSI Hospitals Group Logo_RGB.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graphicFrame>
        <p:nvGraphicFramePr>
          <p:cNvPr id="13" name="Table 12"/>
          <p:cNvGraphicFramePr>
            <a:graphicFrameLocks noGrp="1"/>
          </p:cNvGraphicFramePr>
          <p:nvPr/>
        </p:nvGraphicFramePr>
        <p:xfrm>
          <a:off x="188142" y="6115165"/>
          <a:ext cx="11774560" cy="646591"/>
        </p:xfrm>
        <a:graphic>
          <a:graphicData uri="http://schemas.openxmlformats.org/drawingml/2006/table">
            <a:tbl>
              <a:tblPr firstRow="1" bandRow="1">
                <a:tableStyleId>{5C22544A-7EE6-4342-B048-85BDC9FD1C3A}</a:tableStyleId>
              </a:tblPr>
              <a:tblGrid>
                <a:gridCol w="11774560">
                  <a:extLst>
                    <a:ext uri="{9D8B030D-6E8A-4147-A177-3AD203B41FA5}">
                      <a16:colId xmlns:a16="http://schemas.microsoft.com/office/drawing/2014/main" val="20000"/>
                    </a:ext>
                  </a:extLst>
                </a:gridCol>
              </a:tblGrid>
              <a:tr h="313598">
                <a:tc>
                  <a:txBody>
                    <a:bodyPr/>
                    <a:lstStyle/>
                    <a:p>
                      <a:r>
                        <a:rPr lang="en-IE" sz="1500" b="1" dirty="0">
                          <a:solidFill>
                            <a:srgbClr val="FFFFFF"/>
                          </a:solidFill>
                        </a:rPr>
                        <a:t>Awareness initiatives aligned to the NIES for Q3 2022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326551">
                <a:tc>
                  <a:txBody>
                    <a:bodyPr/>
                    <a:lstStyle/>
                    <a:p>
                      <a:pPr marL="285750" indent="-285750">
                        <a:buFont typeface="Arial" panose="020B0604020202020204" pitchFamily="34" charset="0"/>
                        <a:buChar char="•"/>
                      </a:pPr>
                      <a:r>
                        <a:rPr lang="en-IE" sz="1400" dirty="0">
                          <a:solidFill>
                            <a:schemeClr val="accent5">
                              <a:lumMod val="50000"/>
                            </a:schemeClr>
                          </a:solidFill>
                        </a:rPr>
                        <a:t>World patient Safety Day 2022: QPS will display &amp; information stand Sept 2022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834466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6CEC2878631045965EDB1AB72141E7" ma:contentTypeVersion="15" ma:contentTypeDescription="Create a new document." ma:contentTypeScope="" ma:versionID="caf2b5678ed1416afc9ab331d6ff6a66">
  <xsd:schema xmlns:xsd="http://www.w3.org/2001/XMLSchema" xmlns:xs="http://www.w3.org/2001/XMLSchema" xmlns:p="http://schemas.microsoft.com/office/2006/metadata/properties" xmlns:ns2="125ffc79-5abb-45fb-bbe3-803340e918e9" xmlns:ns3="024bff2c-491b-41b9-b588-28f7285751ef" targetNamespace="http://schemas.microsoft.com/office/2006/metadata/properties" ma:root="true" ma:fieldsID="938713d13995467d2751fb7707cd7e0e" ns2:_="" ns3:_="">
    <xsd:import namespace="125ffc79-5abb-45fb-bbe3-803340e918e9"/>
    <xsd:import namespace="024bff2c-491b-41b9-b588-28f7285751e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5ffc79-5abb-45fb-bbe3-803340e91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518ae7c-5fc3-448c-af18-0d24f508cb7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Location" ma:index="21"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4bff2c-491b-41b9-b588-28f7285751e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dc22c3e-3dde-4fd8-b6c4-ce85c7060b7b}" ma:internalName="TaxCatchAll" ma:showField="CatchAllData" ma:web="024bff2c-491b-41b9-b588-28f7285751e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25ffc79-5abb-45fb-bbe3-803340e918e9">
      <Terms xmlns="http://schemas.microsoft.com/office/infopath/2007/PartnerControls"/>
    </lcf76f155ced4ddcb4097134ff3c332f>
    <TaxCatchAll xmlns="024bff2c-491b-41b9-b588-28f7285751ef" xsi:nil="true"/>
  </documentManagement>
</p:properties>
</file>

<file path=customXml/itemProps1.xml><?xml version="1.0" encoding="utf-8"?>
<ds:datastoreItem xmlns:ds="http://schemas.openxmlformats.org/officeDocument/2006/customXml" ds:itemID="{CE8F2570-370B-4D69-B346-9941482E1AB9}"/>
</file>

<file path=customXml/itemProps2.xml><?xml version="1.0" encoding="utf-8"?>
<ds:datastoreItem xmlns:ds="http://schemas.openxmlformats.org/officeDocument/2006/customXml" ds:itemID="{0845B836-4D90-4CAC-8309-4916CABC1F16}"/>
</file>

<file path=customXml/itemProps3.xml><?xml version="1.0" encoding="utf-8"?>
<ds:datastoreItem xmlns:ds="http://schemas.openxmlformats.org/officeDocument/2006/customXml" ds:itemID="{A9DEB7A3-3760-4C37-8CD4-D0D26ECBED96}"/>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11</cp:revision>
  <dcterms:created xsi:type="dcterms:W3CDTF">2024-01-31T11:00:03Z</dcterms:created>
  <dcterms:modified xsi:type="dcterms:W3CDTF">2024-01-31T11:03:15Z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0x0101003C6CEC2878631045965EDB1AB72141E7</vt:lpwstr>
  </property>
</Properties>
</file>