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33"/>
  </p:notesMasterIdLst>
  <p:sldIdLst>
    <p:sldId id="270" r:id="rId6"/>
    <p:sldId id="283" r:id="rId7"/>
    <p:sldId id="289" r:id="rId8"/>
    <p:sldId id="269" r:id="rId9"/>
    <p:sldId id="281" r:id="rId10"/>
    <p:sldId id="273" r:id="rId11"/>
    <p:sldId id="278" r:id="rId12"/>
    <p:sldId id="279" r:id="rId13"/>
    <p:sldId id="277" r:id="rId14"/>
    <p:sldId id="282" r:id="rId15"/>
    <p:sldId id="275" r:id="rId16"/>
    <p:sldId id="287" r:id="rId17"/>
    <p:sldId id="288" r:id="rId18"/>
    <p:sldId id="274" r:id="rId19"/>
    <p:sldId id="286" r:id="rId20"/>
    <p:sldId id="291" r:id="rId21"/>
    <p:sldId id="261" r:id="rId22"/>
    <p:sldId id="258" r:id="rId23"/>
    <p:sldId id="262" r:id="rId24"/>
    <p:sldId id="268" r:id="rId25"/>
    <p:sldId id="263" r:id="rId26"/>
    <p:sldId id="265" r:id="rId27"/>
    <p:sldId id="266" r:id="rId28"/>
    <p:sldId id="267" r:id="rId29"/>
    <p:sldId id="284" r:id="rId30"/>
    <p:sldId id="290"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p:cViewPr varScale="1">
        <p:scale>
          <a:sx n="129" d="100"/>
          <a:sy n="129" d="100"/>
        </p:scale>
        <p:origin x="-120" y="-3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AC35A-517F-402B-9D35-B58325A9B16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30AEA5-B2A9-4325-A9CD-B389C44E614B}">
      <dgm:prSet phldrT="[Text]"/>
      <dgm:spPr/>
      <dgm:t>
        <a:bodyPr/>
        <a:lstStyle/>
        <a:p>
          <a:r>
            <a:rPr lang="en-US" dirty="0"/>
            <a:t>1. Opportunity for Improvement</a:t>
          </a:r>
        </a:p>
      </dgm:t>
    </dgm:pt>
    <dgm:pt modelId="{3B616DDA-75FE-4CD0-9D90-CDFC75666786}" type="parTrans" cxnId="{B2430982-38E4-4C41-8D4A-ADA8E0A859DD}">
      <dgm:prSet/>
      <dgm:spPr/>
      <dgm:t>
        <a:bodyPr/>
        <a:lstStyle/>
        <a:p>
          <a:endParaRPr lang="en-US"/>
        </a:p>
      </dgm:t>
    </dgm:pt>
    <dgm:pt modelId="{6BA10420-8B35-4394-BB30-2225EB8DC4A1}" type="sibTrans" cxnId="{B2430982-38E4-4C41-8D4A-ADA8E0A859DD}">
      <dgm:prSet/>
      <dgm:spPr/>
      <dgm:t>
        <a:bodyPr/>
        <a:lstStyle/>
        <a:p>
          <a:endParaRPr lang="en-US"/>
        </a:p>
      </dgm:t>
    </dgm:pt>
    <dgm:pt modelId="{66B57195-BF81-49C7-9B46-1A3FE4235E5C}">
      <dgm:prSet phldrT="[Text]"/>
      <dgm:spPr/>
      <dgm:t>
        <a:bodyPr/>
        <a:lstStyle/>
        <a:p>
          <a:r>
            <a:rPr lang="en-US" dirty="0"/>
            <a:t>2. Form a team</a:t>
          </a:r>
        </a:p>
      </dgm:t>
    </dgm:pt>
    <dgm:pt modelId="{9E2F2497-2585-48C4-A487-441847714AFF}" type="parTrans" cxnId="{5DE23152-5575-44F9-BBF6-978E42E47ED3}">
      <dgm:prSet/>
      <dgm:spPr/>
      <dgm:t>
        <a:bodyPr/>
        <a:lstStyle/>
        <a:p>
          <a:endParaRPr lang="en-US"/>
        </a:p>
      </dgm:t>
    </dgm:pt>
    <dgm:pt modelId="{B27C71D4-5962-42FD-A764-F4A46DAA80B2}" type="sibTrans" cxnId="{5DE23152-5575-44F9-BBF6-978E42E47ED3}">
      <dgm:prSet/>
      <dgm:spPr/>
      <dgm:t>
        <a:bodyPr/>
        <a:lstStyle/>
        <a:p>
          <a:endParaRPr lang="en-US"/>
        </a:p>
      </dgm:t>
    </dgm:pt>
    <dgm:pt modelId="{F24ABE08-91AC-4BF1-BBD4-FE214B2C9261}">
      <dgm:prSet phldrT="[Text]"/>
      <dgm:spPr/>
      <dgm:t>
        <a:bodyPr/>
        <a:lstStyle/>
        <a:p>
          <a:r>
            <a:rPr lang="en-US" dirty="0"/>
            <a:t>3. Understand the system</a:t>
          </a:r>
        </a:p>
      </dgm:t>
    </dgm:pt>
    <dgm:pt modelId="{6757B17F-14B2-4BA3-91E8-F458D9067197}" type="parTrans" cxnId="{223BDC44-21F8-4AA2-A934-90D34429E484}">
      <dgm:prSet/>
      <dgm:spPr/>
      <dgm:t>
        <a:bodyPr/>
        <a:lstStyle/>
        <a:p>
          <a:endParaRPr lang="en-US"/>
        </a:p>
      </dgm:t>
    </dgm:pt>
    <dgm:pt modelId="{4241057F-FEEA-4566-A1C9-58FF2B0B86F1}" type="sibTrans" cxnId="{223BDC44-21F8-4AA2-A934-90D34429E484}">
      <dgm:prSet/>
      <dgm:spPr/>
      <dgm:t>
        <a:bodyPr/>
        <a:lstStyle/>
        <a:p>
          <a:endParaRPr lang="en-US"/>
        </a:p>
      </dgm:t>
    </dgm:pt>
    <dgm:pt modelId="{9E44585F-C3EF-4A6E-B9DA-EA199277A728}">
      <dgm:prSet phldrT="[Text]"/>
      <dgm:spPr/>
      <dgm:t>
        <a:bodyPr/>
        <a:lstStyle/>
        <a:p>
          <a:r>
            <a:rPr lang="en-US" dirty="0"/>
            <a:t>4. Set aim</a:t>
          </a:r>
        </a:p>
      </dgm:t>
    </dgm:pt>
    <dgm:pt modelId="{303BA778-D31F-4E75-BA15-5EE13701AD47}" type="parTrans" cxnId="{48519FB0-9B98-41FF-B3AA-0EA509C4E955}">
      <dgm:prSet/>
      <dgm:spPr/>
      <dgm:t>
        <a:bodyPr/>
        <a:lstStyle/>
        <a:p>
          <a:endParaRPr lang="en-US"/>
        </a:p>
      </dgm:t>
    </dgm:pt>
    <dgm:pt modelId="{34ADA60B-E7A3-4432-BDD0-61DAD6537C71}" type="sibTrans" cxnId="{48519FB0-9B98-41FF-B3AA-0EA509C4E955}">
      <dgm:prSet/>
      <dgm:spPr/>
      <dgm:t>
        <a:bodyPr/>
        <a:lstStyle/>
        <a:p>
          <a:endParaRPr lang="en-US"/>
        </a:p>
      </dgm:t>
    </dgm:pt>
    <dgm:pt modelId="{B7DB508B-5BD5-49D6-A2CD-218C7335D879}">
      <dgm:prSet phldrT="[Text]"/>
      <dgm:spPr/>
      <dgm:t>
        <a:bodyPr/>
        <a:lstStyle/>
        <a:p>
          <a:r>
            <a:rPr lang="en-US" dirty="0"/>
            <a:t>5. Change ideas</a:t>
          </a:r>
        </a:p>
      </dgm:t>
    </dgm:pt>
    <dgm:pt modelId="{3F3336E1-3D2B-4B25-8DAB-94586EB5F6AC}" type="parTrans" cxnId="{DFB876D6-33E6-4A37-A5B7-DA904F2E9C8D}">
      <dgm:prSet/>
      <dgm:spPr/>
      <dgm:t>
        <a:bodyPr/>
        <a:lstStyle/>
        <a:p>
          <a:endParaRPr lang="en-US"/>
        </a:p>
      </dgm:t>
    </dgm:pt>
    <dgm:pt modelId="{762C54EB-5FE8-4B12-A3F9-E1DF50EE7A5F}" type="sibTrans" cxnId="{DFB876D6-33E6-4A37-A5B7-DA904F2E9C8D}">
      <dgm:prSet/>
      <dgm:spPr/>
      <dgm:t>
        <a:bodyPr/>
        <a:lstStyle/>
        <a:p>
          <a:endParaRPr lang="en-US"/>
        </a:p>
      </dgm:t>
    </dgm:pt>
    <dgm:pt modelId="{D7C08CDA-766F-4298-BDF4-63AD48316FE7}">
      <dgm:prSet phldrT="[Text]"/>
      <dgm:spPr/>
      <dgm:t>
        <a:bodyPr/>
        <a:lstStyle/>
        <a:p>
          <a:r>
            <a:rPr lang="en-US" dirty="0"/>
            <a:t>6. Plan measures</a:t>
          </a:r>
        </a:p>
      </dgm:t>
    </dgm:pt>
    <dgm:pt modelId="{4EF744CF-480D-4652-9DE7-BA499DBFABE1}" type="parTrans" cxnId="{E6DE243A-004F-44CE-A2FC-F39E80A82F2A}">
      <dgm:prSet/>
      <dgm:spPr/>
      <dgm:t>
        <a:bodyPr/>
        <a:lstStyle/>
        <a:p>
          <a:endParaRPr lang="en-US"/>
        </a:p>
      </dgm:t>
    </dgm:pt>
    <dgm:pt modelId="{C3B8D7EF-C2D2-4AA1-9F32-534C4A84251A}" type="sibTrans" cxnId="{E6DE243A-004F-44CE-A2FC-F39E80A82F2A}">
      <dgm:prSet/>
      <dgm:spPr/>
      <dgm:t>
        <a:bodyPr/>
        <a:lstStyle/>
        <a:p>
          <a:endParaRPr lang="en-US"/>
        </a:p>
      </dgm:t>
    </dgm:pt>
    <dgm:pt modelId="{CB7E9324-C204-4E7D-AA5C-EEDB324FE7F5}">
      <dgm:prSet phldrT="[Text]"/>
      <dgm:spPr/>
      <dgm:t>
        <a:bodyPr/>
        <a:lstStyle/>
        <a:p>
          <a:r>
            <a:rPr lang="en-US" dirty="0"/>
            <a:t>7. Create project plan</a:t>
          </a:r>
        </a:p>
      </dgm:t>
    </dgm:pt>
    <dgm:pt modelId="{9AE4D3BB-2C4A-4B71-92A6-15977586F8E3}" type="parTrans" cxnId="{2AC3BF25-363B-4290-A7B6-0AA18A545EF3}">
      <dgm:prSet/>
      <dgm:spPr/>
      <dgm:t>
        <a:bodyPr/>
        <a:lstStyle/>
        <a:p>
          <a:endParaRPr lang="en-US"/>
        </a:p>
      </dgm:t>
    </dgm:pt>
    <dgm:pt modelId="{95908BBF-BAE4-4179-9227-3B208CC4903C}" type="sibTrans" cxnId="{2AC3BF25-363B-4290-A7B6-0AA18A545EF3}">
      <dgm:prSet/>
      <dgm:spPr/>
      <dgm:t>
        <a:bodyPr/>
        <a:lstStyle/>
        <a:p>
          <a:endParaRPr lang="en-US"/>
        </a:p>
      </dgm:t>
    </dgm:pt>
    <dgm:pt modelId="{C56E34C1-5BB8-432A-8E77-436DB2AE3040}">
      <dgm:prSet phldrT="[Text]"/>
      <dgm:spPr/>
      <dgm:t>
        <a:bodyPr/>
        <a:lstStyle/>
        <a:p>
          <a:r>
            <a:rPr lang="en-US" dirty="0"/>
            <a:t>8. Test changes using PDSA</a:t>
          </a:r>
        </a:p>
      </dgm:t>
    </dgm:pt>
    <dgm:pt modelId="{D3699FF1-2804-48B4-BD16-686B2958DA79}" type="parTrans" cxnId="{3E3F944A-4343-4385-BED8-673AFF394A18}">
      <dgm:prSet/>
      <dgm:spPr/>
      <dgm:t>
        <a:bodyPr/>
        <a:lstStyle/>
        <a:p>
          <a:endParaRPr lang="en-US"/>
        </a:p>
      </dgm:t>
    </dgm:pt>
    <dgm:pt modelId="{6107417B-6FF7-47F2-A116-9B1EC87C3146}" type="sibTrans" cxnId="{3E3F944A-4343-4385-BED8-673AFF394A18}">
      <dgm:prSet/>
      <dgm:spPr/>
      <dgm:t>
        <a:bodyPr/>
        <a:lstStyle/>
        <a:p>
          <a:endParaRPr lang="en-US"/>
        </a:p>
      </dgm:t>
    </dgm:pt>
    <dgm:pt modelId="{C9DE567A-04E7-4F85-8651-D85690A59E0B}">
      <dgm:prSet phldrT="[Text]"/>
      <dgm:spPr/>
      <dgm:t>
        <a:bodyPr/>
        <a:lstStyle/>
        <a:p>
          <a:r>
            <a:rPr lang="en-US" dirty="0"/>
            <a:t>9. Implement changes</a:t>
          </a:r>
        </a:p>
      </dgm:t>
    </dgm:pt>
    <dgm:pt modelId="{67DEF11C-FC43-405A-A99A-7E55D6E44D68}" type="parTrans" cxnId="{7ABF2027-E033-47C9-AD4F-E2F4619EE5E6}">
      <dgm:prSet/>
      <dgm:spPr/>
      <dgm:t>
        <a:bodyPr/>
        <a:lstStyle/>
        <a:p>
          <a:endParaRPr lang="en-US"/>
        </a:p>
      </dgm:t>
    </dgm:pt>
    <dgm:pt modelId="{960ACE0F-B56B-4198-9A3D-0DCA2DD916B4}" type="sibTrans" cxnId="{7ABF2027-E033-47C9-AD4F-E2F4619EE5E6}">
      <dgm:prSet/>
      <dgm:spPr/>
      <dgm:t>
        <a:bodyPr/>
        <a:lstStyle/>
        <a:p>
          <a:endParaRPr lang="en-US"/>
        </a:p>
      </dgm:t>
    </dgm:pt>
    <dgm:pt modelId="{43A27CD8-4C1D-4AA6-945E-5F0B6EDAFBD1}">
      <dgm:prSet phldrT="[Text]"/>
      <dgm:spPr/>
      <dgm:t>
        <a:bodyPr/>
        <a:lstStyle/>
        <a:p>
          <a:r>
            <a:rPr lang="en-US" dirty="0"/>
            <a:t>10. Sustain</a:t>
          </a:r>
        </a:p>
      </dgm:t>
    </dgm:pt>
    <dgm:pt modelId="{8AE782A1-46DA-4DD1-9F67-21ACB13C0726}" type="parTrans" cxnId="{CAB44434-F387-4E99-BA88-17766D8BD3EB}">
      <dgm:prSet/>
      <dgm:spPr/>
      <dgm:t>
        <a:bodyPr/>
        <a:lstStyle/>
        <a:p>
          <a:endParaRPr lang="en-US"/>
        </a:p>
      </dgm:t>
    </dgm:pt>
    <dgm:pt modelId="{6ABA8461-837C-4C06-9592-F5B1A15F59DF}" type="sibTrans" cxnId="{CAB44434-F387-4E99-BA88-17766D8BD3EB}">
      <dgm:prSet/>
      <dgm:spPr/>
      <dgm:t>
        <a:bodyPr/>
        <a:lstStyle/>
        <a:p>
          <a:endParaRPr lang="en-US"/>
        </a:p>
      </dgm:t>
    </dgm:pt>
    <dgm:pt modelId="{0B6BCA25-EBD2-4AEF-ABB4-7EED9054A039}">
      <dgm:prSet phldrT="[Text]"/>
      <dgm:spPr/>
      <dgm:t>
        <a:bodyPr/>
        <a:lstStyle/>
        <a:p>
          <a:r>
            <a:rPr lang="en-US" dirty="0"/>
            <a:t>11. Spread</a:t>
          </a:r>
        </a:p>
      </dgm:t>
    </dgm:pt>
    <dgm:pt modelId="{FE7033EA-EC41-48B0-9F6D-65FD3CE058D7}" type="parTrans" cxnId="{D6D67540-C88F-4136-B40B-85FC2D014B00}">
      <dgm:prSet/>
      <dgm:spPr/>
      <dgm:t>
        <a:bodyPr/>
        <a:lstStyle/>
        <a:p>
          <a:endParaRPr lang="en-US"/>
        </a:p>
      </dgm:t>
    </dgm:pt>
    <dgm:pt modelId="{4481D1EC-60DB-449F-95B6-044A46B35850}" type="sibTrans" cxnId="{D6D67540-C88F-4136-B40B-85FC2D014B00}">
      <dgm:prSet/>
      <dgm:spPr/>
      <dgm:t>
        <a:bodyPr/>
        <a:lstStyle/>
        <a:p>
          <a:endParaRPr lang="en-US"/>
        </a:p>
      </dgm:t>
    </dgm:pt>
    <dgm:pt modelId="{C0BACF06-3693-402E-A6B4-17C501F30576}" type="pres">
      <dgm:prSet presAssocID="{197AC35A-517F-402B-9D35-B58325A9B160}" presName="Name0" presStyleCnt="0">
        <dgm:presLayoutVars>
          <dgm:dir/>
          <dgm:resizeHandles val="exact"/>
        </dgm:presLayoutVars>
      </dgm:prSet>
      <dgm:spPr/>
      <dgm:t>
        <a:bodyPr/>
        <a:lstStyle/>
        <a:p>
          <a:endParaRPr lang="en-US"/>
        </a:p>
      </dgm:t>
    </dgm:pt>
    <dgm:pt modelId="{C2C7E53B-627D-47AA-B42F-448653068E06}" type="pres">
      <dgm:prSet presAssocID="{197AC35A-517F-402B-9D35-B58325A9B160}" presName="cycle" presStyleCnt="0"/>
      <dgm:spPr/>
    </dgm:pt>
    <dgm:pt modelId="{86FA5C5E-099F-4711-98C8-A46EAFEC048A}" type="pres">
      <dgm:prSet presAssocID="{3E30AEA5-B2A9-4325-A9CD-B389C44E614B}" presName="nodeFirstNode" presStyleLbl="node1" presStyleIdx="0" presStyleCnt="11">
        <dgm:presLayoutVars>
          <dgm:bulletEnabled val="1"/>
        </dgm:presLayoutVars>
      </dgm:prSet>
      <dgm:spPr/>
      <dgm:t>
        <a:bodyPr/>
        <a:lstStyle/>
        <a:p>
          <a:endParaRPr lang="en-US"/>
        </a:p>
      </dgm:t>
    </dgm:pt>
    <dgm:pt modelId="{589CB8B4-07BC-4520-8007-4C40A0F29435}" type="pres">
      <dgm:prSet presAssocID="{6BA10420-8B35-4394-BB30-2225EB8DC4A1}" presName="sibTransFirstNode" presStyleLbl="bgShp" presStyleIdx="0" presStyleCnt="1" custLinFactNeighborX="537" custLinFactNeighborY="-896"/>
      <dgm:spPr/>
      <dgm:t>
        <a:bodyPr/>
        <a:lstStyle/>
        <a:p>
          <a:endParaRPr lang="en-US"/>
        </a:p>
      </dgm:t>
    </dgm:pt>
    <dgm:pt modelId="{BCBB376B-1D21-479D-AF8C-B93CFEA2A14E}" type="pres">
      <dgm:prSet presAssocID="{66B57195-BF81-49C7-9B46-1A3FE4235E5C}" presName="nodeFollowingNodes" presStyleLbl="node1" presStyleIdx="1" presStyleCnt="11" custRadScaleRad="100192" custRadScaleInc="8541">
        <dgm:presLayoutVars>
          <dgm:bulletEnabled val="1"/>
        </dgm:presLayoutVars>
      </dgm:prSet>
      <dgm:spPr/>
      <dgm:t>
        <a:bodyPr/>
        <a:lstStyle/>
        <a:p>
          <a:endParaRPr lang="en-US"/>
        </a:p>
      </dgm:t>
    </dgm:pt>
    <dgm:pt modelId="{8784527C-AF94-4111-B36C-3CF2A3D6CCEA}" type="pres">
      <dgm:prSet presAssocID="{F24ABE08-91AC-4BF1-BBD4-FE214B2C9261}" presName="nodeFollowingNodes" presStyleLbl="node1" presStyleIdx="2" presStyleCnt="11">
        <dgm:presLayoutVars>
          <dgm:bulletEnabled val="1"/>
        </dgm:presLayoutVars>
      </dgm:prSet>
      <dgm:spPr/>
      <dgm:t>
        <a:bodyPr/>
        <a:lstStyle/>
        <a:p>
          <a:endParaRPr lang="en-US"/>
        </a:p>
      </dgm:t>
    </dgm:pt>
    <dgm:pt modelId="{07B69232-280F-4613-B6C0-CB9DFE2BEF43}" type="pres">
      <dgm:prSet presAssocID="{9E44585F-C3EF-4A6E-B9DA-EA199277A728}" presName="nodeFollowingNodes" presStyleLbl="node1" presStyleIdx="3" presStyleCnt="11">
        <dgm:presLayoutVars>
          <dgm:bulletEnabled val="1"/>
        </dgm:presLayoutVars>
      </dgm:prSet>
      <dgm:spPr/>
      <dgm:t>
        <a:bodyPr/>
        <a:lstStyle/>
        <a:p>
          <a:endParaRPr lang="en-US"/>
        </a:p>
      </dgm:t>
    </dgm:pt>
    <dgm:pt modelId="{C933E10C-9288-4332-A293-F04C7EB0B888}" type="pres">
      <dgm:prSet presAssocID="{B7DB508B-5BD5-49D6-A2CD-218C7335D879}" presName="nodeFollowingNodes" presStyleLbl="node1" presStyleIdx="4" presStyleCnt="11">
        <dgm:presLayoutVars>
          <dgm:bulletEnabled val="1"/>
        </dgm:presLayoutVars>
      </dgm:prSet>
      <dgm:spPr/>
      <dgm:t>
        <a:bodyPr/>
        <a:lstStyle/>
        <a:p>
          <a:endParaRPr lang="en-US"/>
        </a:p>
      </dgm:t>
    </dgm:pt>
    <dgm:pt modelId="{59E950DA-DC2E-4EA6-9FA9-50F02DA76046}" type="pres">
      <dgm:prSet presAssocID="{D7C08CDA-766F-4298-BDF4-63AD48316FE7}" presName="nodeFollowingNodes" presStyleLbl="node1" presStyleIdx="5" presStyleCnt="11">
        <dgm:presLayoutVars>
          <dgm:bulletEnabled val="1"/>
        </dgm:presLayoutVars>
      </dgm:prSet>
      <dgm:spPr/>
      <dgm:t>
        <a:bodyPr/>
        <a:lstStyle/>
        <a:p>
          <a:endParaRPr lang="en-US"/>
        </a:p>
      </dgm:t>
    </dgm:pt>
    <dgm:pt modelId="{CA2BD9AB-1BF4-46AA-AAA5-215ECC278560}" type="pres">
      <dgm:prSet presAssocID="{CB7E9324-C204-4E7D-AA5C-EEDB324FE7F5}" presName="nodeFollowingNodes" presStyleLbl="node1" presStyleIdx="6" presStyleCnt="11">
        <dgm:presLayoutVars>
          <dgm:bulletEnabled val="1"/>
        </dgm:presLayoutVars>
      </dgm:prSet>
      <dgm:spPr/>
      <dgm:t>
        <a:bodyPr/>
        <a:lstStyle/>
        <a:p>
          <a:endParaRPr lang="en-US"/>
        </a:p>
      </dgm:t>
    </dgm:pt>
    <dgm:pt modelId="{AB23505D-D5DA-4665-9894-344D0EE56323}" type="pres">
      <dgm:prSet presAssocID="{C56E34C1-5BB8-432A-8E77-436DB2AE3040}" presName="nodeFollowingNodes" presStyleLbl="node1" presStyleIdx="7" presStyleCnt="11">
        <dgm:presLayoutVars>
          <dgm:bulletEnabled val="1"/>
        </dgm:presLayoutVars>
      </dgm:prSet>
      <dgm:spPr/>
      <dgm:t>
        <a:bodyPr/>
        <a:lstStyle/>
        <a:p>
          <a:endParaRPr lang="en-US"/>
        </a:p>
      </dgm:t>
    </dgm:pt>
    <dgm:pt modelId="{39ED2D36-B583-4142-9226-49A4F7423BB0}" type="pres">
      <dgm:prSet presAssocID="{C9DE567A-04E7-4F85-8651-D85690A59E0B}" presName="nodeFollowingNodes" presStyleLbl="node1" presStyleIdx="8" presStyleCnt="11">
        <dgm:presLayoutVars>
          <dgm:bulletEnabled val="1"/>
        </dgm:presLayoutVars>
      </dgm:prSet>
      <dgm:spPr/>
      <dgm:t>
        <a:bodyPr/>
        <a:lstStyle/>
        <a:p>
          <a:endParaRPr lang="en-US"/>
        </a:p>
      </dgm:t>
    </dgm:pt>
    <dgm:pt modelId="{6C914B89-7760-49AE-8CE2-AB20A61E4C33}" type="pres">
      <dgm:prSet presAssocID="{43A27CD8-4C1D-4AA6-945E-5F0B6EDAFBD1}" presName="nodeFollowingNodes" presStyleLbl="node1" presStyleIdx="9" presStyleCnt="11">
        <dgm:presLayoutVars>
          <dgm:bulletEnabled val="1"/>
        </dgm:presLayoutVars>
      </dgm:prSet>
      <dgm:spPr/>
      <dgm:t>
        <a:bodyPr/>
        <a:lstStyle/>
        <a:p>
          <a:endParaRPr lang="en-US"/>
        </a:p>
      </dgm:t>
    </dgm:pt>
    <dgm:pt modelId="{24BEC840-A8CF-4918-90AE-46760666F91D}" type="pres">
      <dgm:prSet presAssocID="{0B6BCA25-EBD2-4AEF-ABB4-7EED9054A039}" presName="nodeFollowingNodes" presStyleLbl="node1" presStyleIdx="10" presStyleCnt="11" custRadScaleRad="103100" custRadScaleInc="-17734">
        <dgm:presLayoutVars>
          <dgm:bulletEnabled val="1"/>
        </dgm:presLayoutVars>
      </dgm:prSet>
      <dgm:spPr/>
      <dgm:t>
        <a:bodyPr/>
        <a:lstStyle/>
        <a:p>
          <a:endParaRPr lang="en-US"/>
        </a:p>
      </dgm:t>
    </dgm:pt>
  </dgm:ptLst>
  <dgm:cxnLst>
    <dgm:cxn modelId="{DFB876D6-33E6-4A37-A5B7-DA904F2E9C8D}" srcId="{197AC35A-517F-402B-9D35-B58325A9B160}" destId="{B7DB508B-5BD5-49D6-A2CD-218C7335D879}" srcOrd="4" destOrd="0" parTransId="{3F3336E1-3D2B-4B25-8DAB-94586EB5F6AC}" sibTransId="{762C54EB-5FE8-4B12-A3F9-E1DF50EE7A5F}"/>
    <dgm:cxn modelId="{D6D67540-C88F-4136-B40B-85FC2D014B00}" srcId="{197AC35A-517F-402B-9D35-B58325A9B160}" destId="{0B6BCA25-EBD2-4AEF-ABB4-7EED9054A039}" srcOrd="10" destOrd="0" parTransId="{FE7033EA-EC41-48B0-9F6D-65FD3CE058D7}" sibTransId="{4481D1EC-60DB-449F-95B6-044A46B35850}"/>
    <dgm:cxn modelId="{3E3F944A-4343-4385-BED8-673AFF394A18}" srcId="{197AC35A-517F-402B-9D35-B58325A9B160}" destId="{C56E34C1-5BB8-432A-8E77-436DB2AE3040}" srcOrd="7" destOrd="0" parTransId="{D3699FF1-2804-48B4-BD16-686B2958DA79}" sibTransId="{6107417B-6FF7-47F2-A116-9B1EC87C3146}"/>
    <dgm:cxn modelId="{E9E10C32-3036-4468-A024-0F0EBCDAB723}" type="presOf" srcId="{0B6BCA25-EBD2-4AEF-ABB4-7EED9054A039}" destId="{24BEC840-A8CF-4918-90AE-46760666F91D}" srcOrd="0" destOrd="0" presId="urn:microsoft.com/office/officeart/2005/8/layout/cycle3"/>
    <dgm:cxn modelId="{CAB44434-F387-4E99-BA88-17766D8BD3EB}" srcId="{197AC35A-517F-402B-9D35-B58325A9B160}" destId="{43A27CD8-4C1D-4AA6-945E-5F0B6EDAFBD1}" srcOrd="9" destOrd="0" parTransId="{8AE782A1-46DA-4DD1-9F67-21ACB13C0726}" sibTransId="{6ABA8461-837C-4C06-9592-F5B1A15F59DF}"/>
    <dgm:cxn modelId="{B8CCF24A-3468-410F-BF99-A5383DF690AB}" type="presOf" srcId="{C56E34C1-5BB8-432A-8E77-436DB2AE3040}" destId="{AB23505D-D5DA-4665-9894-344D0EE56323}" srcOrd="0" destOrd="0" presId="urn:microsoft.com/office/officeart/2005/8/layout/cycle3"/>
    <dgm:cxn modelId="{99808785-4B27-4760-8056-47B67B8756A4}" type="presOf" srcId="{6BA10420-8B35-4394-BB30-2225EB8DC4A1}" destId="{589CB8B4-07BC-4520-8007-4C40A0F29435}" srcOrd="0" destOrd="0" presId="urn:microsoft.com/office/officeart/2005/8/layout/cycle3"/>
    <dgm:cxn modelId="{54A90A1C-7B95-4425-879D-088B7B07F78A}" type="presOf" srcId="{9E44585F-C3EF-4A6E-B9DA-EA199277A728}" destId="{07B69232-280F-4613-B6C0-CB9DFE2BEF43}" srcOrd="0" destOrd="0" presId="urn:microsoft.com/office/officeart/2005/8/layout/cycle3"/>
    <dgm:cxn modelId="{213AACAE-3A06-4791-8332-2D9B04A6C080}" type="presOf" srcId="{66B57195-BF81-49C7-9B46-1A3FE4235E5C}" destId="{BCBB376B-1D21-479D-AF8C-B93CFEA2A14E}" srcOrd="0" destOrd="0" presId="urn:microsoft.com/office/officeart/2005/8/layout/cycle3"/>
    <dgm:cxn modelId="{2AC3BF25-363B-4290-A7B6-0AA18A545EF3}" srcId="{197AC35A-517F-402B-9D35-B58325A9B160}" destId="{CB7E9324-C204-4E7D-AA5C-EEDB324FE7F5}" srcOrd="6" destOrd="0" parTransId="{9AE4D3BB-2C4A-4B71-92A6-15977586F8E3}" sibTransId="{95908BBF-BAE4-4179-9227-3B208CC4903C}"/>
    <dgm:cxn modelId="{4872FC24-4606-4AA2-B3C9-9C79FD378F19}" type="presOf" srcId="{197AC35A-517F-402B-9D35-B58325A9B160}" destId="{C0BACF06-3693-402E-A6B4-17C501F30576}" srcOrd="0" destOrd="0" presId="urn:microsoft.com/office/officeart/2005/8/layout/cycle3"/>
    <dgm:cxn modelId="{5DE23152-5575-44F9-BBF6-978E42E47ED3}" srcId="{197AC35A-517F-402B-9D35-B58325A9B160}" destId="{66B57195-BF81-49C7-9B46-1A3FE4235E5C}" srcOrd="1" destOrd="0" parTransId="{9E2F2497-2585-48C4-A487-441847714AFF}" sibTransId="{B27C71D4-5962-42FD-A764-F4A46DAA80B2}"/>
    <dgm:cxn modelId="{99026EA4-727A-4F53-B961-F349BD17F4FE}" type="presOf" srcId="{CB7E9324-C204-4E7D-AA5C-EEDB324FE7F5}" destId="{CA2BD9AB-1BF4-46AA-AAA5-215ECC278560}" srcOrd="0" destOrd="0" presId="urn:microsoft.com/office/officeart/2005/8/layout/cycle3"/>
    <dgm:cxn modelId="{26B34631-2CF4-4730-A0F9-8D8836E512AC}" type="presOf" srcId="{D7C08CDA-766F-4298-BDF4-63AD48316FE7}" destId="{59E950DA-DC2E-4EA6-9FA9-50F02DA76046}" srcOrd="0" destOrd="0" presId="urn:microsoft.com/office/officeart/2005/8/layout/cycle3"/>
    <dgm:cxn modelId="{086BEF30-EEC1-4652-8CA9-D02D2BCF7F3C}" type="presOf" srcId="{B7DB508B-5BD5-49D6-A2CD-218C7335D879}" destId="{C933E10C-9288-4332-A293-F04C7EB0B888}" srcOrd="0" destOrd="0" presId="urn:microsoft.com/office/officeart/2005/8/layout/cycle3"/>
    <dgm:cxn modelId="{7ABF2027-E033-47C9-AD4F-E2F4619EE5E6}" srcId="{197AC35A-517F-402B-9D35-B58325A9B160}" destId="{C9DE567A-04E7-4F85-8651-D85690A59E0B}" srcOrd="8" destOrd="0" parTransId="{67DEF11C-FC43-405A-A99A-7E55D6E44D68}" sibTransId="{960ACE0F-B56B-4198-9A3D-0DCA2DD916B4}"/>
    <dgm:cxn modelId="{4C61352F-1020-430C-814B-C6F1D9E46C36}" type="presOf" srcId="{F24ABE08-91AC-4BF1-BBD4-FE214B2C9261}" destId="{8784527C-AF94-4111-B36C-3CF2A3D6CCEA}" srcOrd="0" destOrd="0" presId="urn:microsoft.com/office/officeart/2005/8/layout/cycle3"/>
    <dgm:cxn modelId="{223BDC44-21F8-4AA2-A934-90D34429E484}" srcId="{197AC35A-517F-402B-9D35-B58325A9B160}" destId="{F24ABE08-91AC-4BF1-BBD4-FE214B2C9261}" srcOrd="2" destOrd="0" parTransId="{6757B17F-14B2-4BA3-91E8-F458D9067197}" sibTransId="{4241057F-FEEA-4566-A1C9-58FF2B0B86F1}"/>
    <dgm:cxn modelId="{F8373705-05CE-4A42-BCC2-B031DACDD1BA}" type="presOf" srcId="{C9DE567A-04E7-4F85-8651-D85690A59E0B}" destId="{39ED2D36-B583-4142-9226-49A4F7423BB0}" srcOrd="0" destOrd="0" presId="urn:microsoft.com/office/officeart/2005/8/layout/cycle3"/>
    <dgm:cxn modelId="{E6DE243A-004F-44CE-A2FC-F39E80A82F2A}" srcId="{197AC35A-517F-402B-9D35-B58325A9B160}" destId="{D7C08CDA-766F-4298-BDF4-63AD48316FE7}" srcOrd="5" destOrd="0" parTransId="{4EF744CF-480D-4652-9DE7-BA499DBFABE1}" sibTransId="{C3B8D7EF-C2D2-4AA1-9F32-534C4A84251A}"/>
    <dgm:cxn modelId="{AC1DF538-BA6C-4500-A8AE-BE4095F53739}" type="presOf" srcId="{3E30AEA5-B2A9-4325-A9CD-B389C44E614B}" destId="{86FA5C5E-099F-4711-98C8-A46EAFEC048A}" srcOrd="0" destOrd="0" presId="urn:microsoft.com/office/officeart/2005/8/layout/cycle3"/>
    <dgm:cxn modelId="{B2430982-38E4-4C41-8D4A-ADA8E0A859DD}" srcId="{197AC35A-517F-402B-9D35-B58325A9B160}" destId="{3E30AEA5-B2A9-4325-A9CD-B389C44E614B}" srcOrd="0" destOrd="0" parTransId="{3B616DDA-75FE-4CD0-9D90-CDFC75666786}" sibTransId="{6BA10420-8B35-4394-BB30-2225EB8DC4A1}"/>
    <dgm:cxn modelId="{38674F8D-0655-4337-B05A-54296B58266D}" type="presOf" srcId="{43A27CD8-4C1D-4AA6-945E-5F0B6EDAFBD1}" destId="{6C914B89-7760-49AE-8CE2-AB20A61E4C33}" srcOrd="0" destOrd="0" presId="urn:microsoft.com/office/officeart/2005/8/layout/cycle3"/>
    <dgm:cxn modelId="{48519FB0-9B98-41FF-B3AA-0EA509C4E955}" srcId="{197AC35A-517F-402B-9D35-B58325A9B160}" destId="{9E44585F-C3EF-4A6E-B9DA-EA199277A728}" srcOrd="3" destOrd="0" parTransId="{303BA778-D31F-4E75-BA15-5EE13701AD47}" sibTransId="{34ADA60B-E7A3-4432-BDD0-61DAD6537C71}"/>
    <dgm:cxn modelId="{95FED919-1A4F-4764-AFF4-0573FF67E0C5}" type="presParOf" srcId="{C0BACF06-3693-402E-A6B4-17C501F30576}" destId="{C2C7E53B-627D-47AA-B42F-448653068E06}" srcOrd="0" destOrd="0" presId="urn:microsoft.com/office/officeart/2005/8/layout/cycle3"/>
    <dgm:cxn modelId="{AB01D36E-1EE5-4985-8788-EC116EECC6F8}" type="presParOf" srcId="{C2C7E53B-627D-47AA-B42F-448653068E06}" destId="{86FA5C5E-099F-4711-98C8-A46EAFEC048A}" srcOrd="0" destOrd="0" presId="urn:microsoft.com/office/officeart/2005/8/layout/cycle3"/>
    <dgm:cxn modelId="{73092DF2-2148-4736-8DC7-4B6BD56680A6}" type="presParOf" srcId="{C2C7E53B-627D-47AA-B42F-448653068E06}" destId="{589CB8B4-07BC-4520-8007-4C40A0F29435}" srcOrd="1" destOrd="0" presId="urn:microsoft.com/office/officeart/2005/8/layout/cycle3"/>
    <dgm:cxn modelId="{A450C90E-82E1-4009-9B9C-7D4CBFE4D710}" type="presParOf" srcId="{C2C7E53B-627D-47AA-B42F-448653068E06}" destId="{BCBB376B-1D21-479D-AF8C-B93CFEA2A14E}" srcOrd="2" destOrd="0" presId="urn:microsoft.com/office/officeart/2005/8/layout/cycle3"/>
    <dgm:cxn modelId="{278F1A00-5330-42DC-BC95-61385283B882}" type="presParOf" srcId="{C2C7E53B-627D-47AA-B42F-448653068E06}" destId="{8784527C-AF94-4111-B36C-3CF2A3D6CCEA}" srcOrd="3" destOrd="0" presId="urn:microsoft.com/office/officeart/2005/8/layout/cycle3"/>
    <dgm:cxn modelId="{8A137C26-F826-41AC-8E51-88D89EA4DF4A}" type="presParOf" srcId="{C2C7E53B-627D-47AA-B42F-448653068E06}" destId="{07B69232-280F-4613-B6C0-CB9DFE2BEF43}" srcOrd="4" destOrd="0" presId="urn:microsoft.com/office/officeart/2005/8/layout/cycle3"/>
    <dgm:cxn modelId="{C99715BE-7FBB-4F62-92C0-1ED1624D85F2}" type="presParOf" srcId="{C2C7E53B-627D-47AA-B42F-448653068E06}" destId="{C933E10C-9288-4332-A293-F04C7EB0B888}" srcOrd="5" destOrd="0" presId="urn:microsoft.com/office/officeart/2005/8/layout/cycle3"/>
    <dgm:cxn modelId="{E88BA16C-1498-4487-B0B9-92DD58E1478C}" type="presParOf" srcId="{C2C7E53B-627D-47AA-B42F-448653068E06}" destId="{59E950DA-DC2E-4EA6-9FA9-50F02DA76046}" srcOrd="6" destOrd="0" presId="urn:microsoft.com/office/officeart/2005/8/layout/cycle3"/>
    <dgm:cxn modelId="{A9E7D378-E0FE-4C54-8369-01E43FF5D21B}" type="presParOf" srcId="{C2C7E53B-627D-47AA-B42F-448653068E06}" destId="{CA2BD9AB-1BF4-46AA-AAA5-215ECC278560}" srcOrd="7" destOrd="0" presId="urn:microsoft.com/office/officeart/2005/8/layout/cycle3"/>
    <dgm:cxn modelId="{A9AA6CFE-3794-43C9-8DF9-D2A94B3CA92A}" type="presParOf" srcId="{C2C7E53B-627D-47AA-B42F-448653068E06}" destId="{AB23505D-D5DA-4665-9894-344D0EE56323}" srcOrd="8" destOrd="0" presId="urn:microsoft.com/office/officeart/2005/8/layout/cycle3"/>
    <dgm:cxn modelId="{6AD72A95-BFBD-4860-B6DD-665DE3C5EDD3}" type="presParOf" srcId="{C2C7E53B-627D-47AA-B42F-448653068E06}" destId="{39ED2D36-B583-4142-9226-49A4F7423BB0}" srcOrd="9" destOrd="0" presId="urn:microsoft.com/office/officeart/2005/8/layout/cycle3"/>
    <dgm:cxn modelId="{1AFE61AA-8C54-40C9-8E2D-D11D2F0A0673}" type="presParOf" srcId="{C2C7E53B-627D-47AA-B42F-448653068E06}" destId="{6C914B89-7760-49AE-8CE2-AB20A61E4C33}" srcOrd="10" destOrd="0" presId="urn:microsoft.com/office/officeart/2005/8/layout/cycle3"/>
    <dgm:cxn modelId="{0849E476-EE69-4280-8426-253711FAFD0A}" type="presParOf" srcId="{C2C7E53B-627D-47AA-B42F-448653068E06}" destId="{24BEC840-A8CF-4918-90AE-46760666F91D}"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E4F00-A924-4390-A64B-6BABCD85BD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0C9B8D-55E0-4386-B764-D55B19E97037}">
      <dgm:prSet phldrT="[Text]"/>
      <dgm:spPr>
        <a:solidFill>
          <a:srgbClr val="7030A0"/>
        </a:solidFill>
      </dgm:spPr>
      <dgm:t>
        <a:bodyPr/>
        <a:lstStyle/>
        <a:p>
          <a:r>
            <a:rPr lang="en-US" dirty="0"/>
            <a:t>People who work in and contribute to the process you are trying to improve</a:t>
          </a:r>
          <a:r>
            <a:rPr lang="en-US" b="1" dirty="0">
              <a:solidFill>
                <a:schemeClr val="bg1"/>
              </a:solidFill>
            </a:rPr>
            <a:t>. </a:t>
          </a:r>
          <a:r>
            <a:rPr lang="en-US" b="1" dirty="0">
              <a:solidFill>
                <a:srgbClr val="FF0000"/>
              </a:solidFill>
            </a:rPr>
            <a:t>NB</a:t>
          </a:r>
          <a:r>
            <a:rPr lang="en-US" b="1" dirty="0">
              <a:solidFill>
                <a:schemeClr val="bg1"/>
              </a:solidFill>
            </a:rPr>
            <a:t> </a:t>
          </a:r>
          <a:r>
            <a:rPr lang="en-US" dirty="0"/>
            <a:t>Include people outside of the department/area who may be affected by the change</a:t>
          </a:r>
        </a:p>
      </dgm:t>
    </dgm:pt>
    <dgm:pt modelId="{1B76A973-6A31-4423-BF9B-0D402B0DC967}" type="parTrans" cxnId="{7F586D53-E130-4E2A-AD12-511C1FAFC6AB}">
      <dgm:prSet/>
      <dgm:spPr/>
      <dgm:t>
        <a:bodyPr/>
        <a:lstStyle/>
        <a:p>
          <a:endParaRPr lang="en-US"/>
        </a:p>
      </dgm:t>
    </dgm:pt>
    <dgm:pt modelId="{69FB6515-78B5-4AD2-BB80-DA4E1C17E29F}" type="sibTrans" cxnId="{7F586D53-E130-4E2A-AD12-511C1FAFC6AB}">
      <dgm:prSet/>
      <dgm:spPr/>
      <dgm:t>
        <a:bodyPr/>
        <a:lstStyle/>
        <a:p>
          <a:endParaRPr lang="en-US"/>
        </a:p>
      </dgm:t>
    </dgm:pt>
    <dgm:pt modelId="{8BC0911E-7406-47CF-A17D-D303F6762CBF}">
      <dgm:prSet phldrT="[Text]"/>
      <dgm:spPr/>
      <dgm:t>
        <a:bodyPr/>
        <a:lstStyle/>
        <a:p>
          <a:r>
            <a:rPr lang="en-US" dirty="0">
              <a:solidFill>
                <a:schemeClr val="bg1"/>
              </a:solidFill>
            </a:rPr>
            <a:t>Nurses, Doctors, HSCP, Administrators, Support staff</a:t>
          </a:r>
        </a:p>
      </dgm:t>
    </dgm:pt>
    <dgm:pt modelId="{6EA00593-28C2-4EDC-B25C-107FF0F36820}" type="parTrans" cxnId="{17EF2E28-662E-4563-A8B2-94A7E524D7D5}">
      <dgm:prSet/>
      <dgm:spPr/>
      <dgm:t>
        <a:bodyPr/>
        <a:lstStyle/>
        <a:p>
          <a:endParaRPr lang="en-US"/>
        </a:p>
      </dgm:t>
    </dgm:pt>
    <dgm:pt modelId="{BCD7E0A6-F336-44E6-8BC8-3C91E75A23F5}" type="sibTrans" cxnId="{17EF2E28-662E-4563-A8B2-94A7E524D7D5}">
      <dgm:prSet/>
      <dgm:spPr/>
      <dgm:t>
        <a:bodyPr/>
        <a:lstStyle/>
        <a:p>
          <a:endParaRPr lang="en-US"/>
        </a:p>
      </dgm:t>
    </dgm:pt>
    <dgm:pt modelId="{6E9C6F24-A00A-4078-AD35-24EAD4CF33B1}">
      <dgm:prSet phldrT="[Text]"/>
      <dgm:spPr>
        <a:solidFill>
          <a:srgbClr val="7030A0"/>
        </a:solidFill>
      </dgm:spPr>
      <dgm:t>
        <a:bodyPr/>
        <a:lstStyle/>
        <a:p>
          <a:r>
            <a:rPr lang="en-US" dirty="0"/>
            <a:t>People with enough knowledge to understand the implications of the change and senior enough to authorize the tests of change</a:t>
          </a:r>
        </a:p>
      </dgm:t>
    </dgm:pt>
    <dgm:pt modelId="{839817C4-C65E-408A-B9EE-79A8244F0FFB}" type="parTrans" cxnId="{18394E5A-D0A4-4DE7-B547-8C8DCF359159}">
      <dgm:prSet/>
      <dgm:spPr/>
      <dgm:t>
        <a:bodyPr/>
        <a:lstStyle/>
        <a:p>
          <a:endParaRPr lang="en-US"/>
        </a:p>
      </dgm:t>
    </dgm:pt>
    <dgm:pt modelId="{602C03E1-D486-4CDC-A1D7-517CB82283FA}" type="sibTrans" cxnId="{18394E5A-D0A4-4DE7-B547-8C8DCF359159}">
      <dgm:prSet/>
      <dgm:spPr/>
      <dgm:t>
        <a:bodyPr/>
        <a:lstStyle/>
        <a:p>
          <a:endParaRPr lang="en-US"/>
        </a:p>
      </dgm:t>
    </dgm:pt>
    <dgm:pt modelId="{2A85C9C9-8602-448C-8CCB-89D31BC42091}">
      <dgm:prSet phldrT="[Text]"/>
      <dgm:spPr/>
      <dgm:t>
        <a:bodyPr/>
        <a:lstStyle/>
        <a:p>
          <a:r>
            <a:rPr lang="en-US" dirty="0">
              <a:solidFill>
                <a:schemeClr val="bg1"/>
              </a:solidFill>
            </a:rPr>
            <a:t>Senior managers/Consultants involved in the area the change is being made</a:t>
          </a:r>
        </a:p>
      </dgm:t>
    </dgm:pt>
    <dgm:pt modelId="{097ADD47-4507-43B2-875A-50833F29DB5B}" type="parTrans" cxnId="{D68B15E3-E18F-4EA5-BA7F-5CCDB0DBEE15}">
      <dgm:prSet/>
      <dgm:spPr/>
      <dgm:t>
        <a:bodyPr/>
        <a:lstStyle/>
        <a:p>
          <a:endParaRPr lang="en-US"/>
        </a:p>
      </dgm:t>
    </dgm:pt>
    <dgm:pt modelId="{489ADC0B-333C-47B1-BAB8-CFA6AF39FF8F}" type="sibTrans" cxnId="{D68B15E3-E18F-4EA5-BA7F-5CCDB0DBEE15}">
      <dgm:prSet/>
      <dgm:spPr/>
      <dgm:t>
        <a:bodyPr/>
        <a:lstStyle/>
        <a:p>
          <a:endParaRPr lang="en-US"/>
        </a:p>
      </dgm:t>
    </dgm:pt>
    <dgm:pt modelId="{494B5E2A-E82C-4BEB-BFDA-C54D00ABEDC9}">
      <dgm:prSet phldrT="[Text]"/>
      <dgm:spPr>
        <a:solidFill>
          <a:srgbClr val="7030A0"/>
        </a:solidFill>
      </dgm:spPr>
      <dgm:t>
        <a:bodyPr/>
        <a:lstStyle/>
        <a:p>
          <a:r>
            <a:rPr lang="en-US" dirty="0"/>
            <a:t>Representatives from all the staffing groups involved in the process</a:t>
          </a:r>
        </a:p>
      </dgm:t>
    </dgm:pt>
    <dgm:pt modelId="{AA1A6515-C417-4EFE-9BA5-22056971ADCE}" type="parTrans" cxnId="{6AE17701-2FC1-4358-A61A-28C9804560CC}">
      <dgm:prSet/>
      <dgm:spPr/>
      <dgm:t>
        <a:bodyPr/>
        <a:lstStyle/>
        <a:p>
          <a:endParaRPr lang="en-US"/>
        </a:p>
      </dgm:t>
    </dgm:pt>
    <dgm:pt modelId="{3E911CCF-19F1-4523-980A-B91CDBDBA95F}" type="sibTrans" cxnId="{6AE17701-2FC1-4358-A61A-28C9804560CC}">
      <dgm:prSet/>
      <dgm:spPr/>
      <dgm:t>
        <a:bodyPr/>
        <a:lstStyle/>
        <a:p>
          <a:endParaRPr lang="en-US"/>
        </a:p>
      </dgm:t>
    </dgm:pt>
    <dgm:pt modelId="{8DA97C4E-DB84-4212-B609-97C08436067D}">
      <dgm:prSet phldrT="[Text]"/>
      <dgm:spPr>
        <a:solidFill>
          <a:srgbClr val="7030A0"/>
        </a:solidFill>
      </dgm:spPr>
      <dgm:t>
        <a:bodyPr/>
        <a:lstStyle/>
        <a:p>
          <a:r>
            <a:rPr lang="en-US" dirty="0"/>
            <a:t>Someone who can represent the patient and their experiences</a:t>
          </a:r>
        </a:p>
      </dgm:t>
    </dgm:pt>
    <dgm:pt modelId="{FDB3D00C-C07E-40AC-BC4C-389D9DDBBABB}" type="parTrans" cxnId="{953DD01C-9F81-4E4C-946B-F758FC565EEA}">
      <dgm:prSet/>
      <dgm:spPr/>
      <dgm:t>
        <a:bodyPr/>
        <a:lstStyle/>
        <a:p>
          <a:endParaRPr lang="en-US"/>
        </a:p>
      </dgm:t>
    </dgm:pt>
    <dgm:pt modelId="{BF0226FC-A103-412A-A326-EF91DD77AF52}" type="sibTrans" cxnId="{953DD01C-9F81-4E4C-946B-F758FC565EEA}">
      <dgm:prSet/>
      <dgm:spPr/>
      <dgm:t>
        <a:bodyPr/>
        <a:lstStyle/>
        <a:p>
          <a:endParaRPr lang="en-US"/>
        </a:p>
      </dgm:t>
    </dgm:pt>
    <dgm:pt modelId="{45626E79-94CB-4A14-98AC-1929B1071363}">
      <dgm:prSet phldrT="[Text]"/>
      <dgm:spPr>
        <a:solidFill>
          <a:srgbClr val="7030A0"/>
        </a:solidFill>
      </dgm:spPr>
      <dgm:t>
        <a:bodyPr/>
        <a:lstStyle/>
        <a:p>
          <a:r>
            <a:rPr lang="en-US" dirty="0"/>
            <a:t>Senior leader who can authorize the initiative, remove obstacles, has broader system knowledge &amp; can elevate the initiative</a:t>
          </a:r>
        </a:p>
      </dgm:t>
    </dgm:pt>
    <dgm:pt modelId="{DCB6DCA8-6052-47A1-8736-7D3B0213B9CC}" type="parTrans" cxnId="{CBD37F03-D608-4FC6-91D3-EF160DD0CD79}">
      <dgm:prSet/>
      <dgm:spPr/>
      <dgm:t>
        <a:bodyPr/>
        <a:lstStyle/>
        <a:p>
          <a:endParaRPr lang="en-US"/>
        </a:p>
      </dgm:t>
    </dgm:pt>
    <dgm:pt modelId="{3949FD58-A897-4CDB-912B-C6E396EB5E42}" type="sibTrans" cxnId="{CBD37F03-D608-4FC6-91D3-EF160DD0CD79}">
      <dgm:prSet/>
      <dgm:spPr/>
      <dgm:t>
        <a:bodyPr/>
        <a:lstStyle/>
        <a:p>
          <a:endParaRPr lang="en-US"/>
        </a:p>
      </dgm:t>
    </dgm:pt>
    <dgm:pt modelId="{B4055193-6F2E-4A2E-9991-97709EE37DFD}">
      <dgm:prSet phldrT="[Text]"/>
      <dgm:spPr>
        <a:solidFill>
          <a:srgbClr val="7030A0"/>
        </a:solidFill>
      </dgm:spPr>
      <dgm:t>
        <a:bodyPr/>
        <a:lstStyle/>
        <a:p>
          <a:r>
            <a:rPr lang="en-US" dirty="0"/>
            <a:t>People enthusiastic about making improvement</a:t>
          </a:r>
        </a:p>
      </dgm:t>
    </dgm:pt>
    <dgm:pt modelId="{7666C618-FA16-4F44-AD3D-4163C25ADBE7}" type="parTrans" cxnId="{1DE3586A-C0D5-4B8F-A29A-ABC55A863566}">
      <dgm:prSet/>
      <dgm:spPr/>
      <dgm:t>
        <a:bodyPr/>
        <a:lstStyle/>
        <a:p>
          <a:endParaRPr lang="en-US"/>
        </a:p>
      </dgm:t>
    </dgm:pt>
    <dgm:pt modelId="{D32C5EBC-B376-4C9A-9523-0BEE0A33039C}" type="sibTrans" cxnId="{1DE3586A-C0D5-4B8F-A29A-ABC55A863566}">
      <dgm:prSet/>
      <dgm:spPr/>
      <dgm:t>
        <a:bodyPr/>
        <a:lstStyle/>
        <a:p>
          <a:endParaRPr lang="en-US"/>
        </a:p>
      </dgm:t>
    </dgm:pt>
    <dgm:pt modelId="{BFDBFDAA-3FF3-4F19-B254-D8808417D62D}" type="pres">
      <dgm:prSet presAssocID="{1E2E4F00-A924-4390-A64B-6BABCD85BDFD}" presName="linear" presStyleCnt="0">
        <dgm:presLayoutVars>
          <dgm:animLvl val="lvl"/>
          <dgm:resizeHandles val="exact"/>
        </dgm:presLayoutVars>
      </dgm:prSet>
      <dgm:spPr/>
      <dgm:t>
        <a:bodyPr/>
        <a:lstStyle/>
        <a:p>
          <a:endParaRPr lang="en-US"/>
        </a:p>
      </dgm:t>
    </dgm:pt>
    <dgm:pt modelId="{DB58ED7C-C2E3-40FE-B5CB-13EFD02FDC91}" type="pres">
      <dgm:prSet presAssocID="{590C9B8D-55E0-4386-B764-D55B19E97037}" presName="parentText" presStyleLbl="node1" presStyleIdx="0" presStyleCnt="6">
        <dgm:presLayoutVars>
          <dgm:chMax val="0"/>
          <dgm:bulletEnabled val="1"/>
        </dgm:presLayoutVars>
      </dgm:prSet>
      <dgm:spPr/>
      <dgm:t>
        <a:bodyPr/>
        <a:lstStyle/>
        <a:p>
          <a:endParaRPr lang="en-US"/>
        </a:p>
      </dgm:t>
    </dgm:pt>
    <dgm:pt modelId="{92375B14-87DE-4E05-956B-ABDE41D062A3}" type="pres">
      <dgm:prSet presAssocID="{590C9B8D-55E0-4386-B764-D55B19E97037}" presName="childText" presStyleLbl="revTx" presStyleIdx="0" presStyleCnt="2">
        <dgm:presLayoutVars>
          <dgm:bulletEnabled val="1"/>
        </dgm:presLayoutVars>
      </dgm:prSet>
      <dgm:spPr/>
      <dgm:t>
        <a:bodyPr/>
        <a:lstStyle/>
        <a:p>
          <a:endParaRPr lang="en-US"/>
        </a:p>
      </dgm:t>
    </dgm:pt>
    <dgm:pt modelId="{ABCFD60B-E13D-4FB1-98A6-21BF61182CC5}" type="pres">
      <dgm:prSet presAssocID="{6E9C6F24-A00A-4078-AD35-24EAD4CF33B1}" presName="parentText" presStyleLbl="node1" presStyleIdx="1" presStyleCnt="6">
        <dgm:presLayoutVars>
          <dgm:chMax val="0"/>
          <dgm:bulletEnabled val="1"/>
        </dgm:presLayoutVars>
      </dgm:prSet>
      <dgm:spPr/>
      <dgm:t>
        <a:bodyPr/>
        <a:lstStyle/>
        <a:p>
          <a:endParaRPr lang="en-US"/>
        </a:p>
      </dgm:t>
    </dgm:pt>
    <dgm:pt modelId="{8562BAAF-9EF9-4400-A3B2-6126A11AFE2A}" type="pres">
      <dgm:prSet presAssocID="{6E9C6F24-A00A-4078-AD35-24EAD4CF33B1}" presName="childText" presStyleLbl="revTx" presStyleIdx="1" presStyleCnt="2">
        <dgm:presLayoutVars>
          <dgm:bulletEnabled val="1"/>
        </dgm:presLayoutVars>
      </dgm:prSet>
      <dgm:spPr/>
      <dgm:t>
        <a:bodyPr/>
        <a:lstStyle/>
        <a:p>
          <a:endParaRPr lang="en-US"/>
        </a:p>
      </dgm:t>
    </dgm:pt>
    <dgm:pt modelId="{7B9696AB-C20D-4D67-A2DD-7BED21566512}" type="pres">
      <dgm:prSet presAssocID="{494B5E2A-E82C-4BEB-BFDA-C54D00ABEDC9}" presName="parentText" presStyleLbl="node1" presStyleIdx="2" presStyleCnt="6">
        <dgm:presLayoutVars>
          <dgm:chMax val="0"/>
          <dgm:bulletEnabled val="1"/>
        </dgm:presLayoutVars>
      </dgm:prSet>
      <dgm:spPr/>
      <dgm:t>
        <a:bodyPr/>
        <a:lstStyle/>
        <a:p>
          <a:endParaRPr lang="en-US"/>
        </a:p>
      </dgm:t>
    </dgm:pt>
    <dgm:pt modelId="{D255B2E2-9039-4544-8D61-1B89B3BEFC47}" type="pres">
      <dgm:prSet presAssocID="{3E911CCF-19F1-4523-980A-B91CDBDBA95F}" presName="spacer" presStyleCnt="0"/>
      <dgm:spPr/>
    </dgm:pt>
    <dgm:pt modelId="{E53EFDEB-5648-4E7D-AF6A-FFE073C96F2B}" type="pres">
      <dgm:prSet presAssocID="{8DA97C4E-DB84-4212-B609-97C08436067D}" presName="parentText" presStyleLbl="node1" presStyleIdx="3" presStyleCnt="6">
        <dgm:presLayoutVars>
          <dgm:chMax val="0"/>
          <dgm:bulletEnabled val="1"/>
        </dgm:presLayoutVars>
      </dgm:prSet>
      <dgm:spPr/>
      <dgm:t>
        <a:bodyPr/>
        <a:lstStyle/>
        <a:p>
          <a:endParaRPr lang="en-US"/>
        </a:p>
      </dgm:t>
    </dgm:pt>
    <dgm:pt modelId="{6ED453DF-5AAB-4CBB-A3A7-9D348E914FC3}" type="pres">
      <dgm:prSet presAssocID="{BF0226FC-A103-412A-A326-EF91DD77AF52}" presName="spacer" presStyleCnt="0"/>
      <dgm:spPr/>
    </dgm:pt>
    <dgm:pt modelId="{B337C70D-08EF-482A-A33F-946C63AC567C}" type="pres">
      <dgm:prSet presAssocID="{45626E79-94CB-4A14-98AC-1929B1071363}" presName="parentText" presStyleLbl="node1" presStyleIdx="4" presStyleCnt="6">
        <dgm:presLayoutVars>
          <dgm:chMax val="0"/>
          <dgm:bulletEnabled val="1"/>
        </dgm:presLayoutVars>
      </dgm:prSet>
      <dgm:spPr/>
      <dgm:t>
        <a:bodyPr/>
        <a:lstStyle/>
        <a:p>
          <a:endParaRPr lang="en-US"/>
        </a:p>
      </dgm:t>
    </dgm:pt>
    <dgm:pt modelId="{9A49DF02-8D1C-4898-B381-AE62087BD29E}" type="pres">
      <dgm:prSet presAssocID="{3949FD58-A897-4CDB-912B-C6E396EB5E42}" presName="spacer" presStyleCnt="0"/>
      <dgm:spPr/>
    </dgm:pt>
    <dgm:pt modelId="{A2635CD9-E397-4848-A34C-139FDE4C7EDE}" type="pres">
      <dgm:prSet presAssocID="{B4055193-6F2E-4A2E-9991-97709EE37DFD}" presName="parentText" presStyleLbl="node1" presStyleIdx="5" presStyleCnt="6">
        <dgm:presLayoutVars>
          <dgm:chMax val="0"/>
          <dgm:bulletEnabled val="1"/>
        </dgm:presLayoutVars>
      </dgm:prSet>
      <dgm:spPr/>
      <dgm:t>
        <a:bodyPr/>
        <a:lstStyle/>
        <a:p>
          <a:endParaRPr lang="en-US"/>
        </a:p>
      </dgm:t>
    </dgm:pt>
  </dgm:ptLst>
  <dgm:cxnLst>
    <dgm:cxn modelId="{BE780466-23C0-488F-A9AE-861D72686BAA}" type="presOf" srcId="{8BC0911E-7406-47CF-A17D-D303F6762CBF}" destId="{92375B14-87DE-4E05-956B-ABDE41D062A3}" srcOrd="0" destOrd="0" presId="urn:microsoft.com/office/officeart/2005/8/layout/vList2"/>
    <dgm:cxn modelId="{CBD37F03-D608-4FC6-91D3-EF160DD0CD79}" srcId="{1E2E4F00-A924-4390-A64B-6BABCD85BDFD}" destId="{45626E79-94CB-4A14-98AC-1929B1071363}" srcOrd="4" destOrd="0" parTransId="{DCB6DCA8-6052-47A1-8736-7D3B0213B9CC}" sibTransId="{3949FD58-A897-4CDB-912B-C6E396EB5E42}"/>
    <dgm:cxn modelId="{1DE3586A-C0D5-4B8F-A29A-ABC55A863566}" srcId="{1E2E4F00-A924-4390-A64B-6BABCD85BDFD}" destId="{B4055193-6F2E-4A2E-9991-97709EE37DFD}" srcOrd="5" destOrd="0" parTransId="{7666C618-FA16-4F44-AD3D-4163C25ADBE7}" sibTransId="{D32C5EBC-B376-4C9A-9523-0BEE0A33039C}"/>
    <dgm:cxn modelId="{A149FD01-F256-4AE5-9DF3-6EC329989B92}" type="presOf" srcId="{494B5E2A-E82C-4BEB-BFDA-C54D00ABEDC9}" destId="{7B9696AB-C20D-4D67-A2DD-7BED21566512}" srcOrd="0" destOrd="0" presId="urn:microsoft.com/office/officeart/2005/8/layout/vList2"/>
    <dgm:cxn modelId="{18394E5A-D0A4-4DE7-B547-8C8DCF359159}" srcId="{1E2E4F00-A924-4390-A64B-6BABCD85BDFD}" destId="{6E9C6F24-A00A-4078-AD35-24EAD4CF33B1}" srcOrd="1" destOrd="0" parTransId="{839817C4-C65E-408A-B9EE-79A8244F0FFB}" sibTransId="{602C03E1-D486-4CDC-A1D7-517CB82283FA}"/>
    <dgm:cxn modelId="{DF56944D-7B61-4767-BCC5-151E15019DBF}" type="presOf" srcId="{2A85C9C9-8602-448C-8CCB-89D31BC42091}" destId="{8562BAAF-9EF9-4400-A3B2-6126A11AFE2A}" srcOrd="0" destOrd="0" presId="urn:microsoft.com/office/officeart/2005/8/layout/vList2"/>
    <dgm:cxn modelId="{D68B15E3-E18F-4EA5-BA7F-5CCDB0DBEE15}" srcId="{6E9C6F24-A00A-4078-AD35-24EAD4CF33B1}" destId="{2A85C9C9-8602-448C-8CCB-89D31BC42091}" srcOrd="0" destOrd="0" parTransId="{097ADD47-4507-43B2-875A-50833F29DB5B}" sibTransId="{489ADC0B-333C-47B1-BAB8-CFA6AF39FF8F}"/>
    <dgm:cxn modelId="{7F586D53-E130-4E2A-AD12-511C1FAFC6AB}" srcId="{1E2E4F00-A924-4390-A64B-6BABCD85BDFD}" destId="{590C9B8D-55E0-4386-B764-D55B19E97037}" srcOrd="0" destOrd="0" parTransId="{1B76A973-6A31-4423-BF9B-0D402B0DC967}" sibTransId="{69FB6515-78B5-4AD2-BB80-DA4E1C17E29F}"/>
    <dgm:cxn modelId="{57A47FE7-F9D0-47E2-B50E-0558F07AB840}" type="presOf" srcId="{B4055193-6F2E-4A2E-9991-97709EE37DFD}" destId="{A2635CD9-E397-4848-A34C-139FDE4C7EDE}" srcOrd="0" destOrd="0" presId="urn:microsoft.com/office/officeart/2005/8/layout/vList2"/>
    <dgm:cxn modelId="{2EBDF655-401F-4CBE-96FB-77AC3758EAFD}" type="presOf" srcId="{8DA97C4E-DB84-4212-B609-97C08436067D}" destId="{E53EFDEB-5648-4E7D-AF6A-FFE073C96F2B}" srcOrd="0" destOrd="0" presId="urn:microsoft.com/office/officeart/2005/8/layout/vList2"/>
    <dgm:cxn modelId="{AC09A0DE-1544-4F11-B3E7-60783E3141F3}" type="presOf" srcId="{6E9C6F24-A00A-4078-AD35-24EAD4CF33B1}" destId="{ABCFD60B-E13D-4FB1-98A6-21BF61182CC5}" srcOrd="0" destOrd="0" presId="urn:microsoft.com/office/officeart/2005/8/layout/vList2"/>
    <dgm:cxn modelId="{6AE17701-2FC1-4358-A61A-28C9804560CC}" srcId="{1E2E4F00-A924-4390-A64B-6BABCD85BDFD}" destId="{494B5E2A-E82C-4BEB-BFDA-C54D00ABEDC9}" srcOrd="2" destOrd="0" parTransId="{AA1A6515-C417-4EFE-9BA5-22056971ADCE}" sibTransId="{3E911CCF-19F1-4523-980A-B91CDBDBA95F}"/>
    <dgm:cxn modelId="{4283BFF5-157F-47F4-B550-4921E0D3043E}" type="presOf" srcId="{590C9B8D-55E0-4386-B764-D55B19E97037}" destId="{DB58ED7C-C2E3-40FE-B5CB-13EFD02FDC91}" srcOrd="0" destOrd="0" presId="urn:microsoft.com/office/officeart/2005/8/layout/vList2"/>
    <dgm:cxn modelId="{17EF2E28-662E-4563-A8B2-94A7E524D7D5}" srcId="{590C9B8D-55E0-4386-B764-D55B19E97037}" destId="{8BC0911E-7406-47CF-A17D-D303F6762CBF}" srcOrd="0" destOrd="0" parTransId="{6EA00593-28C2-4EDC-B25C-107FF0F36820}" sibTransId="{BCD7E0A6-F336-44E6-8BC8-3C91E75A23F5}"/>
    <dgm:cxn modelId="{6FC47675-3635-4554-BD7A-75E5E99BFFA5}" type="presOf" srcId="{45626E79-94CB-4A14-98AC-1929B1071363}" destId="{B337C70D-08EF-482A-A33F-946C63AC567C}" srcOrd="0" destOrd="0" presId="urn:microsoft.com/office/officeart/2005/8/layout/vList2"/>
    <dgm:cxn modelId="{69579C70-F73A-4BEE-A9A7-71D05D45F7AE}" type="presOf" srcId="{1E2E4F00-A924-4390-A64B-6BABCD85BDFD}" destId="{BFDBFDAA-3FF3-4F19-B254-D8808417D62D}" srcOrd="0" destOrd="0" presId="urn:microsoft.com/office/officeart/2005/8/layout/vList2"/>
    <dgm:cxn modelId="{953DD01C-9F81-4E4C-946B-F758FC565EEA}" srcId="{1E2E4F00-A924-4390-A64B-6BABCD85BDFD}" destId="{8DA97C4E-DB84-4212-B609-97C08436067D}" srcOrd="3" destOrd="0" parTransId="{FDB3D00C-C07E-40AC-BC4C-389D9DDBBABB}" sibTransId="{BF0226FC-A103-412A-A326-EF91DD77AF52}"/>
    <dgm:cxn modelId="{8971F60F-A54C-42BD-9B6A-0533D0C09817}" type="presParOf" srcId="{BFDBFDAA-3FF3-4F19-B254-D8808417D62D}" destId="{DB58ED7C-C2E3-40FE-B5CB-13EFD02FDC91}" srcOrd="0" destOrd="0" presId="urn:microsoft.com/office/officeart/2005/8/layout/vList2"/>
    <dgm:cxn modelId="{36B45975-D5A7-4901-81FC-2FC32D4867FC}" type="presParOf" srcId="{BFDBFDAA-3FF3-4F19-B254-D8808417D62D}" destId="{92375B14-87DE-4E05-956B-ABDE41D062A3}" srcOrd="1" destOrd="0" presId="urn:microsoft.com/office/officeart/2005/8/layout/vList2"/>
    <dgm:cxn modelId="{5DFFE47F-54D7-4FAE-989B-2BC0C279DB9E}" type="presParOf" srcId="{BFDBFDAA-3FF3-4F19-B254-D8808417D62D}" destId="{ABCFD60B-E13D-4FB1-98A6-21BF61182CC5}" srcOrd="2" destOrd="0" presId="urn:microsoft.com/office/officeart/2005/8/layout/vList2"/>
    <dgm:cxn modelId="{68D0A733-9C78-4022-A7F1-D8195A28F0E1}" type="presParOf" srcId="{BFDBFDAA-3FF3-4F19-B254-D8808417D62D}" destId="{8562BAAF-9EF9-4400-A3B2-6126A11AFE2A}" srcOrd="3" destOrd="0" presId="urn:microsoft.com/office/officeart/2005/8/layout/vList2"/>
    <dgm:cxn modelId="{BDEB6E43-3EC0-41B1-B0E0-EBAB924FD141}" type="presParOf" srcId="{BFDBFDAA-3FF3-4F19-B254-D8808417D62D}" destId="{7B9696AB-C20D-4D67-A2DD-7BED21566512}" srcOrd="4" destOrd="0" presId="urn:microsoft.com/office/officeart/2005/8/layout/vList2"/>
    <dgm:cxn modelId="{6129481B-8FEC-40AD-A361-285FD9027227}" type="presParOf" srcId="{BFDBFDAA-3FF3-4F19-B254-D8808417D62D}" destId="{D255B2E2-9039-4544-8D61-1B89B3BEFC47}" srcOrd="5" destOrd="0" presId="urn:microsoft.com/office/officeart/2005/8/layout/vList2"/>
    <dgm:cxn modelId="{E502FEC5-0A53-4A84-BB19-12299B8643AD}" type="presParOf" srcId="{BFDBFDAA-3FF3-4F19-B254-D8808417D62D}" destId="{E53EFDEB-5648-4E7D-AF6A-FFE073C96F2B}" srcOrd="6" destOrd="0" presId="urn:microsoft.com/office/officeart/2005/8/layout/vList2"/>
    <dgm:cxn modelId="{92962B7A-885C-4621-8D60-497D16A9CF4B}" type="presParOf" srcId="{BFDBFDAA-3FF3-4F19-B254-D8808417D62D}" destId="{6ED453DF-5AAB-4CBB-A3A7-9D348E914FC3}" srcOrd="7" destOrd="0" presId="urn:microsoft.com/office/officeart/2005/8/layout/vList2"/>
    <dgm:cxn modelId="{5882E84D-7666-4F0F-9DF9-844B26A38A11}" type="presParOf" srcId="{BFDBFDAA-3FF3-4F19-B254-D8808417D62D}" destId="{B337C70D-08EF-482A-A33F-946C63AC567C}" srcOrd="8" destOrd="0" presId="urn:microsoft.com/office/officeart/2005/8/layout/vList2"/>
    <dgm:cxn modelId="{00F528D1-A71C-40FC-9503-D3060182EFA3}" type="presParOf" srcId="{BFDBFDAA-3FF3-4F19-B254-D8808417D62D}" destId="{9A49DF02-8D1C-4898-B381-AE62087BD29E}" srcOrd="9" destOrd="0" presId="urn:microsoft.com/office/officeart/2005/8/layout/vList2"/>
    <dgm:cxn modelId="{9BEFE6A8-93EA-4DFE-85C7-D93B745598E4}" type="presParOf" srcId="{BFDBFDAA-3FF3-4F19-B254-D8808417D62D}" destId="{A2635CD9-E397-4848-A34C-139FDE4C7ED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AC35A-517F-402B-9D35-B58325A9B16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30AEA5-B2A9-4325-A9CD-B389C44E614B}">
      <dgm:prSet phldrT="[Text]"/>
      <dgm:spPr/>
      <dgm:t>
        <a:bodyPr/>
        <a:lstStyle/>
        <a:p>
          <a:r>
            <a:rPr lang="en-US" dirty="0"/>
            <a:t>1. Opportunity for Improvement</a:t>
          </a:r>
        </a:p>
      </dgm:t>
    </dgm:pt>
    <dgm:pt modelId="{3B616DDA-75FE-4CD0-9D90-CDFC75666786}" type="parTrans" cxnId="{B2430982-38E4-4C41-8D4A-ADA8E0A859DD}">
      <dgm:prSet/>
      <dgm:spPr/>
      <dgm:t>
        <a:bodyPr/>
        <a:lstStyle/>
        <a:p>
          <a:endParaRPr lang="en-US"/>
        </a:p>
      </dgm:t>
    </dgm:pt>
    <dgm:pt modelId="{6BA10420-8B35-4394-BB30-2225EB8DC4A1}" type="sibTrans" cxnId="{B2430982-38E4-4C41-8D4A-ADA8E0A859DD}">
      <dgm:prSet/>
      <dgm:spPr/>
      <dgm:t>
        <a:bodyPr/>
        <a:lstStyle/>
        <a:p>
          <a:endParaRPr lang="en-US"/>
        </a:p>
      </dgm:t>
    </dgm:pt>
    <dgm:pt modelId="{66B57195-BF81-49C7-9B46-1A3FE4235E5C}">
      <dgm:prSet phldrT="[Text]"/>
      <dgm:spPr/>
      <dgm:t>
        <a:bodyPr/>
        <a:lstStyle/>
        <a:p>
          <a:r>
            <a:rPr lang="en-US" dirty="0"/>
            <a:t>2. Form a team</a:t>
          </a:r>
        </a:p>
      </dgm:t>
    </dgm:pt>
    <dgm:pt modelId="{9E2F2497-2585-48C4-A487-441847714AFF}" type="parTrans" cxnId="{5DE23152-5575-44F9-BBF6-978E42E47ED3}">
      <dgm:prSet/>
      <dgm:spPr/>
      <dgm:t>
        <a:bodyPr/>
        <a:lstStyle/>
        <a:p>
          <a:endParaRPr lang="en-US"/>
        </a:p>
      </dgm:t>
    </dgm:pt>
    <dgm:pt modelId="{B27C71D4-5962-42FD-A764-F4A46DAA80B2}" type="sibTrans" cxnId="{5DE23152-5575-44F9-BBF6-978E42E47ED3}">
      <dgm:prSet/>
      <dgm:spPr/>
      <dgm:t>
        <a:bodyPr/>
        <a:lstStyle/>
        <a:p>
          <a:endParaRPr lang="en-US"/>
        </a:p>
      </dgm:t>
    </dgm:pt>
    <dgm:pt modelId="{F24ABE08-91AC-4BF1-BBD4-FE214B2C9261}">
      <dgm:prSet phldrT="[Text]"/>
      <dgm:spPr/>
      <dgm:t>
        <a:bodyPr/>
        <a:lstStyle/>
        <a:p>
          <a:r>
            <a:rPr lang="en-US" dirty="0"/>
            <a:t>3. Understand the system</a:t>
          </a:r>
        </a:p>
      </dgm:t>
    </dgm:pt>
    <dgm:pt modelId="{6757B17F-14B2-4BA3-91E8-F458D9067197}" type="parTrans" cxnId="{223BDC44-21F8-4AA2-A934-90D34429E484}">
      <dgm:prSet/>
      <dgm:spPr/>
      <dgm:t>
        <a:bodyPr/>
        <a:lstStyle/>
        <a:p>
          <a:endParaRPr lang="en-US"/>
        </a:p>
      </dgm:t>
    </dgm:pt>
    <dgm:pt modelId="{4241057F-FEEA-4566-A1C9-58FF2B0B86F1}" type="sibTrans" cxnId="{223BDC44-21F8-4AA2-A934-90D34429E484}">
      <dgm:prSet/>
      <dgm:spPr/>
      <dgm:t>
        <a:bodyPr/>
        <a:lstStyle/>
        <a:p>
          <a:endParaRPr lang="en-US"/>
        </a:p>
      </dgm:t>
    </dgm:pt>
    <dgm:pt modelId="{9E44585F-C3EF-4A6E-B9DA-EA199277A728}">
      <dgm:prSet phldrT="[Text]"/>
      <dgm:spPr/>
      <dgm:t>
        <a:bodyPr/>
        <a:lstStyle/>
        <a:p>
          <a:r>
            <a:rPr lang="en-US" dirty="0"/>
            <a:t>4. Set aim</a:t>
          </a:r>
        </a:p>
      </dgm:t>
    </dgm:pt>
    <dgm:pt modelId="{303BA778-D31F-4E75-BA15-5EE13701AD47}" type="parTrans" cxnId="{48519FB0-9B98-41FF-B3AA-0EA509C4E955}">
      <dgm:prSet/>
      <dgm:spPr/>
      <dgm:t>
        <a:bodyPr/>
        <a:lstStyle/>
        <a:p>
          <a:endParaRPr lang="en-US"/>
        </a:p>
      </dgm:t>
    </dgm:pt>
    <dgm:pt modelId="{34ADA60B-E7A3-4432-BDD0-61DAD6537C71}" type="sibTrans" cxnId="{48519FB0-9B98-41FF-B3AA-0EA509C4E955}">
      <dgm:prSet/>
      <dgm:spPr/>
      <dgm:t>
        <a:bodyPr/>
        <a:lstStyle/>
        <a:p>
          <a:endParaRPr lang="en-US"/>
        </a:p>
      </dgm:t>
    </dgm:pt>
    <dgm:pt modelId="{B7DB508B-5BD5-49D6-A2CD-218C7335D879}">
      <dgm:prSet phldrT="[Text]"/>
      <dgm:spPr/>
      <dgm:t>
        <a:bodyPr/>
        <a:lstStyle/>
        <a:p>
          <a:r>
            <a:rPr lang="en-US" dirty="0"/>
            <a:t>5. Change ideas</a:t>
          </a:r>
        </a:p>
      </dgm:t>
    </dgm:pt>
    <dgm:pt modelId="{3F3336E1-3D2B-4B25-8DAB-94586EB5F6AC}" type="parTrans" cxnId="{DFB876D6-33E6-4A37-A5B7-DA904F2E9C8D}">
      <dgm:prSet/>
      <dgm:spPr/>
      <dgm:t>
        <a:bodyPr/>
        <a:lstStyle/>
        <a:p>
          <a:endParaRPr lang="en-US"/>
        </a:p>
      </dgm:t>
    </dgm:pt>
    <dgm:pt modelId="{762C54EB-5FE8-4B12-A3F9-E1DF50EE7A5F}" type="sibTrans" cxnId="{DFB876D6-33E6-4A37-A5B7-DA904F2E9C8D}">
      <dgm:prSet/>
      <dgm:spPr/>
      <dgm:t>
        <a:bodyPr/>
        <a:lstStyle/>
        <a:p>
          <a:endParaRPr lang="en-US"/>
        </a:p>
      </dgm:t>
    </dgm:pt>
    <dgm:pt modelId="{D7C08CDA-766F-4298-BDF4-63AD48316FE7}">
      <dgm:prSet phldrT="[Text]"/>
      <dgm:spPr/>
      <dgm:t>
        <a:bodyPr/>
        <a:lstStyle/>
        <a:p>
          <a:r>
            <a:rPr lang="en-US" dirty="0"/>
            <a:t>6. Plan measures</a:t>
          </a:r>
        </a:p>
      </dgm:t>
    </dgm:pt>
    <dgm:pt modelId="{4EF744CF-480D-4652-9DE7-BA499DBFABE1}" type="parTrans" cxnId="{E6DE243A-004F-44CE-A2FC-F39E80A82F2A}">
      <dgm:prSet/>
      <dgm:spPr/>
      <dgm:t>
        <a:bodyPr/>
        <a:lstStyle/>
        <a:p>
          <a:endParaRPr lang="en-US"/>
        </a:p>
      </dgm:t>
    </dgm:pt>
    <dgm:pt modelId="{C3B8D7EF-C2D2-4AA1-9F32-534C4A84251A}" type="sibTrans" cxnId="{E6DE243A-004F-44CE-A2FC-F39E80A82F2A}">
      <dgm:prSet/>
      <dgm:spPr/>
      <dgm:t>
        <a:bodyPr/>
        <a:lstStyle/>
        <a:p>
          <a:endParaRPr lang="en-US"/>
        </a:p>
      </dgm:t>
    </dgm:pt>
    <dgm:pt modelId="{CB7E9324-C204-4E7D-AA5C-EEDB324FE7F5}">
      <dgm:prSet phldrT="[Text]"/>
      <dgm:spPr/>
      <dgm:t>
        <a:bodyPr/>
        <a:lstStyle/>
        <a:p>
          <a:r>
            <a:rPr lang="en-US" dirty="0"/>
            <a:t>7. Create project plan</a:t>
          </a:r>
        </a:p>
      </dgm:t>
    </dgm:pt>
    <dgm:pt modelId="{9AE4D3BB-2C4A-4B71-92A6-15977586F8E3}" type="parTrans" cxnId="{2AC3BF25-363B-4290-A7B6-0AA18A545EF3}">
      <dgm:prSet/>
      <dgm:spPr/>
      <dgm:t>
        <a:bodyPr/>
        <a:lstStyle/>
        <a:p>
          <a:endParaRPr lang="en-US"/>
        </a:p>
      </dgm:t>
    </dgm:pt>
    <dgm:pt modelId="{95908BBF-BAE4-4179-9227-3B208CC4903C}" type="sibTrans" cxnId="{2AC3BF25-363B-4290-A7B6-0AA18A545EF3}">
      <dgm:prSet/>
      <dgm:spPr/>
      <dgm:t>
        <a:bodyPr/>
        <a:lstStyle/>
        <a:p>
          <a:endParaRPr lang="en-US"/>
        </a:p>
      </dgm:t>
    </dgm:pt>
    <dgm:pt modelId="{C56E34C1-5BB8-432A-8E77-436DB2AE3040}">
      <dgm:prSet phldrT="[Text]"/>
      <dgm:spPr/>
      <dgm:t>
        <a:bodyPr/>
        <a:lstStyle/>
        <a:p>
          <a:r>
            <a:rPr lang="en-US" dirty="0"/>
            <a:t>8. Test changes using PDSA</a:t>
          </a:r>
        </a:p>
      </dgm:t>
    </dgm:pt>
    <dgm:pt modelId="{D3699FF1-2804-48B4-BD16-686B2958DA79}" type="parTrans" cxnId="{3E3F944A-4343-4385-BED8-673AFF394A18}">
      <dgm:prSet/>
      <dgm:spPr/>
      <dgm:t>
        <a:bodyPr/>
        <a:lstStyle/>
        <a:p>
          <a:endParaRPr lang="en-US"/>
        </a:p>
      </dgm:t>
    </dgm:pt>
    <dgm:pt modelId="{6107417B-6FF7-47F2-A116-9B1EC87C3146}" type="sibTrans" cxnId="{3E3F944A-4343-4385-BED8-673AFF394A18}">
      <dgm:prSet/>
      <dgm:spPr/>
      <dgm:t>
        <a:bodyPr/>
        <a:lstStyle/>
        <a:p>
          <a:endParaRPr lang="en-US"/>
        </a:p>
      </dgm:t>
    </dgm:pt>
    <dgm:pt modelId="{C9DE567A-04E7-4F85-8651-D85690A59E0B}">
      <dgm:prSet phldrT="[Text]"/>
      <dgm:spPr/>
      <dgm:t>
        <a:bodyPr/>
        <a:lstStyle/>
        <a:p>
          <a:r>
            <a:rPr lang="en-US" dirty="0"/>
            <a:t>9. Implement changes</a:t>
          </a:r>
        </a:p>
      </dgm:t>
    </dgm:pt>
    <dgm:pt modelId="{67DEF11C-FC43-405A-A99A-7E55D6E44D68}" type="parTrans" cxnId="{7ABF2027-E033-47C9-AD4F-E2F4619EE5E6}">
      <dgm:prSet/>
      <dgm:spPr/>
      <dgm:t>
        <a:bodyPr/>
        <a:lstStyle/>
        <a:p>
          <a:endParaRPr lang="en-US"/>
        </a:p>
      </dgm:t>
    </dgm:pt>
    <dgm:pt modelId="{960ACE0F-B56B-4198-9A3D-0DCA2DD916B4}" type="sibTrans" cxnId="{7ABF2027-E033-47C9-AD4F-E2F4619EE5E6}">
      <dgm:prSet/>
      <dgm:spPr/>
      <dgm:t>
        <a:bodyPr/>
        <a:lstStyle/>
        <a:p>
          <a:endParaRPr lang="en-US"/>
        </a:p>
      </dgm:t>
    </dgm:pt>
    <dgm:pt modelId="{43A27CD8-4C1D-4AA6-945E-5F0B6EDAFBD1}">
      <dgm:prSet phldrT="[Text]"/>
      <dgm:spPr/>
      <dgm:t>
        <a:bodyPr/>
        <a:lstStyle/>
        <a:p>
          <a:r>
            <a:rPr lang="en-US" dirty="0"/>
            <a:t>10. Sustain</a:t>
          </a:r>
        </a:p>
      </dgm:t>
    </dgm:pt>
    <dgm:pt modelId="{8AE782A1-46DA-4DD1-9F67-21ACB13C0726}" type="parTrans" cxnId="{CAB44434-F387-4E99-BA88-17766D8BD3EB}">
      <dgm:prSet/>
      <dgm:spPr/>
      <dgm:t>
        <a:bodyPr/>
        <a:lstStyle/>
        <a:p>
          <a:endParaRPr lang="en-US"/>
        </a:p>
      </dgm:t>
    </dgm:pt>
    <dgm:pt modelId="{6ABA8461-837C-4C06-9592-F5B1A15F59DF}" type="sibTrans" cxnId="{CAB44434-F387-4E99-BA88-17766D8BD3EB}">
      <dgm:prSet/>
      <dgm:spPr/>
      <dgm:t>
        <a:bodyPr/>
        <a:lstStyle/>
        <a:p>
          <a:endParaRPr lang="en-US"/>
        </a:p>
      </dgm:t>
    </dgm:pt>
    <dgm:pt modelId="{0B6BCA25-EBD2-4AEF-ABB4-7EED9054A039}">
      <dgm:prSet phldrT="[Text]"/>
      <dgm:spPr/>
      <dgm:t>
        <a:bodyPr/>
        <a:lstStyle/>
        <a:p>
          <a:r>
            <a:rPr lang="en-US" dirty="0"/>
            <a:t>11. Spread</a:t>
          </a:r>
        </a:p>
      </dgm:t>
    </dgm:pt>
    <dgm:pt modelId="{FE7033EA-EC41-48B0-9F6D-65FD3CE058D7}" type="parTrans" cxnId="{D6D67540-C88F-4136-B40B-85FC2D014B00}">
      <dgm:prSet/>
      <dgm:spPr/>
      <dgm:t>
        <a:bodyPr/>
        <a:lstStyle/>
        <a:p>
          <a:endParaRPr lang="en-US"/>
        </a:p>
      </dgm:t>
    </dgm:pt>
    <dgm:pt modelId="{4481D1EC-60DB-449F-95B6-044A46B35850}" type="sibTrans" cxnId="{D6D67540-C88F-4136-B40B-85FC2D014B00}">
      <dgm:prSet/>
      <dgm:spPr/>
      <dgm:t>
        <a:bodyPr/>
        <a:lstStyle/>
        <a:p>
          <a:endParaRPr lang="en-US"/>
        </a:p>
      </dgm:t>
    </dgm:pt>
    <dgm:pt modelId="{C0BACF06-3693-402E-A6B4-17C501F30576}" type="pres">
      <dgm:prSet presAssocID="{197AC35A-517F-402B-9D35-B58325A9B160}" presName="Name0" presStyleCnt="0">
        <dgm:presLayoutVars>
          <dgm:dir/>
          <dgm:resizeHandles val="exact"/>
        </dgm:presLayoutVars>
      </dgm:prSet>
      <dgm:spPr/>
      <dgm:t>
        <a:bodyPr/>
        <a:lstStyle/>
        <a:p>
          <a:endParaRPr lang="en-US"/>
        </a:p>
      </dgm:t>
    </dgm:pt>
    <dgm:pt modelId="{C2C7E53B-627D-47AA-B42F-448653068E06}" type="pres">
      <dgm:prSet presAssocID="{197AC35A-517F-402B-9D35-B58325A9B160}" presName="cycle" presStyleCnt="0"/>
      <dgm:spPr/>
    </dgm:pt>
    <dgm:pt modelId="{86FA5C5E-099F-4711-98C8-A46EAFEC048A}" type="pres">
      <dgm:prSet presAssocID="{3E30AEA5-B2A9-4325-A9CD-B389C44E614B}" presName="nodeFirstNode" presStyleLbl="node1" presStyleIdx="0" presStyleCnt="11">
        <dgm:presLayoutVars>
          <dgm:bulletEnabled val="1"/>
        </dgm:presLayoutVars>
      </dgm:prSet>
      <dgm:spPr/>
      <dgm:t>
        <a:bodyPr/>
        <a:lstStyle/>
        <a:p>
          <a:endParaRPr lang="en-US"/>
        </a:p>
      </dgm:t>
    </dgm:pt>
    <dgm:pt modelId="{589CB8B4-07BC-4520-8007-4C40A0F29435}" type="pres">
      <dgm:prSet presAssocID="{6BA10420-8B35-4394-BB30-2225EB8DC4A1}" presName="sibTransFirstNode" presStyleLbl="bgShp" presStyleIdx="0" presStyleCnt="1" custLinFactNeighborX="537" custLinFactNeighborY="-896"/>
      <dgm:spPr/>
      <dgm:t>
        <a:bodyPr/>
        <a:lstStyle/>
        <a:p>
          <a:endParaRPr lang="en-US"/>
        </a:p>
      </dgm:t>
    </dgm:pt>
    <dgm:pt modelId="{BCBB376B-1D21-479D-AF8C-B93CFEA2A14E}" type="pres">
      <dgm:prSet presAssocID="{66B57195-BF81-49C7-9B46-1A3FE4235E5C}" presName="nodeFollowingNodes" presStyleLbl="node1" presStyleIdx="1" presStyleCnt="11" custRadScaleRad="100192" custRadScaleInc="8541">
        <dgm:presLayoutVars>
          <dgm:bulletEnabled val="1"/>
        </dgm:presLayoutVars>
      </dgm:prSet>
      <dgm:spPr/>
      <dgm:t>
        <a:bodyPr/>
        <a:lstStyle/>
        <a:p>
          <a:endParaRPr lang="en-US"/>
        </a:p>
      </dgm:t>
    </dgm:pt>
    <dgm:pt modelId="{8784527C-AF94-4111-B36C-3CF2A3D6CCEA}" type="pres">
      <dgm:prSet presAssocID="{F24ABE08-91AC-4BF1-BBD4-FE214B2C9261}" presName="nodeFollowingNodes" presStyleLbl="node1" presStyleIdx="2" presStyleCnt="11">
        <dgm:presLayoutVars>
          <dgm:bulletEnabled val="1"/>
        </dgm:presLayoutVars>
      </dgm:prSet>
      <dgm:spPr/>
      <dgm:t>
        <a:bodyPr/>
        <a:lstStyle/>
        <a:p>
          <a:endParaRPr lang="en-US"/>
        </a:p>
      </dgm:t>
    </dgm:pt>
    <dgm:pt modelId="{07B69232-280F-4613-B6C0-CB9DFE2BEF43}" type="pres">
      <dgm:prSet presAssocID="{9E44585F-C3EF-4A6E-B9DA-EA199277A728}" presName="nodeFollowingNodes" presStyleLbl="node1" presStyleIdx="3" presStyleCnt="11">
        <dgm:presLayoutVars>
          <dgm:bulletEnabled val="1"/>
        </dgm:presLayoutVars>
      </dgm:prSet>
      <dgm:spPr/>
      <dgm:t>
        <a:bodyPr/>
        <a:lstStyle/>
        <a:p>
          <a:endParaRPr lang="en-US"/>
        </a:p>
      </dgm:t>
    </dgm:pt>
    <dgm:pt modelId="{C933E10C-9288-4332-A293-F04C7EB0B888}" type="pres">
      <dgm:prSet presAssocID="{B7DB508B-5BD5-49D6-A2CD-218C7335D879}" presName="nodeFollowingNodes" presStyleLbl="node1" presStyleIdx="4" presStyleCnt="11">
        <dgm:presLayoutVars>
          <dgm:bulletEnabled val="1"/>
        </dgm:presLayoutVars>
      </dgm:prSet>
      <dgm:spPr/>
      <dgm:t>
        <a:bodyPr/>
        <a:lstStyle/>
        <a:p>
          <a:endParaRPr lang="en-US"/>
        </a:p>
      </dgm:t>
    </dgm:pt>
    <dgm:pt modelId="{59E950DA-DC2E-4EA6-9FA9-50F02DA76046}" type="pres">
      <dgm:prSet presAssocID="{D7C08CDA-766F-4298-BDF4-63AD48316FE7}" presName="nodeFollowingNodes" presStyleLbl="node1" presStyleIdx="5" presStyleCnt="11">
        <dgm:presLayoutVars>
          <dgm:bulletEnabled val="1"/>
        </dgm:presLayoutVars>
      </dgm:prSet>
      <dgm:spPr/>
      <dgm:t>
        <a:bodyPr/>
        <a:lstStyle/>
        <a:p>
          <a:endParaRPr lang="en-US"/>
        </a:p>
      </dgm:t>
    </dgm:pt>
    <dgm:pt modelId="{CA2BD9AB-1BF4-46AA-AAA5-215ECC278560}" type="pres">
      <dgm:prSet presAssocID="{CB7E9324-C204-4E7D-AA5C-EEDB324FE7F5}" presName="nodeFollowingNodes" presStyleLbl="node1" presStyleIdx="6" presStyleCnt="11">
        <dgm:presLayoutVars>
          <dgm:bulletEnabled val="1"/>
        </dgm:presLayoutVars>
      </dgm:prSet>
      <dgm:spPr/>
      <dgm:t>
        <a:bodyPr/>
        <a:lstStyle/>
        <a:p>
          <a:endParaRPr lang="en-US"/>
        </a:p>
      </dgm:t>
    </dgm:pt>
    <dgm:pt modelId="{AB23505D-D5DA-4665-9894-344D0EE56323}" type="pres">
      <dgm:prSet presAssocID="{C56E34C1-5BB8-432A-8E77-436DB2AE3040}" presName="nodeFollowingNodes" presStyleLbl="node1" presStyleIdx="7" presStyleCnt="11">
        <dgm:presLayoutVars>
          <dgm:bulletEnabled val="1"/>
        </dgm:presLayoutVars>
      </dgm:prSet>
      <dgm:spPr/>
      <dgm:t>
        <a:bodyPr/>
        <a:lstStyle/>
        <a:p>
          <a:endParaRPr lang="en-US"/>
        </a:p>
      </dgm:t>
    </dgm:pt>
    <dgm:pt modelId="{39ED2D36-B583-4142-9226-49A4F7423BB0}" type="pres">
      <dgm:prSet presAssocID="{C9DE567A-04E7-4F85-8651-D85690A59E0B}" presName="nodeFollowingNodes" presStyleLbl="node1" presStyleIdx="8" presStyleCnt="11">
        <dgm:presLayoutVars>
          <dgm:bulletEnabled val="1"/>
        </dgm:presLayoutVars>
      </dgm:prSet>
      <dgm:spPr/>
      <dgm:t>
        <a:bodyPr/>
        <a:lstStyle/>
        <a:p>
          <a:endParaRPr lang="en-US"/>
        </a:p>
      </dgm:t>
    </dgm:pt>
    <dgm:pt modelId="{6C914B89-7760-49AE-8CE2-AB20A61E4C33}" type="pres">
      <dgm:prSet presAssocID="{43A27CD8-4C1D-4AA6-945E-5F0B6EDAFBD1}" presName="nodeFollowingNodes" presStyleLbl="node1" presStyleIdx="9" presStyleCnt="11">
        <dgm:presLayoutVars>
          <dgm:bulletEnabled val="1"/>
        </dgm:presLayoutVars>
      </dgm:prSet>
      <dgm:spPr/>
      <dgm:t>
        <a:bodyPr/>
        <a:lstStyle/>
        <a:p>
          <a:endParaRPr lang="en-US"/>
        </a:p>
      </dgm:t>
    </dgm:pt>
    <dgm:pt modelId="{24BEC840-A8CF-4918-90AE-46760666F91D}" type="pres">
      <dgm:prSet presAssocID="{0B6BCA25-EBD2-4AEF-ABB4-7EED9054A039}" presName="nodeFollowingNodes" presStyleLbl="node1" presStyleIdx="10" presStyleCnt="11" custRadScaleRad="103100" custRadScaleInc="-17734">
        <dgm:presLayoutVars>
          <dgm:bulletEnabled val="1"/>
        </dgm:presLayoutVars>
      </dgm:prSet>
      <dgm:spPr/>
      <dgm:t>
        <a:bodyPr/>
        <a:lstStyle/>
        <a:p>
          <a:endParaRPr lang="en-US"/>
        </a:p>
      </dgm:t>
    </dgm:pt>
  </dgm:ptLst>
  <dgm:cxnLst>
    <dgm:cxn modelId="{DFB876D6-33E6-4A37-A5B7-DA904F2E9C8D}" srcId="{197AC35A-517F-402B-9D35-B58325A9B160}" destId="{B7DB508B-5BD5-49D6-A2CD-218C7335D879}" srcOrd="4" destOrd="0" parTransId="{3F3336E1-3D2B-4B25-8DAB-94586EB5F6AC}" sibTransId="{762C54EB-5FE8-4B12-A3F9-E1DF50EE7A5F}"/>
    <dgm:cxn modelId="{D6D67540-C88F-4136-B40B-85FC2D014B00}" srcId="{197AC35A-517F-402B-9D35-B58325A9B160}" destId="{0B6BCA25-EBD2-4AEF-ABB4-7EED9054A039}" srcOrd="10" destOrd="0" parTransId="{FE7033EA-EC41-48B0-9F6D-65FD3CE058D7}" sibTransId="{4481D1EC-60DB-449F-95B6-044A46B35850}"/>
    <dgm:cxn modelId="{3E3F944A-4343-4385-BED8-673AFF394A18}" srcId="{197AC35A-517F-402B-9D35-B58325A9B160}" destId="{C56E34C1-5BB8-432A-8E77-436DB2AE3040}" srcOrd="7" destOrd="0" parTransId="{D3699FF1-2804-48B4-BD16-686B2958DA79}" sibTransId="{6107417B-6FF7-47F2-A116-9B1EC87C3146}"/>
    <dgm:cxn modelId="{E9E10C32-3036-4468-A024-0F0EBCDAB723}" type="presOf" srcId="{0B6BCA25-EBD2-4AEF-ABB4-7EED9054A039}" destId="{24BEC840-A8CF-4918-90AE-46760666F91D}" srcOrd="0" destOrd="0" presId="urn:microsoft.com/office/officeart/2005/8/layout/cycle3"/>
    <dgm:cxn modelId="{CAB44434-F387-4E99-BA88-17766D8BD3EB}" srcId="{197AC35A-517F-402B-9D35-B58325A9B160}" destId="{43A27CD8-4C1D-4AA6-945E-5F0B6EDAFBD1}" srcOrd="9" destOrd="0" parTransId="{8AE782A1-46DA-4DD1-9F67-21ACB13C0726}" sibTransId="{6ABA8461-837C-4C06-9592-F5B1A15F59DF}"/>
    <dgm:cxn modelId="{B8CCF24A-3468-410F-BF99-A5383DF690AB}" type="presOf" srcId="{C56E34C1-5BB8-432A-8E77-436DB2AE3040}" destId="{AB23505D-D5DA-4665-9894-344D0EE56323}" srcOrd="0" destOrd="0" presId="urn:microsoft.com/office/officeart/2005/8/layout/cycle3"/>
    <dgm:cxn modelId="{99808785-4B27-4760-8056-47B67B8756A4}" type="presOf" srcId="{6BA10420-8B35-4394-BB30-2225EB8DC4A1}" destId="{589CB8B4-07BC-4520-8007-4C40A0F29435}" srcOrd="0" destOrd="0" presId="urn:microsoft.com/office/officeart/2005/8/layout/cycle3"/>
    <dgm:cxn modelId="{54A90A1C-7B95-4425-879D-088B7B07F78A}" type="presOf" srcId="{9E44585F-C3EF-4A6E-B9DA-EA199277A728}" destId="{07B69232-280F-4613-B6C0-CB9DFE2BEF43}" srcOrd="0" destOrd="0" presId="urn:microsoft.com/office/officeart/2005/8/layout/cycle3"/>
    <dgm:cxn modelId="{213AACAE-3A06-4791-8332-2D9B04A6C080}" type="presOf" srcId="{66B57195-BF81-49C7-9B46-1A3FE4235E5C}" destId="{BCBB376B-1D21-479D-AF8C-B93CFEA2A14E}" srcOrd="0" destOrd="0" presId="urn:microsoft.com/office/officeart/2005/8/layout/cycle3"/>
    <dgm:cxn modelId="{2AC3BF25-363B-4290-A7B6-0AA18A545EF3}" srcId="{197AC35A-517F-402B-9D35-B58325A9B160}" destId="{CB7E9324-C204-4E7D-AA5C-EEDB324FE7F5}" srcOrd="6" destOrd="0" parTransId="{9AE4D3BB-2C4A-4B71-92A6-15977586F8E3}" sibTransId="{95908BBF-BAE4-4179-9227-3B208CC4903C}"/>
    <dgm:cxn modelId="{4872FC24-4606-4AA2-B3C9-9C79FD378F19}" type="presOf" srcId="{197AC35A-517F-402B-9D35-B58325A9B160}" destId="{C0BACF06-3693-402E-A6B4-17C501F30576}" srcOrd="0" destOrd="0" presId="urn:microsoft.com/office/officeart/2005/8/layout/cycle3"/>
    <dgm:cxn modelId="{5DE23152-5575-44F9-BBF6-978E42E47ED3}" srcId="{197AC35A-517F-402B-9D35-B58325A9B160}" destId="{66B57195-BF81-49C7-9B46-1A3FE4235E5C}" srcOrd="1" destOrd="0" parTransId="{9E2F2497-2585-48C4-A487-441847714AFF}" sibTransId="{B27C71D4-5962-42FD-A764-F4A46DAA80B2}"/>
    <dgm:cxn modelId="{99026EA4-727A-4F53-B961-F349BD17F4FE}" type="presOf" srcId="{CB7E9324-C204-4E7D-AA5C-EEDB324FE7F5}" destId="{CA2BD9AB-1BF4-46AA-AAA5-215ECC278560}" srcOrd="0" destOrd="0" presId="urn:microsoft.com/office/officeart/2005/8/layout/cycle3"/>
    <dgm:cxn modelId="{26B34631-2CF4-4730-A0F9-8D8836E512AC}" type="presOf" srcId="{D7C08CDA-766F-4298-BDF4-63AD48316FE7}" destId="{59E950DA-DC2E-4EA6-9FA9-50F02DA76046}" srcOrd="0" destOrd="0" presId="urn:microsoft.com/office/officeart/2005/8/layout/cycle3"/>
    <dgm:cxn modelId="{086BEF30-EEC1-4652-8CA9-D02D2BCF7F3C}" type="presOf" srcId="{B7DB508B-5BD5-49D6-A2CD-218C7335D879}" destId="{C933E10C-9288-4332-A293-F04C7EB0B888}" srcOrd="0" destOrd="0" presId="urn:microsoft.com/office/officeart/2005/8/layout/cycle3"/>
    <dgm:cxn modelId="{7ABF2027-E033-47C9-AD4F-E2F4619EE5E6}" srcId="{197AC35A-517F-402B-9D35-B58325A9B160}" destId="{C9DE567A-04E7-4F85-8651-D85690A59E0B}" srcOrd="8" destOrd="0" parTransId="{67DEF11C-FC43-405A-A99A-7E55D6E44D68}" sibTransId="{960ACE0F-B56B-4198-9A3D-0DCA2DD916B4}"/>
    <dgm:cxn modelId="{4C61352F-1020-430C-814B-C6F1D9E46C36}" type="presOf" srcId="{F24ABE08-91AC-4BF1-BBD4-FE214B2C9261}" destId="{8784527C-AF94-4111-B36C-3CF2A3D6CCEA}" srcOrd="0" destOrd="0" presId="urn:microsoft.com/office/officeart/2005/8/layout/cycle3"/>
    <dgm:cxn modelId="{223BDC44-21F8-4AA2-A934-90D34429E484}" srcId="{197AC35A-517F-402B-9D35-B58325A9B160}" destId="{F24ABE08-91AC-4BF1-BBD4-FE214B2C9261}" srcOrd="2" destOrd="0" parTransId="{6757B17F-14B2-4BA3-91E8-F458D9067197}" sibTransId="{4241057F-FEEA-4566-A1C9-58FF2B0B86F1}"/>
    <dgm:cxn modelId="{F8373705-05CE-4A42-BCC2-B031DACDD1BA}" type="presOf" srcId="{C9DE567A-04E7-4F85-8651-D85690A59E0B}" destId="{39ED2D36-B583-4142-9226-49A4F7423BB0}" srcOrd="0" destOrd="0" presId="urn:microsoft.com/office/officeart/2005/8/layout/cycle3"/>
    <dgm:cxn modelId="{E6DE243A-004F-44CE-A2FC-F39E80A82F2A}" srcId="{197AC35A-517F-402B-9D35-B58325A9B160}" destId="{D7C08CDA-766F-4298-BDF4-63AD48316FE7}" srcOrd="5" destOrd="0" parTransId="{4EF744CF-480D-4652-9DE7-BA499DBFABE1}" sibTransId="{C3B8D7EF-C2D2-4AA1-9F32-534C4A84251A}"/>
    <dgm:cxn modelId="{AC1DF538-BA6C-4500-A8AE-BE4095F53739}" type="presOf" srcId="{3E30AEA5-B2A9-4325-A9CD-B389C44E614B}" destId="{86FA5C5E-099F-4711-98C8-A46EAFEC048A}" srcOrd="0" destOrd="0" presId="urn:microsoft.com/office/officeart/2005/8/layout/cycle3"/>
    <dgm:cxn modelId="{B2430982-38E4-4C41-8D4A-ADA8E0A859DD}" srcId="{197AC35A-517F-402B-9D35-B58325A9B160}" destId="{3E30AEA5-B2A9-4325-A9CD-B389C44E614B}" srcOrd="0" destOrd="0" parTransId="{3B616DDA-75FE-4CD0-9D90-CDFC75666786}" sibTransId="{6BA10420-8B35-4394-BB30-2225EB8DC4A1}"/>
    <dgm:cxn modelId="{38674F8D-0655-4337-B05A-54296B58266D}" type="presOf" srcId="{43A27CD8-4C1D-4AA6-945E-5F0B6EDAFBD1}" destId="{6C914B89-7760-49AE-8CE2-AB20A61E4C33}" srcOrd="0" destOrd="0" presId="urn:microsoft.com/office/officeart/2005/8/layout/cycle3"/>
    <dgm:cxn modelId="{48519FB0-9B98-41FF-B3AA-0EA509C4E955}" srcId="{197AC35A-517F-402B-9D35-B58325A9B160}" destId="{9E44585F-C3EF-4A6E-B9DA-EA199277A728}" srcOrd="3" destOrd="0" parTransId="{303BA778-D31F-4E75-BA15-5EE13701AD47}" sibTransId="{34ADA60B-E7A3-4432-BDD0-61DAD6537C71}"/>
    <dgm:cxn modelId="{95FED919-1A4F-4764-AFF4-0573FF67E0C5}" type="presParOf" srcId="{C0BACF06-3693-402E-A6B4-17C501F30576}" destId="{C2C7E53B-627D-47AA-B42F-448653068E06}" srcOrd="0" destOrd="0" presId="urn:microsoft.com/office/officeart/2005/8/layout/cycle3"/>
    <dgm:cxn modelId="{AB01D36E-1EE5-4985-8788-EC116EECC6F8}" type="presParOf" srcId="{C2C7E53B-627D-47AA-B42F-448653068E06}" destId="{86FA5C5E-099F-4711-98C8-A46EAFEC048A}" srcOrd="0" destOrd="0" presId="urn:microsoft.com/office/officeart/2005/8/layout/cycle3"/>
    <dgm:cxn modelId="{73092DF2-2148-4736-8DC7-4B6BD56680A6}" type="presParOf" srcId="{C2C7E53B-627D-47AA-B42F-448653068E06}" destId="{589CB8B4-07BC-4520-8007-4C40A0F29435}" srcOrd="1" destOrd="0" presId="urn:microsoft.com/office/officeart/2005/8/layout/cycle3"/>
    <dgm:cxn modelId="{A450C90E-82E1-4009-9B9C-7D4CBFE4D710}" type="presParOf" srcId="{C2C7E53B-627D-47AA-B42F-448653068E06}" destId="{BCBB376B-1D21-479D-AF8C-B93CFEA2A14E}" srcOrd="2" destOrd="0" presId="urn:microsoft.com/office/officeart/2005/8/layout/cycle3"/>
    <dgm:cxn modelId="{278F1A00-5330-42DC-BC95-61385283B882}" type="presParOf" srcId="{C2C7E53B-627D-47AA-B42F-448653068E06}" destId="{8784527C-AF94-4111-B36C-3CF2A3D6CCEA}" srcOrd="3" destOrd="0" presId="urn:microsoft.com/office/officeart/2005/8/layout/cycle3"/>
    <dgm:cxn modelId="{8A137C26-F826-41AC-8E51-88D89EA4DF4A}" type="presParOf" srcId="{C2C7E53B-627D-47AA-B42F-448653068E06}" destId="{07B69232-280F-4613-B6C0-CB9DFE2BEF43}" srcOrd="4" destOrd="0" presId="urn:microsoft.com/office/officeart/2005/8/layout/cycle3"/>
    <dgm:cxn modelId="{C99715BE-7FBB-4F62-92C0-1ED1624D85F2}" type="presParOf" srcId="{C2C7E53B-627D-47AA-B42F-448653068E06}" destId="{C933E10C-9288-4332-A293-F04C7EB0B888}" srcOrd="5" destOrd="0" presId="urn:microsoft.com/office/officeart/2005/8/layout/cycle3"/>
    <dgm:cxn modelId="{E88BA16C-1498-4487-B0B9-92DD58E1478C}" type="presParOf" srcId="{C2C7E53B-627D-47AA-B42F-448653068E06}" destId="{59E950DA-DC2E-4EA6-9FA9-50F02DA76046}" srcOrd="6" destOrd="0" presId="urn:microsoft.com/office/officeart/2005/8/layout/cycle3"/>
    <dgm:cxn modelId="{A9E7D378-E0FE-4C54-8369-01E43FF5D21B}" type="presParOf" srcId="{C2C7E53B-627D-47AA-B42F-448653068E06}" destId="{CA2BD9AB-1BF4-46AA-AAA5-215ECC278560}" srcOrd="7" destOrd="0" presId="urn:microsoft.com/office/officeart/2005/8/layout/cycle3"/>
    <dgm:cxn modelId="{A9AA6CFE-3794-43C9-8DF9-D2A94B3CA92A}" type="presParOf" srcId="{C2C7E53B-627D-47AA-B42F-448653068E06}" destId="{AB23505D-D5DA-4665-9894-344D0EE56323}" srcOrd="8" destOrd="0" presId="urn:microsoft.com/office/officeart/2005/8/layout/cycle3"/>
    <dgm:cxn modelId="{6AD72A95-BFBD-4860-B6DD-665DE3C5EDD3}" type="presParOf" srcId="{C2C7E53B-627D-47AA-B42F-448653068E06}" destId="{39ED2D36-B583-4142-9226-49A4F7423BB0}" srcOrd="9" destOrd="0" presId="urn:microsoft.com/office/officeart/2005/8/layout/cycle3"/>
    <dgm:cxn modelId="{1AFE61AA-8C54-40C9-8E2D-D11D2F0A0673}" type="presParOf" srcId="{C2C7E53B-627D-47AA-B42F-448653068E06}" destId="{6C914B89-7760-49AE-8CE2-AB20A61E4C33}" srcOrd="10" destOrd="0" presId="urn:microsoft.com/office/officeart/2005/8/layout/cycle3"/>
    <dgm:cxn modelId="{0849E476-EE69-4280-8426-253711FAFD0A}" type="presParOf" srcId="{C2C7E53B-627D-47AA-B42F-448653068E06}" destId="{24BEC840-A8CF-4918-90AE-46760666F91D}"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B8B4-07BC-4520-8007-4C40A0F29435}">
      <dsp:nvSpPr>
        <dsp:cNvPr id="0" name=""/>
        <dsp:cNvSpPr/>
      </dsp:nvSpPr>
      <dsp:spPr>
        <a:xfrm>
          <a:off x="1245659" y="-145970"/>
          <a:ext cx="6022593" cy="6022593"/>
        </a:xfrm>
        <a:prstGeom prst="circularArrow">
          <a:avLst>
            <a:gd name="adj1" fmla="val 5544"/>
            <a:gd name="adj2" fmla="val 330680"/>
            <a:gd name="adj3" fmla="val 14934895"/>
            <a:gd name="adj4" fmla="val 1671361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A5C5E-099F-4711-98C8-A46EAFEC048A}">
      <dsp:nvSpPr>
        <dsp:cNvPr id="0" name=""/>
        <dsp:cNvSpPr/>
      </dsp:nvSpPr>
      <dsp:spPr>
        <a:xfrm>
          <a:off x="3570706" y="2614"/>
          <a:ext cx="1307815" cy="6539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1. Opportunity for Improvement</a:t>
          </a:r>
        </a:p>
      </dsp:txBody>
      <dsp:txXfrm>
        <a:off x="3602627" y="34535"/>
        <a:ext cx="1243973" cy="590065"/>
      </dsp:txXfrm>
    </dsp:sp>
    <dsp:sp modelId="{BCBB376B-1D21-479D-AF8C-B93CFEA2A14E}">
      <dsp:nvSpPr>
        <dsp:cNvPr id="0" name=""/>
        <dsp:cNvSpPr/>
      </dsp:nvSpPr>
      <dsp:spPr>
        <a:xfrm>
          <a:off x="5057268" y="470527"/>
          <a:ext cx="1307815" cy="653907"/>
        </a:xfrm>
        <a:prstGeom prst="roundRect">
          <a:avLst/>
        </a:prstGeom>
        <a:solidFill>
          <a:schemeClr val="accent5">
            <a:hueOff val="-735334"/>
            <a:satOff val="-102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2. Form a team</a:t>
          </a:r>
        </a:p>
      </dsp:txBody>
      <dsp:txXfrm>
        <a:off x="5089189" y="502448"/>
        <a:ext cx="1243973" cy="590065"/>
      </dsp:txXfrm>
    </dsp:sp>
    <dsp:sp modelId="{8784527C-AF94-4111-B36C-3CF2A3D6CCEA}">
      <dsp:nvSpPr>
        <dsp:cNvPr id="0" name=""/>
        <dsp:cNvSpPr/>
      </dsp:nvSpPr>
      <dsp:spPr>
        <a:xfrm>
          <a:off x="5906887" y="1503986"/>
          <a:ext cx="1307815" cy="653907"/>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3. Understand the system</a:t>
          </a:r>
        </a:p>
      </dsp:txBody>
      <dsp:txXfrm>
        <a:off x="5938808" y="1535907"/>
        <a:ext cx="1243973" cy="590065"/>
      </dsp:txXfrm>
    </dsp:sp>
    <dsp:sp modelId="{07B69232-280F-4613-B6C0-CB9DFE2BEF43}">
      <dsp:nvSpPr>
        <dsp:cNvPr id="0" name=""/>
        <dsp:cNvSpPr/>
      </dsp:nvSpPr>
      <dsp:spPr>
        <a:xfrm>
          <a:off x="6112835" y="2936387"/>
          <a:ext cx="1307815" cy="653907"/>
        </a:xfrm>
        <a:prstGeom prst="roundRect">
          <a:avLst/>
        </a:prstGeom>
        <a:solidFill>
          <a:schemeClr val="accent5">
            <a:hueOff val="-2206003"/>
            <a:satOff val="-306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4. Set aim</a:t>
          </a:r>
        </a:p>
      </dsp:txBody>
      <dsp:txXfrm>
        <a:off x="6144756" y="2968308"/>
        <a:ext cx="1243973" cy="590065"/>
      </dsp:txXfrm>
    </dsp:sp>
    <dsp:sp modelId="{C933E10C-9288-4332-A293-F04C7EB0B888}">
      <dsp:nvSpPr>
        <dsp:cNvPr id="0" name=""/>
        <dsp:cNvSpPr/>
      </dsp:nvSpPr>
      <dsp:spPr>
        <a:xfrm>
          <a:off x="5511675" y="4252743"/>
          <a:ext cx="1307815" cy="653907"/>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5. Change ideas</a:t>
          </a:r>
        </a:p>
      </dsp:txBody>
      <dsp:txXfrm>
        <a:off x="5543596" y="4284664"/>
        <a:ext cx="1243973" cy="590065"/>
      </dsp:txXfrm>
    </dsp:sp>
    <dsp:sp modelId="{59E950DA-DC2E-4EA6-9FA9-50F02DA76046}">
      <dsp:nvSpPr>
        <dsp:cNvPr id="0" name=""/>
        <dsp:cNvSpPr/>
      </dsp:nvSpPr>
      <dsp:spPr>
        <a:xfrm>
          <a:off x="4294272" y="5035121"/>
          <a:ext cx="1307815" cy="653907"/>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6. Plan measures</a:t>
          </a:r>
        </a:p>
      </dsp:txBody>
      <dsp:txXfrm>
        <a:off x="4326193" y="5067042"/>
        <a:ext cx="1243973" cy="590065"/>
      </dsp:txXfrm>
    </dsp:sp>
    <dsp:sp modelId="{CA2BD9AB-1BF4-46AA-AAA5-215ECC278560}">
      <dsp:nvSpPr>
        <dsp:cNvPr id="0" name=""/>
        <dsp:cNvSpPr/>
      </dsp:nvSpPr>
      <dsp:spPr>
        <a:xfrm>
          <a:off x="2847141" y="5035121"/>
          <a:ext cx="1307815" cy="653907"/>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7. Create project plan</a:t>
          </a:r>
        </a:p>
      </dsp:txBody>
      <dsp:txXfrm>
        <a:off x="2879062" y="5067042"/>
        <a:ext cx="1243973" cy="590065"/>
      </dsp:txXfrm>
    </dsp:sp>
    <dsp:sp modelId="{AB23505D-D5DA-4665-9894-344D0EE56323}">
      <dsp:nvSpPr>
        <dsp:cNvPr id="0" name=""/>
        <dsp:cNvSpPr/>
      </dsp:nvSpPr>
      <dsp:spPr>
        <a:xfrm>
          <a:off x="1629737" y="4252743"/>
          <a:ext cx="1307815" cy="653907"/>
        </a:xfrm>
        <a:prstGeom prst="roundRect">
          <a:avLst/>
        </a:prstGeom>
        <a:solidFill>
          <a:schemeClr val="accent5">
            <a:hueOff val="-5147341"/>
            <a:satOff val="-716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8. Test changes using PDSA</a:t>
          </a:r>
        </a:p>
      </dsp:txBody>
      <dsp:txXfrm>
        <a:off x="1661658" y="4284664"/>
        <a:ext cx="1243973" cy="590065"/>
      </dsp:txXfrm>
    </dsp:sp>
    <dsp:sp modelId="{39ED2D36-B583-4142-9226-49A4F7423BB0}">
      <dsp:nvSpPr>
        <dsp:cNvPr id="0" name=""/>
        <dsp:cNvSpPr/>
      </dsp:nvSpPr>
      <dsp:spPr>
        <a:xfrm>
          <a:off x="1028577" y="2936387"/>
          <a:ext cx="1307815" cy="653907"/>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9. Implement changes</a:t>
          </a:r>
        </a:p>
      </dsp:txBody>
      <dsp:txXfrm>
        <a:off x="1060498" y="2968308"/>
        <a:ext cx="1243973" cy="590065"/>
      </dsp:txXfrm>
    </dsp:sp>
    <dsp:sp modelId="{6C914B89-7760-49AE-8CE2-AB20A61E4C33}">
      <dsp:nvSpPr>
        <dsp:cNvPr id="0" name=""/>
        <dsp:cNvSpPr/>
      </dsp:nvSpPr>
      <dsp:spPr>
        <a:xfrm>
          <a:off x="1234526" y="1503986"/>
          <a:ext cx="1307815" cy="653907"/>
        </a:xfrm>
        <a:prstGeom prst="roundRect">
          <a:avLst/>
        </a:prstGeom>
        <a:solidFill>
          <a:schemeClr val="accent5">
            <a:hueOff val="-6618010"/>
            <a:satOff val="-9205"/>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10. Sustain</a:t>
          </a:r>
        </a:p>
      </dsp:txBody>
      <dsp:txXfrm>
        <a:off x="1266447" y="1535907"/>
        <a:ext cx="1243973" cy="590065"/>
      </dsp:txXfrm>
    </dsp:sp>
    <dsp:sp modelId="{24BEC840-A8CF-4918-90AE-46760666F91D}">
      <dsp:nvSpPr>
        <dsp:cNvPr id="0" name=""/>
        <dsp:cNvSpPr/>
      </dsp:nvSpPr>
      <dsp:spPr>
        <a:xfrm>
          <a:off x="1938776" y="485673"/>
          <a:ext cx="1307815" cy="65390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11. Spread</a:t>
          </a:r>
        </a:p>
      </dsp:txBody>
      <dsp:txXfrm>
        <a:off x="1970697" y="517594"/>
        <a:ext cx="1243973" cy="590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8ED7C-C2E3-40FE-B5CB-13EFD02FDC91}">
      <dsp:nvSpPr>
        <dsp:cNvPr id="0" name=""/>
        <dsp:cNvSpPr/>
      </dsp:nvSpPr>
      <dsp:spPr>
        <a:xfrm>
          <a:off x="0" y="126674"/>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People who work in and contribute to the process you are trying to improve</a:t>
          </a:r>
          <a:r>
            <a:rPr lang="en-US" sz="1700" b="1" kern="1200" dirty="0">
              <a:solidFill>
                <a:schemeClr val="bg1"/>
              </a:solidFill>
            </a:rPr>
            <a:t>. </a:t>
          </a:r>
          <a:r>
            <a:rPr lang="en-US" sz="1700" b="1" kern="1200" dirty="0">
              <a:solidFill>
                <a:srgbClr val="FF0000"/>
              </a:solidFill>
            </a:rPr>
            <a:t>NB</a:t>
          </a:r>
          <a:r>
            <a:rPr lang="en-US" sz="1700" b="1" kern="1200" dirty="0">
              <a:solidFill>
                <a:schemeClr val="bg1"/>
              </a:solidFill>
            </a:rPr>
            <a:t> </a:t>
          </a:r>
          <a:r>
            <a:rPr lang="en-US" sz="1700" kern="1200" dirty="0"/>
            <a:t>Include people outside of the department/area who may be affected by the change</a:t>
          </a:r>
        </a:p>
      </dsp:txBody>
      <dsp:txXfrm>
        <a:off x="45635" y="172309"/>
        <a:ext cx="9090829" cy="843560"/>
      </dsp:txXfrm>
    </dsp:sp>
    <dsp:sp modelId="{92375B14-87DE-4E05-956B-ABDE41D062A3}">
      <dsp:nvSpPr>
        <dsp:cNvPr id="0" name=""/>
        <dsp:cNvSpPr/>
      </dsp:nvSpPr>
      <dsp:spPr>
        <a:xfrm>
          <a:off x="0" y="1061505"/>
          <a:ext cx="918209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solidFill>
                <a:schemeClr val="bg1"/>
              </a:solidFill>
            </a:rPr>
            <a:t>Nurses, Doctors, HSCP, Administrators, Support staff</a:t>
          </a:r>
        </a:p>
      </dsp:txBody>
      <dsp:txXfrm>
        <a:off x="0" y="1061505"/>
        <a:ext cx="9182099" cy="281520"/>
      </dsp:txXfrm>
    </dsp:sp>
    <dsp:sp modelId="{ABCFD60B-E13D-4FB1-98A6-21BF61182CC5}">
      <dsp:nvSpPr>
        <dsp:cNvPr id="0" name=""/>
        <dsp:cNvSpPr/>
      </dsp:nvSpPr>
      <dsp:spPr>
        <a:xfrm>
          <a:off x="0" y="1343025"/>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People with enough knowledge to understand the implications of the change and senior enough to authorize the tests of change</a:t>
          </a:r>
        </a:p>
      </dsp:txBody>
      <dsp:txXfrm>
        <a:off x="45635" y="1388660"/>
        <a:ext cx="9090829" cy="843560"/>
      </dsp:txXfrm>
    </dsp:sp>
    <dsp:sp modelId="{8562BAAF-9EF9-4400-A3B2-6126A11AFE2A}">
      <dsp:nvSpPr>
        <dsp:cNvPr id="0" name=""/>
        <dsp:cNvSpPr/>
      </dsp:nvSpPr>
      <dsp:spPr>
        <a:xfrm>
          <a:off x="0" y="2277855"/>
          <a:ext cx="918209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solidFill>
                <a:schemeClr val="bg1"/>
              </a:solidFill>
            </a:rPr>
            <a:t>Senior managers/Consultants involved in the area the change is being made</a:t>
          </a:r>
        </a:p>
      </dsp:txBody>
      <dsp:txXfrm>
        <a:off x="0" y="2277855"/>
        <a:ext cx="9182099" cy="281520"/>
      </dsp:txXfrm>
    </dsp:sp>
    <dsp:sp modelId="{7B9696AB-C20D-4D67-A2DD-7BED21566512}">
      <dsp:nvSpPr>
        <dsp:cNvPr id="0" name=""/>
        <dsp:cNvSpPr/>
      </dsp:nvSpPr>
      <dsp:spPr>
        <a:xfrm>
          <a:off x="0" y="2559375"/>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Representatives from all the staffing groups involved in the process</a:t>
          </a:r>
        </a:p>
      </dsp:txBody>
      <dsp:txXfrm>
        <a:off x="45635" y="2605010"/>
        <a:ext cx="9090829" cy="843560"/>
      </dsp:txXfrm>
    </dsp:sp>
    <dsp:sp modelId="{E53EFDEB-5648-4E7D-AF6A-FFE073C96F2B}">
      <dsp:nvSpPr>
        <dsp:cNvPr id="0" name=""/>
        <dsp:cNvSpPr/>
      </dsp:nvSpPr>
      <dsp:spPr>
        <a:xfrm>
          <a:off x="0" y="3543165"/>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Someone who can represent the patient and their experiences</a:t>
          </a:r>
        </a:p>
      </dsp:txBody>
      <dsp:txXfrm>
        <a:off x="45635" y="3588800"/>
        <a:ext cx="9090829" cy="843560"/>
      </dsp:txXfrm>
    </dsp:sp>
    <dsp:sp modelId="{B337C70D-08EF-482A-A33F-946C63AC567C}">
      <dsp:nvSpPr>
        <dsp:cNvPr id="0" name=""/>
        <dsp:cNvSpPr/>
      </dsp:nvSpPr>
      <dsp:spPr>
        <a:xfrm>
          <a:off x="0" y="4526955"/>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Senior leader who can authorize the initiative, remove obstacles, has broader system knowledge &amp; can elevate the initiative</a:t>
          </a:r>
        </a:p>
      </dsp:txBody>
      <dsp:txXfrm>
        <a:off x="45635" y="4572590"/>
        <a:ext cx="9090829" cy="843560"/>
      </dsp:txXfrm>
    </dsp:sp>
    <dsp:sp modelId="{A2635CD9-E397-4848-A34C-139FDE4C7EDE}">
      <dsp:nvSpPr>
        <dsp:cNvPr id="0" name=""/>
        <dsp:cNvSpPr/>
      </dsp:nvSpPr>
      <dsp:spPr>
        <a:xfrm>
          <a:off x="0" y="5510745"/>
          <a:ext cx="9182099" cy="934830"/>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People enthusiastic about making improvement</a:t>
          </a:r>
        </a:p>
      </dsp:txBody>
      <dsp:txXfrm>
        <a:off x="45635" y="5556380"/>
        <a:ext cx="9090829" cy="843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B8B4-07BC-4520-8007-4C40A0F29435}">
      <dsp:nvSpPr>
        <dsp:cNvPr id="0" name=""/>
        <dsp:cNvSpPr/>
      </dsp:nvSpPr>
      <dsp:spPr>
        <a:xfrm>
          <a:off x="1245659" y="-145970"/>
          <a:ext cx="6022593" cy="6022593"/>
        </a:xfrm>
        <a:prstGeom prst="circularArrow">
          <a:avLst>
            <a:gd name="adj1" fmla="val 5544"/>
            <a:gd name="adj2" fmla="val 330680"/>
            <a:gd name="adj3" fmla="val 14934895"/>
            <a:gd name="adj4" fmla="val 1671361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A5C5E-099F-4711-98C8-A46EAFEC048A}">
      <dsp:nvSpPr>
        <dsp:cNvPr id="0" name=""/>
        <dsp:cNvSpPr/>
      </dsp:nvSpPr>
      <dsp:spPr>
        <a:xfrm>
          <a:off x="3570706" y="2614"/>
          <a:ext cx="1307815" cy="65390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1. Opportunity for Improvement</a:t>
          </a:r>
        </a:p>
      </dsp:txBody>
      <dsp:txXfrm>
        <a:off x="3602627" y="34535"/>
        <a:ext cx="1243973" cy="590065"/>
      </dsp:txXfrm>
    </dsp:sp>
    <dsp:sp modelId="{BCBB376B-1D21-479D-AF8C-B93CFEA2A14E}">
      <dsp:nvSpPr>
        <dsp:cNvPr id="0" name=""/>
        <dsp:cNvSpPr/>
      </dsp:nvSpPr>
      <dsp:spPr>
        <a:xfrm>
          <a:off x="5057268" y="470527"/>
          <a:ext cx="1307815" cy="653907"/>
        </a:xfrm>
        <a:prstGeom prst="roundRect">
          <a:avLst/>
        </a:prstGeom>
        <a:solidFill>
          <a:schemeClr val="accent5">
            <a:hueOff val="601070"/>
            <a:satOff val="-2638"/>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2. Form a team</a:t>
          </a:r>
        </a:p>
      </dsp:txBody>
      <dsp:txXfrm>
        <a:off x="5089189" y="502448"/>
        <a:ext cx="1243973" cy="590065"/>
      </dsp:txXfrm>
    </dsp:sp>
    <dsp:sp modelId="{8784527C-AF94-4111-B36C-3CF2A3D6CCEA}">
      <dsp:nvSpPr>
        <dsp:cNvPr id="0" name=""/>
        <dsp:cNvSpPr/>
      </dsp:nvSpPr>
      <dsp:spPr>
        <a:xfrm>
          <a:off x="5906887" y="1503986"/>
          <a:ext cx="1307815" cy="653907"/>
        </a:xfrm>
        <a:prstGeom prst="roundRect">
          <a:avLst/>
        </a:prstGeom>
        <a:solidFill>
          <a:schemeClr val="accent5">
            <a:hueOff val="1202141"/>
            <a:satOff val="-5276"/>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3. Understand the system</a:t>
          </a:r>
        </a:p>
      </dsp:txBody>
      <dsp:txXfrm>
        <a:off x="5938808" y="1535907"/>
        <a:ext cx="1243973" cy="590065"/>
      </dsp:txXfrm>
    </dsp:sp>
    <dsp:sp modelId="{07B69232-280F-4613-B6C0-CB9DFE2BEF43}">
      <dsp:nvSpPr>
        <dsp:cNvPr id="0" name=""/>
        <dsp:cNvSpPr/>
      </dsp:nvSpPr>
      <dsp:spPr>
        <a:xfrm>
          <a:off x="6112835" y="2936387"/>
          <a:ext cx="1307815" cy="653907"/>
        </a:xfrm>
        <a:prstGeom prst="roundRect">
          <a:avLst/>
        </a:prstGeom>
        <a:solidFill>
          <a:schemeClr val="accent5">
            <a:hueOff val="1803211"/>
            <a:satOff val="-7914"/>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4. Set aim</a:t>
          </a:r>
        </a:p>
      </dsp:txBody>
      <dsp:txXfrm>
        <a:off x="6144756" y="2968308"/>
        <a:ext cx="1243973" cy="590065"/>
      </dsp:txXfrm>
    </dsp:sp>
    <dsp:sp modelId="{C933E10C-9288-4332-A293-F04C7EB0B888}">
      <dsp:nvSpPr>
        <dsp:cNvPr id="0" name=""/>
        <dsp:cNvSpPr/>
      </dsp:nvSpPr>
      <dsp:spPr>
        <a:xfrm>
          <a:off x="5511675" y="4252743"/>
          <a:ext cx="1307815" cy="653907"/>
        </a:xfrm>
        <a:prstGeom prst="roundRect">
          <a:avLst/>
        </a:prstGeom>
        <a:solidFill>
          <a:schemeClr val="accent5">
            <a:hueOff val="2404281"/>
            <a:satOff val="-1055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5. Change ideas</a:t>
          </a:r>
        </a:p>
      </dsp:txBody>
      <dsp:txXfrm>
        <a:off x="5543596" y="4284664"/>
        <a:ext cx="1243973" cy="590065"/>
      </dsp:txXfrm>
    </dsp:sp>
    <dsp:sp modelId="{59E950DA-DC2E-4EA6-9FA9-50F02DA76046}">
      <dsp:nvSpPr>
        <dsp:cNvPr id="0" name=""/>
        <dsp:cNvSpPr/>
      </dsp:nvSpPr>
      <dsp:spPr>
        <a:xfrm>
          <a:off x="4294272" y="5035121"/>
          <a:ext cx="1307815" cy="653907"/>
        </a:xfrm>
        <a:prstGeom prst="roundRect">
          <a:avLst/>
        </a:prstGeom>
        <a:solidFill>
          <a:schemeClr val="accent5">
            <a:hueOff val="3005351"/>
            <a:satOff val="-13190"/>
            <a:lumOff val="39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6. Plan measures</a:t>
          </a:r>
        </a:p>
      </dsp:txBody>
      <dsp:txXfrm>
        <a:off x="4326193" y="5067042"/>
        <a:ext cx="1243973" cy="590065"/>
      </dsp:txXfrm>
    </dsp:sp>
    <dsp:sp modelId="{CA2BD9AB-1BF4-46AA-AAA5-215ECC278560}">
      <dsp:nvSpPr>
        <dsp:cNvPr id="0" name=""/>
        <dsp:cNvSpPr/>
      </dsp:nvSpPr>
      <dsp:spPr>
        <a:xfrm>
          <a:off x="2847141" y="5035121"/>
          <a:ext cx="1307815" cy="653907"/>
        </a:xfrm>
        <a:prstGeom prst="roundRect">
          <a:avLst/>
        </a:prstGeom>
        <a:solidFill>
          <a:schemeClr val="accent5">
            <a:hueOff val="3606422"/>
            <a:satOff val="-15828"/>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7. Create project plan</a:t>
          </a:r>
        </a:p>
      </dsp:txBody>
      <dsp:txXfrm>
        <a:off x="2879062" y="5067042"/>
        <a:ext cx="1243973" cy="590065"/>
      </dsp:txXfrm>
    </dsp:sp>
    <dsp:sp modelId="{AB23505D-D5DA-4665-9894-344D0EE56323}">
      <dsp:nvSpPr>
        <dsp:cNvPr id="0" name=""/>
        <dsp:cNvSpPr/>
      </dsp:nvSpPr>
      <dsp:spPr>
        <a:xfrm>
          <a:off x="1629737" y="4252743"/>
          <a:ext cx="1307815" cy="653907"/>
        </a:xfrm>
        <a:prstGeom prst="roundRect">
          <a:avLst/>
        </a:prstGeom>
        <a:solidFill>
          <a:schemeClr val="accent5">
            <a:hueOff val="4207492"/>
            <a:satOff val="-18466"/>
            <a:lumOff val="54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8. Test changes using PDSA</a:t>
          </a:r>
        </a:p>
      </dsp:txBody>
      <dsp:txXfrm>
        <a:off x="1661658" y="4284664"/>
        <a:ext cx="1243973" cy="590065"/>
      </dsp:txXfrm>
    </dsp:sp>
    <dsp:sp modelId="{39ED2D36-B583-4142-9226-49A4F7423BB0}">
      <dsp:nvSpPr>
        <dsp:cNvPr id="0" name=""/>
        <dsp:cNvSpPr/>
      </dsp:nvSpPr>
      <dsp:spPr>
        <a:xfrm>
          <a:off x="1028577" y="2936387"/>
          <a:ext cx="1307815" cy="653907"/>
        </a:xfrm>
        <a:prstGeom prst="roundRect">
          <a:avLst/>
        </a:prstGeom>
        <a:solidFill>
          <a:schemeClr val="accent5">
            <a:hueOff val="4808562"/>
            <a:satOff val="-21104"/>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9. Implement changes</a:t>
          </a:r>
        </a:p>
      </dsp:txBody>
      <dsp:txXfrm>
        <a:off x="1060498" y="2968308"/>
        <a:ext cx="1243973" cy="590065"/>
      </dsp:txXfrm>
    </dsp:sp>
    <dsp:sp modelId="{6C914B89-7760-49AE-8CE2-AB20A61E4C33}">
      <dsp:nvSpPr>
        <dsp:cNvPr id="0" name=""/>
        <dsp:cNvSpPr/>
      </dsp:nvSpPr>
      <dsp:spPr>
        <a:xfrm>
          <a:off x="1234526" y="1503986"/>
          <a:ext cx="1307815" cy="653907"/>
        </a:xfrm>
        <a:prstGeom prst="roundRect">
          <a:avLst/>
        </a:prstGeom>
        <a:solidFill>
          <a:schemeClr val="accent5">
            <a:hueOff val="5409632"/>
            <a:satOff val="-23742"/>
            <a:lumOff val="7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10. Sustain</a:t>
          </a:r>
        </a:p>
      </dsp:txBody>
      <dsp:txXfrm>
        <a:off x="1266447" y="1535907"/>
        <a:ext cx="1243973" cy="590065"/>
      </dsp:txXfrm>
    </dsp:sp>
    <dsp:sp modelId="{24BEC840-A8CF-4918-90AE-46760666F91D}">
      <dsp:nvSpPr>
        <dsp:cNvPr id="0" name=""/>
        <dsp:cNvSpPr/>
      </dsp:nvSpPr>
      <dsp:spPr>
        <a:xfrm>
          <a:off x="1938776" y="485673"/>
          <a:ext cx="1307815" cy="653907"/>
        </a:xfrm>
        <a:prstGeom prst="roundRect">
          <a:avLst/>
        </a:prstGeom>
        <a:solidFill>
          <a:schemeClr val="accent5">
            <a:hueOff val="6010703"/>
            <a:satOff val="-26380"/>
            <a:lumOff val="7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11. Spread</a:t>
          </a:r>
        </a:p>
      </dsp:txBody>
      <dsp:txXfrm>
        <a:off x="1970697" y="517594"/>
        <a:ext cx="1243973" cy="5900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6431A-1709-4F24-AB9F-732DFAB1F321}" type="datetimeFigureOut">
              <a:rPr lang="en-IE" smtClean="0"/>
              <a:t>09/02/24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B8BB3-D009-49B2-A7F0-1F64C95C17D9}" type="slidenum">
              <a:rPr lang="en-IE" smtClean="0"/>
              <a:t>‹#›</a:t>
            </a:fld>
            <a:endParaRPr lang="en-IE"/>
          </a:p>
        </p:txBody>
      </p:sp>
    </p:spTree>
    <p:extLst>
      <p:ext uri="{BB962C8B-B14F-4D97-AF65-F5344CB8AC3E}">
        <p14:creationId xmlns:p14="http://schemas.microsoft.com/office/powerpoint/2010/main" val="53932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Moving from the theory to the practice of QI, this cycle of steps will guide you through the process from having</a:t>
            </a:r>
            <a:r>
              <a:rPr lang="en-IE" baseline="0" dirty="0"/>
              <a:t> an </a:t>
            </a:r>
            <a:r>
              <a:rPr lang="en-IE" dirty="0"/>
              <a:t>idea</a:t>
            </a:r>
            <a:r>
              <a:rPr lang="en-IE" baseline="0" dirty="0"/>
              <a:t>, a need or requirement to  implementing change in practice. This approach can be used irrespective of which QI methodology you use. I will describe later a scientific model ‘ The Model for Improvement’ used in healthcare for QI . </a:t>
            </a:r>
          </a:p>
          <a:p>
            <a:endParaRPr lang="en-IE" baseline="0" dirty="0"/>
          </a:p>
          <a:p>
            <a:r>
              <a:rPr lang="en-IE" baseline="0" dirty="0"/>
              <a:t>Why would you use an approach or method to implement changes?</a:t>
            </a:r>
          </a:p>
          <a:p>
            <a:r>
              <a:rPr lang="en-IE" baseline="0" dirty="0"/>
              <a:t>The change you are trying to make may be difficult or challenging,</a:t>
            </a:r>
          </a:p>
          <a:p>
            <a:r>
              <a:rPr lang="en-IE" baseline="0" dirty="0"/>
              <a:t> you may not know the real cause of the problem or the right solution,</a:t>
            </a:r>
          </a:p>
          <a:p>
            <a:r>
              <a:rPr lang="en-IE" baseline="0" dirty="0"/>
              <a:t> or you may need to test out a number of solutions,</a:t>
            </a:r>
          </a:p>
          <a:p>
            <a:r>
              <a:rPr lang="en-IE" baseline="0" dirty="0"/>
              <a:t> it may require the support of a wider team , not directly under your influence, </a:t>
            </a:r>
          </a:p>
          <a:p>
            <a:r>
              <a:rPr lang="en-IE" baseline="0" dirty="0"/>
              <a:t>it may cross many departments or processes or </a:t>
            </a:r>
          </a:p>
          <a:p>
            <a:r>
              <a:rPr lang="en-IE" baseline="0" dirty="0"/>
              <a:t>on the </a:t>
            </a:r>
            <a:r>
              <a:rPr lang="en-IE" baseline="0" dirty="0" err="1"/>
              <a:t>otherhand</a:t>
            </a:r>
            <a:r>
              <a:rPr lang="en-IE" baseline="0" dirty="0"/>
              <a:t> you know what needs to be implemented i.e. best practice or need to achieve a standard but you predict that introducing or embedding the change may be complicated or complex.</a:t>
            </a:r>
          </a:p>
          <a:p>
            <a:endParaRPr lang="en-IE" baseline="0" dirty="0"/>
          </a:p>
          <a:p>
            <a:pPr marL="171450" indent="-171450">
              <a:buFont typeface="Arial" panose="020B0604020202020204" pitchFamily="34" charset="0"/>
              <a:buChar char="•"/>
            </a:pPr>
            <a:r>
              <a:rPr lang="en-IE" baseline="0" dirty="0"/>
              <a:t>The benefits I have found in using a method or systematic approach is that it:</a:t>
            </a:r>
          </a:p>
          <a:p>
            <a:pPr marL="171450" indent="-171450">
              <a:buFont typeface="Arial" panose="020B0604020202020204" pitchFamily="34" charset="0"/>
              <a:buChar char="•"/>
            </a:pPr>
            <a:r>
              <a:rPr lang="en-IE" baseline="0" dirty="0"/>
              <a:t>helps you plan change you are going to make, </a:t>
            </a:r>
          </a:p>
          <a:p>
            <a:pPr marL="171450" indent="-171450">
              <a:buFont typeface="Arial" panose="020B0604020202020204" pitchFamily="34" charset="0"/>
              <a:buChar char="•"/>
            </a:pPr>
            <a:r>
              <a:rPr lang="en-IE" baseline="0" dirty="0"/>
              <a:t>Understand the problem in depth and the environment in which you are making the change within</a:t>
            </a:r>
          </a:p>
          <a:p>
            <a:pPr marL="171450" indent="-171450">
              <a:buFont typeface="Arial" panose="020B0604020202020204" pitchFamily="34" charset="0"/>
              <a:buChar char="•"/>
            </a:pPr>
            <a:r>
              <a:rPr lang="en-IE" baseline="0" dirty="0"/>
              <a:t>get the right people involved who will support and commit to improvement</a:t>
            </a:r>
          </a:p>
          <a:p>
            <a:pPr marL="171450" indent="-171450">
              <a:buFont typeface="Arial" panose="020B0604020202020204" pitchFamily="34" charset="0"/>
              <a:buChar char="•"/>
            </a:pPr>
            <a:r>
              <a:rPr lang="en-IE" baseline="0" dirty="0"/>
              <a:t>trial it in practice to see if it actually leads to improvement ,or identify issues with implementing an improved standard of care  </a:t>
            </a:r>
          </a:p>
          <a:p>
            <a:pPr marL="171450" indent="-171450">
              <a:buFont typeface="Arial" panose="020B0604020202020204" pitchFamily="34" charset="0"/>
              <a:buChar char="•"/>
            </a:pPr>
            <a:r>
              <a:rPr lang="en-IE" baseline="0" dirty="0"/>
              <a:t>measure the outcome of the change and if it leads to improvement </a:t>
            </a:r>
          </a:p>
          <a:p>
            <a:pPr marL="171450" indent="-171450">
              <a:buFont typeface="Arial" panose="020B0604020202020204" pitchFamily="34" charset="0"/>
              <a:buChar char="•"/>
            </a:pPr>
            <a:r>
              <a:rPr lang="en-IE" baseline="0" dirty="0"/>
              <a:t>plan to implement and sustain the new way of working. </a:t>
            </a:r>
          </a:p>
          <a:p>
            <a:r>
              <a:rPr lang="en-IE" baseline="0" dirty="0"/>
              <a:t>The reason I </a:t>
            </a:r>
            <a:r>
              <a:rPr lang="en-IE" dirty="0"/>
              <a:t>have stepped this out is because</a:t>
            </a:r>
            <a:r>
              <a:rPr lang="en-IE" baseline="0" dirty="0"/>
              <a:t> </a:t>
            </a:r>
            <a:r>
              <a:rPr lang="en-IE" dirty="0"/>
              <a:t>each one is important, I will describe each phase in detail but in summary </a:t>
            </a:r>
            <a:r>
              <a:rPr lang="en-IE" baseline="0" dirty="0"/>
              <a:t>Steps 1,2,3 preparing for the change, the ground work</a:t>
            </a:r>
            <a:r>
              <a:rPr lang="en-IE" dirty="0"/>
              <a:t> .</a:t>
            </a:r>
          </a:p>
          <a:p>
            <a:r>
              <a:rPr lang="en-IE" baseline="0" dirty="0"/>
              <a:t>. 4,5,6,and 8 includes the stages in using a QI method, the MFI I have added step 7 which involves planning the implementation of changes in practice, 9 &amp; 10 are the hard work- at this point you are planning to do something differently , you need all the relevant staff on board , this is the new way, this takes time and energy deserve to be emphasised. </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3</a:t>
            </a:fld>
            <a:endParaRPr lang="en-IE"/>
          </a:p>
        </p:txBody>
      </p:sp>
    </p:spTree>
    <p:extLst>
      <p:ext uri="{BB962C8B-B14F-4D97-AF65-F5344CB8AC3E}">
        <p14:creationId xmlns:p14="http://schemas.microsoft.com/office/powerpoint/2010/main" val="37393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QI approach is used to address complex problems , complex problems tend to be difficult to solve because they can affect many parts</a:t>
            </a:r>
            <a:r>
              <a:rPr lang="en-IE" baseline="0" dirty="0"/>
              <a:t> of the system, cross-over more than one process and involve a number of and a variety of professions/ support staff which means one needs to think about who needs to be on the improvement team who will support and commit to improvements in quality.  </a:t>
            </a:r>
          </a:p>
          <a:p>
            <a:endParaRPr lang="en-IE" baseline="0" dirty="0"/>
          </a:p>
          <a:p>
            <a:r>
              <a:rPr lang="en-IE" baseline="0" dirty="0"/>
              <a:t>Successful QI – requires you to win HEARTS AND MINDS., It is as much about engaging people as following a method and having the right supports around you. </a:t>
            </a:r>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8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Moving from the theory to the practice of QI, this cycle of steps will guide you through the process from having</a:t>
            </a:r>
            <a:r>
              <a:rPr lang="en-IE" baseline="0" dirty="0"/>
              <a:t> an </a:t>
            </a:r>
            <a:r>
              <a:rPr lang="en-IE" dirty="0"/>
              <a:t>idea</a:t>
            </a:r>
            <a:r>
              <a:rPr lang="en-IE" baseline="0" dirty="0"/>
              <a:t>, a need or requirement to  implementing change in practice. This approach can be used irrespective of which QI methodology you use. I will describe later a scientific model ‘ The Model for Improvement’ used in healthcare for QI . </a:t>
            </a:r>
          </a:p>
          <a:p>
            <a:endParaRPr lang="en-IE" baseline="0" dirty="0"/>
          </a:p>
          <a:p>
            <a:r>
              <a:rPr lang="en-IE" baseline="0" dirty="0"/>
              <a:t>Why would you use an approach or method to implement changes?</a:t>
            </a:r>
          </a:p>
          <a:p>
            <a:r>
              <a:rPr lang="en-IE" baseline="0" dirty="0"/>
              <a:t>The change you are trying to make may be difficult or challenging,</a:t>
            </a:r>
          </a:p>
          <a:p>
            <a:r>
              <a:rPr lang="en-IE" baseline="0" dirty="0"/>
              <a:t> you may not know the real cause of the problem or the right solution,</a:t>
            </a:r>
          </a:p>
          <a:p>
            <a:r>
              <a:rPr lang="en-IE" baseline="0" dirty="0"/>
              <a:t> or you may need to test out a number of solutions,</a:t>
            </a:r>
          </a:p>
          <a:p>
            <a:r>
              <a:rPr lang="en-IE" baseline="0" dirty="0"/>
              <a:t> it may require the support of a wider team , not directly under your influence, </a:t>
            </a:r>
          </a:p>
          <a:p>
            <a:r>
              <a:rPr lang="en-IE" baseline="0" dirty="0"/>
              <a:t>it may cross many departments or processes or </a:t>
            </a:r>
          </a:p>
          <a:p>
            <a:r>
              <a:rPr lang="en-IE" baseline="0" dirty="0"/>
              <a:t>on the </a:t>
            </a:r>
            <a:r>
              <a:rPr lang="en-IE" baseline="0" dirty="0" err="1"/>
              <a:t>otherhand</a:t>
            </a:r>
            <a:r>
              <a:rPr lang="en-IE" baseline="0" dirty="0"/>
              <a:t> you know what needs to be implemented i.e. best practice or need to achieve a standard but you predict that introducing or embedding the change may be complicated or complex.</a:t>
            </a:r>
          </a:p>
          <a:p>
            <a:endParaRPr lang="en-IE" baseline="0" dirty="0"/>
          </a:p>
          <a:p>
            <a:pPr marL="171450" indent="-171450">
              <a:buFont typeface="Arial" panose="020B0604020202020204" pitchFamily="34" charset="0"/>
              <a:buChar char="•"/>
            </a:pPr>
            <a:r>
              <a:rPr lang="en-IE" baseline="0" dirty="0"/>
              <a:t>The benefits I have found in using a method or systematic approach is that it:</a:t>
            </a:r>
          </a:p>
          <a:p>
            <a:pPr marL="171450" indent="-171450">
              <a:buFont typeface="Arial" panose="020B0604020202020204" pitchFamily="34" charset="0"/>
              <a:buChar char="•"/>
            </a:pPr>
            <a:r>
              <a:rPr lang="en-IE" baseline="0" dirty="0"/>
              <a:t>helps you plan change you are going to make, </a:t>
            </a:r>
          </a:p>
          <a:p>
            <a:pPr marL="171450" indent="-171450">
              <a:buFont typeface="Arial" panose="020B0604020202020204" pitchFamily="34" charset="0"/>
              <a:buChar char="•"/>
            </a:pPr>
            <a:r>
              <a:rPr lang="en-IE" baseline="0" dirty="0"/>
              <a:t>Understand the problem in depth and the environment in which you are making the change within</a:t>
            </a:r>
          </a:p>
          <a:p>
            <a:pPr marL="171450" indent="-171450">
              <a:buFont typeface="Arial" panose="020B0604020202020204" pitchFamily="34" charset="0"/>
              <a:buChar char="•"/>
            </a:pPr>
            <a:r>
              <a:rPr lang="en-IE" baseline="0" dirty="0"/>
              <a:t>get the right people involved who will support and commit to improvement</a:t>
            </a:r>
          </a:p>
          <a:p>
            <a:pPr marL="171450" indent="-171450">
              <a:buFont typeface="Arial" panose="020B0604020202020204" pitchFamily="34" charset="0"/>
              <a:buChar char="•"/>
            </a:pPr>
            <a:r>
              <a:rPr lang="en-IE" baseline="0" dirty="0"/>
              <a:t>trial it in practice to see if it actually leads to improvement ,or identify issues with implementing an improved standard of care  </a:t>
            </a:r>
          </a:p>
          <a:p>
            <a:pPr marL="171450" indent="-171450">
              <a:buFont typeface="Arial" panose="020B0604020202020204" pitchFamily="34" charset="0"/>
              <a:buChar char="•"/>
            </a:pPr>
            <a:r>
              <a:rPr lang="en-IE" baseline="0" dirty="0"/>
              <a:t>measure the outcome of the change and if it leads to improvement </a:t>
            </a:r>
          </a:p>
          <a:p>
            <a:pPr marL="171450" indent="-171450">
              <a:buFont typeface="Arial" panose="020B0604020202020204" pitchFamily="34" charset="0"/>
              <a:buChar char="•"/>
            </a:pPr>
            <a:r>
              <a:rPr lang="en-IE" baseline="0" dirty="0"/>
              <a:t>plan to implement and sustain the new way of working. </a:t>
            </a:r>
          </a:p>
          <a:p>
            <a:r>
              <a:rPr lang="en-IE" baseline="0" dirty="0"/>
              <a:t>The reason I </a:t>
            </a:r>
            <a:r>
              <a:rPr lang="en-IE" dirty="0"/>
              <a:t>have stepped this out is because</a:t>
            </a:r>
            <a:r>
              <a:rPr lang="en-IE" baseline="0" dirty="0"/>
              <a:t> </a:t>
            </a:r>
            <a:r>
              <a:rPr lang="en-IE" dirty="0"/>
              <a:t>each one is important, I will describe each phase in detail but in summary </a:t>
            </a:r>
            <a:r>
              <a:rPr lang="en-IE" baseline="0" dirty="0"/>
              <a:t>Steps 1,2,3 preparing for the change, the ground work</a:t>
            </a:r>
            <a:r>
              <a:rPr lang="en-IE" dirty="0"/>
              <a:t> .</a:t>
            </a:r>
          </a:p>
          <a:p>
            <a:r>
              <a:rPr lang="en-IE" baseline="0" dirty="0"/>
              <a:t>. 4,5,6,and 8 includes the stages in using a QI method, the MFI I have added step 7 which involves planning the implementation of changes in practice, 9 &amp; 10 are the hard work- at this point you are planning to do something differently , you need all the relevant staff on board , this is the new way, this takes time and energy deserve to be emphasised. </a:t>
            </a:r>
            <a:endParaRPr lang="en-IE" dirty="0"/>
          </a:p>
        </p:txBody>
      </p:sp>
      <p:sp>
        <p:nvSpPr>
          <p:cNvPr id="4" name="Slide Number Placeholder 3"/>
          <p:cNvSpPr>
            <a:spLocks noGrp="1"/>
          </p:cNvSpPr>
          <p:nvPr>
            <p:ph type="sldNum" sz="quarter" idx="10"/>
          </p:nvPr>
        </p:nvSpPr>
        <p:spPr/>
        <p:txBody>
          <a:bodyPr/>
          <a:lstStyle/>
          <a:p>
            <a:fld id="{C2E7C196-2BA6-4AE1-B1C6-334D88EF255E}" type="slidenum">
              <a:rPr lang="en-IE" smtClean="0"/>
              <a:t>26</a:t>
            </a:fld>
            <a:endParaRPr lang="en-IE"/>
          </a:p>
        </p:txBody>
      </p:sp>
    </p:spTree>
    <p:extLst>
      <p:ext uri="{BB962C8B-B14F-4D97-AF65-F5344CB8AC3E}">
        <p14:creationId xmlns:p14="http://schemas.microsoft.com/office/powerpoint/2010/main" val="299789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96302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92891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33957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547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85943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627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32542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99351278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5482926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9980593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422533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6299126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58529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3504990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705135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462B8AA-E929-4277-A2D1-38241C85E186}"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649108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462B8AA-E929-4277-A2D1-38241C85E186}"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01865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2B8AA-E929-4277-A2D1-38241C85E186}"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493275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23290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3759854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68629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87779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14390987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63028701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014E5-E384-41C2-BE88-BF4FB95FBADE}"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63756876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65641371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014E5-E384-41C2-BE88-BF4FB95FBADE}"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42641239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97915987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59565847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9014E5-E384-41C2-BE88-BF4FB95FBADE}" type="datetimeFigureOut">
              <a:rPr lang="en-IE" smtClean="0"/>
              <a:t>09/02/24</a:t>
            </a:fld>
            <a:endParaRPr lang="en-I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74ABC9A-16F7-4CEF-A882-AA50AA7ED1BC}" type="slidenum">
              <a:rPr lang="en-IE" smtClean="0"/>
              <a:t>‹#›</a:t>
            </a:fld>
            <a:endParaRPr lang="en-IE"/>
          </a:p>
        </p:txBody>
      </p:sp>
    </p:spTree>
    <p:extLst>
      <p:ext uri="{BB962C8B-B14F-4D97-AF65-F5344CB8AC3E}">
        <p14:creationId xmlns:p14="http://schemas.microsoft.com/office/powerpoint/2010/main" val="4136155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2B8AA-E929-4277-A2D1-38241C85E186}" type="datetimeFigureOut">
              <a:rPr lang="en-IE" smtClean="0"/>
              <a:t>09/02/24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98C62-A75D-4B5E-945F-87180D59F79D}" type="slidenum">
              <a:rPr lang="en-IE" smtClean="0"/>
              <a:t>‹#›</a:t>
            </a:fld>
            <a:endParaRPr lang="en-IE"/>
          </a:p>
        </p:txBody>
      </p:sp>
    </p:spTree>
    <p:extLst>
      <p:ext uri="{BB962C8B-B14F-4D97-AF65-F5344CB8AC3E}">
        <p14:creationId xmlns:p14="http://schemas.microsoft.com/office/powerpoint/2010/main" val="6923514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3" name="Picture 2" descr="Stakeholder analy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07826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0608" t="39000" r="19676" b="7425"/>
          <a:stretch/>
        </p:blipFill>
        <p:spPr bwMode="auto">
          <a:xfrm>
            <a:off x="134755" y="250258"/>
            <a:ext cx="11752446" cy="5688530"/>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356135" y="6294922"/>
            <a:ext cx="77579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entury Gothic" panose="020B0502020202020204"/>
                <a:ea typeface="+mn-ea"/>
                <a:cs typeface="+mn-cs"/>
              </a:rPr>
              <a:t>Ref: Penny Pereira, The Health Foundation Q Managing Director</a:t>
            </a:r>
          </a:p>
        </p:txBody>
      </p:sp>
    </p:spTree>
    <p:extLst>
      <p:ext uri="{BB962C8B-B14F-4D97-AF65-F5344CB8AC3E}">
        <p14:creationId xmlns:p14="http://schemas.microsoft.com/office/powerpoint/2010/main" val="357941509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3">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02130" y="268366"/>
            <a:ext cx="11203807" cy="5970865"/>
          </a:xfrm>
          <a:prstGeom prst="rect">
            <a:avLst/>
          </a:prstGeom>
        </p:spPr>
        <p:txBody>
          <a:bodyPr wrap="square">
            <a:spAutoFit/>
          </a:bodyPr>
          <a:lstStyle/>
          <a:p>
            <a:r>
              <a:rPr lang="en-IE" sz="2800" dirty="0">
                <a:solidFill>
                  <a:srgbClr val="000000"/>
                </a:solidFill>
                <a:latin typeface="Arial" panose="020B0604020202020204" pitchFamily="34" charset="0"/>
                <a:cs typeface="Arial" panose="020B0604020202020204" pitchFamily="34" charset="0"/>
              </a:rPr>
              <a:t>Influencing Stakeholders</a:t>
            </a:r>
          </a:p>
          <a:p>
            <a:pPr algn="ctr"/>
            <a:endParaRPr lang="en-IE" sz="2400" i="1" dirty="0">
              <a:solidFill>
                <a:srgbClr val="000000"/>
              </a:solidFill>
              <a:latin typeface="Arial" panose="020B0604020202020204" pitchFamily="34" charset="0"/>
              <a:cs typeface="Arial" panose="020B0604020202020204" pitchFamily="34" charset="0"/>
            </a:endParaRPr>
          </a:p>
          <a:p>
            <a:pPr algn="ctr"/>
            <a:endParaRPr lang="en-IE" sz="2400" i="1" dirty="0">
              <a:solidFill>
                <a:srgbClr val="000000"/>
              </a:solidFill>
              <a:latin typeface="Arial" panose="020B0604020202020204" pitchFamily="34" charset="0"/>
              <a:cs typeface="Arial" panose="020B0604020202020204" pitchFamily="34" charset="0"/>
            </a:endParaRPr>
          </a:p>
          <a:p>
            <a:pPr algn="ctr"/>
            <a:r>
              <a:rPr lang="en-IE" sz="2400" i="1" dirty="0">
                <a:solidFill>
                  <a:srgbClr val="000000"/>
                </a:solidFill>
                <a:latin typeface="Arial" panose="020B0604020202020204" pitchFamily="34" charset="0"/>
                <a:cs typeface="Arial" panose="020B0604020202020204" pitchFamily="34" charset="0"/>
              </a:rPr>
              <a:t>“winning hearts and minds” </a:t>
            </a:r>
          </a:p>
          <a:p>
            <a:pPr algn="ctr"/>
            <a:endParaRPr lang="en-IE" sz="2400" i="1" dirty="0">
              <a:solidFill>
                <a:srgbClr val="000000"/>
              </a:solidFill>
              <a:latin typeface="Arial" panose="020B0604020202020204" pitchFamily="34" charset="0"/>
              <a:cs typeface="Arial" panose="020B0604020202020204" pitchFamily="34" charset="0"/>
            </a:endParaRPr>
          </a:p>
          <a:p>
            <a:pPr algn="ctr"/>
            <a:r>
              <a:rPr lang="en-IE" sz="2400" b="1" i="1" dirty="0">
                <a:solidFill>
                  <a:srgbClr val="000000"/>
                </a:solidFill>
                <a:latin typeface="Calibri" panose="020F0502020204030204" pitchFamily="34" charset="0"/>
              </a:rPr>
              <a:t>Emotionally appealing to the hearts &amp;</a:t>
            </a:r>
            <a:r>
              <a:rPr lang="en-IE" sz="2400" i="1" dirty="0">
                <a:solidFill>
                  <a:srgbClr val="000000"/>
                </a:solidFill>
                <a:latin typeface="Calibri" panose="020F0502020204030204" pitchFamily="34" charset="0"/>
              </a:rPr>
              <a:t> </a:t>
            </a:r>
          </a:p>
          <a:p>
            <a:pPr algn="ctr"/>
            <a:r>
              <a:rPr lang="en-IE" sz="2400" b="1" i="1" dirty="0">
                <a:solidFill>
                  <a:srgbClr val="000000"/>
                </a:solidFill>
                <a:latin typeface="Calibri" panose="020F0502020204030204" pitchFamily="34" charset="0"/>
              </a:rPr>
              <a:t>logically appealing to the minds of stakeholders</a:t>
            </a:r>
          </a:p>
          <a:p>
            <a:pPr algn="ctr"/>
            <a:endParaRPr lang="en-IE" sz="2400" i="1" dirty="0">
              <a:solidFill>
                <a:srgbClr val="000000"/>
              </a:solidFill>
              <a:latin typeface="Arial" panose="020B0604020202020204" pitchFamily="34" charset="0"/>
              <a:cs typeface="Arial" panose="020B0604020202020204" pitchFamily="34" charset="0"/>
            </a:endParaRPr>
          </a:p>
          <a:p>
            <a:pPr algn="ctr"/>
            <a:r>
              <a:rPr lang="en-IE" sz="2000" i="1" dirty="0">
                <a:solidFill>
                  <a:srgbClr val="000000"/>
                </a:solidFill>
                <a:latin typeface="Calibri" panose="020F0502020204030204" pitchFamily="34" charset="0"/>
              </a:rPr>
              <a:t>to persuade them to support your improvement</a:t>
            </a:r>
            <a:r>
              <a:rPr lang="en-IE" i="1" dirty="0">
                <a:solidFill>
                  <a:srgbClr val="000000"/>
                </a:solidFill>
                <a:latin typeface="Calibri" panose="020F0502020204030204" pitchFamily="34" charset="0"/>
              </a:rPr>
              <a:t>.</a:t>
            </a:r>
          </a:p>
          <a:p>
            <a:endParaRPr lang="en-IE" i="1"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r>
              <a:rPr lang="en-IE" i="1" dirty="0">
                <a:solidFill>
                  <a:srgbClr val="000000"/>
                </a:solidFill>
                <a:latin typeface="Calibri" panose="020F0502020204030204" pitchFamily="34" charset="0"/>
              </a:rPr>
              <a:t>The challenge is to persuade other people to buy into your improvement initiative. </a:t>
            </a:r>
            <a:endParaRPr lang="en-IE"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endParaRPr lang="en-IE" sz="2400" b="1" i="1" dirty="0">
              <a:solidFill>
                <a:srgbClr val="000000"/>
              </a:solidFill>
              <a:latin typeface="Calibri" panose="020F0502020204030204" pitchFamily="34" charset="0"/>
            </a:endParaRPr>
          </a:p>
          <a:p>
            <a:r>
              <a:rPr lang="en-IE" dirty="0">
                <a:solidFill>
                  <a:srgbClr val="000000"/>
                </a:solidFill>
                <a:latin typeface="Calibri" panose="020F0502020204030204" pitchFamily="34" charset="0"/>
              </a:rPr>
              <a:t>	</a:t>
            </a:r>
          </a:p>
        </p:txBody>
      </p:sp>
      <p:pic>
        <p:nvPicPr>
          <p:cNvPr id="3" name="Picture 2"/>
          <p:cNvPicPr/>
          <p:nvPr/>
        </p:nvPicPr>
        <p:blipFill rotWithShape="1">
          <a:blip r:embed="rId2"/>
          <a:srcRect l="20828" t="26695" r="49036" b="43064"/>
          <a:stretch/>
        </p:blipFill>
        <p:spPr bwMode="auto">
          <a:xfrm>
            <a:off x="294640" y="1030096"/>
            <a:ext cx="2366264" cy="1722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02302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08008" y="852386"/>
            <a:ext cx="11136429" cy="4708981"/>
          </a:xfrm>
          <a:prstGeom prst="rect">
            <a:avLst/>
          </a:prstGeom>
        </p:spPr>
        <p:txBody>
          <a:bodyPr wrap="square">
            <a:spAutoFit/>
          </a:bodyPr>
          <a:lstStyle/>
          <a:p>
            <a:r>
              <a:rPr lang="en-IE" sz="2800" b="1" dirty="0">
                <a:solidFill>
                  <a:srgbClr val="000000"/>
                </a:solidFill>
                <a:latin typeface="Arial" panose="020B0604020202020204" pitchFamily="34" charset="0"/>
                <a:cs typeface="Arial" panose="020B0604020202020204" pitchFamily="34" charset="0"/>
              </a:rPr>
              <a:t>Appealing to the Minds of stakeholders</a:t>
            </a:r>
          </a:p>
          <a:p>
            <a:endParaRPr lang="en-IE" i="1"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000" dirty="0">
                <a:solidFill>
                  <a:srgbClr val="000000"/>
                </a:solidFill>
                <a:latin typeface="Calibri" panose="020F0502020204030204" pitchFamily="34" charset="0"/>
              </a:rPr>
              <a:t>Tools such as graphs, process maps, Root Cause Analysis are really useful when sharing project ideas and when you need to persuade someone who is very influential to the project but has little time to discuss it. </a:t>
            </a:r>
          </a:p>
          <a:p>
            <a:pPr marL="342900" indent="-342900">
              <a:buFont typeface="Wingdings" panose="05000000000000000000" pitchFamily="2" charset="2"/>
              <a:buChar char="ü"/>
            </a:pPr>
            <a:endParaRPr lang="en-IE" sz="20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000" dirty="0">
                <a:solidFill>
                  <a:srgbClr val="000000"/>
                </a:solidFill>
                <a:latin typeface="Calibri" panose="020F0502020204030204" pitchFamily="34" charset="0"/>
              </a:rPr>
              <a:t>Need a logical argument to support your perspective. </a:t>
            </a:r>
          </a:p>
          <a:p>
            <a:pPr marL="342900" indent="-342900">
              <a:buFont typeface="Wingdings" panose="05000000000000000000" pitchFamily="2" charset="2"/>
              <a:buChar char="ü"/>
            </a:pPr>
            <a:endParaRPr lang="en-IE" sz="20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000" dirty="0">
                <a:solidFill>
                  <a:srgbClr val="000000"/>
                </a:solidFill>
                <a:latin typeface="Calibri" panose="020F0502020204030204" pitchFamily="34" charset="0"/>
              </a:rPr>
              <a:t>You have to prepare as you may only get one chance</a:t>
            </a:r>
          </a:p>
          <a:p>
            <a:pPr marL="342900" indent="-342900">
              <a:buFont typeface="Wingdings" panose="05000000000000000000" pitchFamily="2" charset="2"/>
              <a:buChar char="ü"/>
            </a:pPr>
            <a:endParaRPr lang="en-IE" sz="20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000" dirty="0">
                <a:solidFill>
                  <a:srgbClr val="000000"/>
                </a:solidFill>
                <a:latin typeface="Calibri" panose="020F0502020204030204" pitchFamily="34" charset="0"/>
              </a:rPr>
              <a:t>Relay the benefits of your proposal/ improvement to what matters to them, is it financial savings, reduction of errors, better use of resources, fewer complaints</a:t>
            </a:r>
            <a:r>
              <a:rPr lang="en-IE" sz="2000" i="1" dirty="0">
                <a:solidFill>
                  <a:srgbClr val="000000"/>
                </a:solidFill>
                <a:latin typeface="Calibri" panose="020F0502020204030204" pitchFamily="34" charset="0"/>
              </a:rPr>
              <a:t>. </a:t>
            </a:r>
            <a:endParaRPr lang="en-IE" sz="2000"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endParaRPr lang="en-IE" i="1" dirty="0">
              <a:solidFill>
                <a:srgbClr val="000000"/>
              </a:solidFill>
              <a:latin typeface="Calibri" panose="020F0502020204030204" pitchFamily="34" charset="0"/>
            </a:endParaRPr>
          </a:p>
          <a:p>
            <a:r>
              <a:rPr lang="en-IE" dirty="0">
                <a:solidFill>
                  <a:srgbClr val="000000"/>
                </a:solidFill>
                <a:latin typeface="Calibri" panose="020F0502020204030204" pitchFamily="34" charset="0"/>
              </a:rPr>
              <a:t>	</a:t>
            </a:r>
          </a:p>
        </p:txBody>
      </p:sp>
      <p:pic>
        <p:nvPicPr>
          <p:cNvPr id="3" name="Picture 2"/>
          <p:cNvPicPr/>
          <p:nvPr/>
        </p:nvPicPr>
        <p:blipFill rotWithShape="1">
          <a:blip r:embed="rId2"/>
          <a:srcRect l="19499" t="40251" r="68424" b="30136"/>
          <a:stretch/>
        </p:blipFill>
        <p:spPr bwMode="auto">
          <a:xfrm>
            <a:off x="10752286" y="280670"/>
            <a:ext cx="1025185" cy="1228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611225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17634" y="852433"/>
            <a:ext cx="10799546" cy="5601533"/>
          </a:xfrm>
          <a:prstGeom prst="rect">
            <a:avLst/>
          </a:prstGeom>
        </p:spPr>
        <p:txBody>
          <a:bodyPr wrap="square">
            <a:spAutoFit/>
          </a:bodyPr>
          <a:lstStyle/>
          <a:p>
            <a:r>
              <a:rPr lang="en-IE" sz="2800" b="1" dirty="0">
                <a:solidFill>
                  <a:srgbClr val="000000"/>
                </a:solidFill>
                <a:latin typeface="Calibri" panose="020F0502020204030204" pitchFamily="34" charset="0"/>
              </a:rPr>
              <a:t>Appealing to the Hearts of stakeholders</a:t>
            </a:r>
          </a:p>
          <a:p>
            <a:endParaRPr lang="en-IE" i="1"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400" dirty="0">
                <a:solidFill>
                  <a:srgbClr val="000000"/>
                </a:solidFill>
                <a:latin typeface="Calibri" panose="020F0502020204030204" pitchFamily="34" charset="0"/>
              </a:rPr>
              <a:t>The majority of your focus will be on winning the hearts of your stakeholders to support your improvement work. </a:t>
            </a:r>
          </a:p>
          <a:p>
            <a:pPr marL="342900" indent="-342900">
              <a:buFont typeface="Wingdings" panose="05000000000000000000" pitchFamily="2" charset="2"/>
              <a:buChar char="ü"/>
            </a:pPr>
            <a:endParaRPr lang="en-IE" sz="24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400" dirty="0">
                <a:solidFill>
                  <a:srgbClr val="000000"/>
                </a:solidFill>
                <a:latin typeface="Calibri" panose="020F0502020204030204" pitchFamily="34" charset="0"/>
              </a:rPr>
              <a:t>The art of persuading by winning hearts is about connecting people emotionally to your improvement idea and why you are doing it. </a:t>
            </a:r>
          </a:p>
          <a:p>
            <a:pPr marL="342900" indent="-342900">
              <a:buFont typeface="Wingdings" panose="05000000000000000000" pitchFamily="2" charset="2"/>
              <a:buChar char="ü"/>
            </a:pPr>
            <a:endParaRPr lang="en-IE" sz="24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400" dirty="0">
                <a:solidFill>
                  <a:srgbClr val="000000"/>
                </a:solidFill>
                <a:latin typeface="Calibri" panose="020F0502020204030204" pitchFamily="34" charset="0"/>
              </a:rPr>
              <a:t>Connect with people on a very personal level. </a:t>
            </a:r>
          </a:p>
          <a:p>
            <a:pPr marL="342900" indent="-342900">
              <a:buFont typeface="Wingdings" panose="05000000000000000000" pitchFamily="2" charset="2"/>
              <a:buChar char="ü"/>
            </a:pPr>
            <a:endParaRPr lang="en-IE" sz="24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400" dirty="0">
                <a:solidFill>
                  <a:srgbClr val="000000"/>
                </a:solidFill>
                <a:latin typeface="Calibri" panose="020F0502020204030204" pitchFamily="34" charset="0"/>
              </a:rPr>
              <a:t>Share patient and staff stories and experiences to demonstrate that what you’re suggesting is the right choice. </a:t>
            </a:r>
          </a:p>
          <a:p>
            <a:pPr marL="342900" indent="-342900">
              <a:buFont typeface="Wingdings" panose="05000000000000000000" pitchFamily="2" charset="2"/>
              <a:buChar char="ü"/>
            </a:pPr>
            <a:endParaRPr lang="en-IE" sz="24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IE" sz="2400" dirty="0">
                <a:solidFill>
                  <a:srgbClr val="000000"/>
                </a:solidFill>
                <a:latin typeface="Calibri" panose="020F0502020204030204" pitchFamily="34" charset="0"/>
              </a:rPr>
              <a:t>Relay the benefits of your proposal/ improvement to what matters to the stakeholders is really important. </a:t>
            </a:r>
            <a:endParaRPr lang="en-IE" sz="2400" dirty="0"/>
          </a:p>
        </p:txBody>
      </p:sp>
      <p:pic>
        <p:nvPicPr>
          <p:cNvPr id="3" name="Picture 2"/>
          <p:cNvPicPr/>
          <p:nvPr/>
        </p:nvPicPr>
        <p:blipFill rotWithShape="1">
          <a:blip r:embed="rId2"/>
          <a:srcRect l="45497" t="43047" r="39578" b="31577"/>
          <a:stretch/>
        </p:blipFill>
        <p:spPr bwMode="auto">
          <a:xfrm>
            <a:off x="10329780" y="275336"/>
            <a:ext cx="1603140" cy="1288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77914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159" t="19922" r="27006" b="2751"/>
          <a:stretch/>
        </p:blipFill>
        <p:spPr bwMode="auto">
          <a:xfrm>
            <a:off x="142240" y="243840"/>
            <a:ext cx="11653520" cy="6217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1514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94637" y="117693"/>
            <a:ext cx="11213431" cy="6494085"/>
          </a:xfrm>
          <a:prstGeom prst="rect">
            <a:avLst/>
          </a:prstGeom>
        </p:spPr>
        <p:txBody>
          <a:bodyPr wrap="square">
            <a:spAutoFit/>
          </a:bodyPr>
          <a:lstStyle/>
          <a:p>
            <a:r>
              <a:rPr lang="en-IE" sz="2000" u="sng" dirty="0">
                <a:solidFill>
                  <a:srgbClr val="000000"/>
                </a:solidFill>
                <a:latin typeface="Calibri" panose="020F0502020204030204" pitchFamily="34" charset="0"/>
              </a:rPr>
              <a:t>Explaining Engagement of Stakeholders</a:t>
            </a:r>
          </a:p>
          <a:p>
            <a:endParaRPr lang="en-IE" i="1" dirty="0">
              <a:solidFill>
                <a:srgbClr val="000000"/>
              </a:solidFill>
              <a:latin typeface="Arial" panose="020B0604020202020204" pitchFamily="34" charset="0"/>
              <a:cs typeface="Arial" panose="020B0604020202020204" pitchFamily="34" charset="0"/>
            </a:endParaRPr>
          </a:p>
          <a:p>
            <a:r>
              <a:rPr lang="en-IE" b="1" dirty="0">
                <a:solidFill>
                  <a:srgbClr val="000000"/>
                </a:solidFill>
                <a:latin typeface="Arial" panose="020B0604020202020204" pitchFamily="34" charset="0"/>
                <a:cs typeface="Arial" panose="020B0604020202020204" pitchFamily="34" charset="0"/>
              </a:rPr>
              <a:t>Innovators and early Adopters </a:t>
            </a:r>
            <a:r>
              <a:rPr lang="en-IE" dirty="0">
                <a:solidFill>
                  <a:srgbClr val="000000"/>
                </a:solidFill>
                <a:latin typeface="Arial" panose="020B0604020202020204" pitchFamily="34" charset="0"/>
                <a:cs typeface="Arial" panose="020B0604020202020204" pitchFamily="34" charset="0"/>
              </a:rPr>
              <a:t>and they make up about 20% of the group. </a:t>
            </a:r>
          </a:p>
          <a:p>
            <a:endParaRPr lang="en-IE" dirty="0">
              <a:solidFill>
                <a:srgbClr val="000000"/>
              </a:solidFill>
              <a:latin typeface="Arial" panose="020B0604020202020204" pitchFamily="34" charset="0"/>
              <a:cs typeface="Arial" panose="020B0604020202020204" pitchFamily="34" charset="0"/>
            </a:endParaRPr>
          </a:p>
          <a:p>
            <a:r>
              <a:rPr lang="en-IE" dirty="0">
                <a:solidFill>
                  <a:srgbClr val="000000"/>
                </a:solidFill>
                <a:latin typeface="Arial" panose="020B0604020202020204" pitchFamily="34" charset="0"/>
                <a:cs typeface="Arial" panose="020B0604020202020204" pitchFamily="34" charset="0"/>
              </a:rPr>
              <a:t>Need to get the 60% of the people in the middle, who are unsure about the project, to get on board.</a:t>
            </a:r>
          </a:p>
          <a:p>
            <a:endParaRPr lang="en-IE" dirty="0">
              <a:solidFill>
                <a:srgbClr val="000000"/>
              </a:solidFill>
              <a:latin typeface="Arial" panose="020B0604020202020204" pitchFamily="34" charset="0"/>
              <a:cs typeface="Arial" panose="020B0604020202020204" pitchFamily="34" charset="0"/>
            </a:endParaRPr>
          </a:p>
          <a:p>
            <a:r>
              <a:rPr lang="en-IE" b="1" dirty="0">
                <a:solidFill>
                  <a:srgbClr val="000000"/>
                </a:solidFill>
                <a:latin typeface="Arial" panose="020B0604020202020204" pitchFamily="34" charset="0"/>
                <a:cs typeface="Arial" panose="020B0604020202020204" pitchFamily="34" charset="0"/>
              </a:rPr>
              <a:t>Early Majority and Late Majority, </a:t>
            </a:r>
            <a:r>
              <a:rPr lang="en-IE" dirty="0">
                <a:solidFill>
                  <a:srgbClr val="000000"/>
                </a:solidFill>
                <a:latin typeface="Arial" panose="020B0604020202020204" pitchFamily="34" charset="0"/>
                <a:cs typeface="Arial" panose="020B0604020202020204" pitchFamily="34" charset="0"/>
              </a:rPr>
              <a:t>Those in the middle who join the innovators and early adaptors ,over time, you will have 80% of people who will get on board. </a:t>
            </a:r>
          </a:p>
          <a:p>
            <a:endParaRPr lang="en-IE" dirty="0">
              <a:solidFill>
                <a:srgbClr val="000000"/>
              </a:solidFill>
              <a:latin typeface="Arial" panose="020B0604020202020204" pitchFamily="34" charset="0"/>
              <a:cs typeface="Arial" panose="020B0604020202020204" pitchFamily="34" charset="0"/>
            </a:endParaRPr>
          </a:p>
          <a:p>
            <a:r>
              <a:rPr lang="en-IE" b="1" dirty="0">
                <a:solidFill>
                  <a:srgbClr val="000000"/>
                </a:solidFill>
                <a:latin typeface="Arial" panose="020B0604020202020204" pitchFamily="34" charset="0"/>
                <a:cs typeface="Arial" panose="020B0604020202020204" pitchFamily="34" charset="0"/>
              </a:rPr>
              <a:t>The Laggards </a:t>
            </a:r>
            <a:r>
              <a:rPr lang="en-IE" dirty="0">
                <a:solidFill>
                  <a:srgbClr val="000000"/>
                </a:solidFill>
                <a:latin typeface="Arial" panose="020B0604020202020204" pitchFamily="34" charset="0"/>
                <a:cs typeface="Arial" panose="020B0604020202020204" pitchFamily="34" charset="0"/>
              </a:rPr>
              <a:t>are the remaining 20% of any group. These are people who will never willingly get on board with any idea or change. We all know of people like that in our work place. </a:t>
            </a:r>
          </a:p>
          <a:p>
            <a:endParaRPr lang="en-IE" i="1" dirty="0">
              <a:solidFill>
                <a:srgbClr val="000000"/>
              </a:solidFill>
              <a:latin typeface="Arial" panose="020B0604020202020204" pitchFamily="34" charset="0"/>
              <a:cs typeface="Arial" panose="020B0604020202020204" pitchFamily="34" charset="0"/>
            </a:endParaRPr>
          </a:p>
          <a:p>
            <a:r>
              <a:rPr lang="en-IE" b="1" u="sng" dirty="0">
                <a:solidFill>
                  <a:srgbClr val="FF0000"/>
                </a:solidFill>
                <a:latin typeface="Arial" panose="020B0604020202020204" pitchFamily="34" charset="0"/>
                <a:cs typeface="Arial" panose="020B0604020202020204" pitchFamily="34" charset="0"/>
              </a:rPr>
              <a:t>Caution</a:t>
            </a:r>
          </a:p>
          <a:p>
            <a:pPr marL="285750" indent="-285750">
              <a:buFont typeface="Arial" panose="020B0604020202020204" pitchFamily="34" charset="0"/>
              <a:buChar char="•"/>
            </a:pPr>
            <a:r>
              <a:rPr lang="en-IE" dirty="0">
                <a:solidFill>
                  <a:srgbClr val="000000"/>
                </a:solidFill>
                <a:latin typeface="Arial" panose="020B0604020202020204" pitchFamily="34" charset="0"/>
                <a:cs typeface="Arial" panose="020B0604020202020204" pitchFamily="34" charset="0"/>
              </a:rPr>
              <a:t>Often tend spend a lot of time trying to influence the laggard group to change or get on board, without any effect. </a:t>
            </a:r>
          </a:p>
          <a:p>
            <a:pPr marL="285750" indent="-285750">
              <a:buFont typeface="Arial" panose="020B0604020202020204" pitchFamily="34" charset="0"/>
              <a:buChar char="•"/>
            </a:pPr>
            <a:r>
              <a:rPr lang="en-IE" dirty="0">
                <a:solidFill>
                  <a:srgbClr val="000000"/>
                </a:solidFill>
                <a:latin typeface="Arial" panose="020B0604020202020204" pitchFamily="34" charset="0"/>
                <a:cs typeface="Arial" panose="020B0604020202020204" pitchFamily="34" charset="0"/>
              </a:rPr>
              <a:t>The people in the middle, the early and late majority, can be influenced by how much time you spend trying to influence the laggards. </a:t>
            </a:r>
          </a:p>
          <a:p>
            <a:pPr marL="285750" indent="-285750">
              <a:buFont typeface="Arial" panose="020B0604020202020204" pitchFamily="34" charset="0"/>
              <a:buChar char="•"/>
            </a:pPr>
            <a:r>
              <a:rPr lang="en-IE" dirty="0">
                <a:solidFill>
                  <a:srgbClr val="000000"/>
                </a:solidFill>
                <a:latin typeface="Arial" panose="020B0604020202020204" pitchFamily="34" charset="0"/>
                <a:cs typeface="Arial" panose="020B0604020202020204" pitchFamily="34" charset="0"/>
              </a:rPr>
              <a:t>If the people in the middle see that the Laggards are getting all the attention they may decide to not embrace the improvement idea. </a:t>
            </a:r>
          </a:p>
          <a:p>
            <a:endParaRPr lang="en-IE" i="1" dirty="0">
              <a:solidFill>
                <a:srgbClr val="000000"/>
              </a:solidFill>
              <a:latin typeface="Arial" panose="020B0604020202020204" pitchFamily="34" charset="0"/>
              <a:cs typeface="Arial" panose="020B0604020202020204" pitchFamily="34" charset="0"/>
            </a:endParaRPr>
          </a:p>
          <a:p>
            <a:r>
              <a:rPr lang="en-IE" b="1" dirty="0">
                <a:solidFill>
                  <a:srgbClr val="FF0000"/>
                </a:solidFill>
                <a:latin typeface="Arial" panose="020B0604020202020204" pitchFamily="34" charset="0"/>
                <a:cs typeface="Arial" panose="020B0604020202020204" pitchFamily="34" charset="0"/>
              </a:rPr>
              <a:t>Work will the willing</a:t>
            </a:r>
            <a:r>
              <a:rPr lang="en-IE" dirty="0">
                <a:solidFill>
                  <a:srgbClr val="000000"/>
                </a:solidFill>
                <a:latin typeface="Arial" panose="020B0604020202020204" pitchFamily="34" charset="0"/>
                <a:cs typeface="Arial" panose="020B0604020202020204" pitchFamily="34" charset="0"/>
              </a:rPr>
              <a:t>. Focus your attention on winning the hearts and minds of the early and late majority.</a:t>
            </a:r>
          </a:p>
          <a:p>
            <a:r>
              <a:rPr lang="en-IE" dirty="0">
                <a:solidFill>
                  <a:srgbClr val="000000"/>
                </a:solidFill>
                <a:latin typeface="Arial" panose="020B0604020202020204" pitchFamily="34" charset="0"/>
                <a:cs typeface="Arial" panose="020B0604020202020204" pitchFamily="34" charset="0"/>
              </a:rPr>
              <a:t>If 80% of the group have embraced the improvement, the Laggards will reluctantly join in because they will not want to feel left out. </a:t>
            </a:r>
          </a:p>
        </p:txBody>
      </p:sp>
    </p:spTree>
    <p:extLst>
      <p:ext uri="{BB962C8B-B14F-4D97-AF65-F5344CB8AC3E}">
        <p14:creationId xmlns:p14="http://schemas.microsoft.com/office/powerpoint/2010/main" val="69469274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105" t="17519" r="21006"/>
          <a:stretch/>
        </p:blipFill>
        <p:spPr bwMode="auto">
          <a:xfrm>
            <a:off x="173736" y="630936"/>
            <a:ext cx="11832336" cy="614476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59536" y="146304"/>
            <a:ext cx="7845552" cy="523220"/>
          </a:xfrm>
          <a:prstGeom prst="rect">
            <a:avLst/>
          </a:prstGeom>
          <a:noFill/>
        </p:spPr>
        <p:txBody>
          <a:bodyPr wrap="square" rtlCol="0">
            <a:spAutoFit/>
          </a:bodyPr>
          <a:lstStyle/>
          <a:p>
            <a:r>
              <a:rPr lang="en-IE" sz="2800" b="1" dirty="0">
                <a:solidFill>
                  <a:schemeClr val="bg1"/>
                </a:solidFill>
              </a:rPr>
              <a:t>Buy-In  V’s  Ownership</a:t>
            </a:r>
          </a:p>
        </p:txBody>
      </p:sp>
    </p:spTree>
    <p:extLst>
      <p:ext uri="{BB962C8B-B14F-4D97-AF65-F5344CB8AC3E}">
        <p14:creationId xmlns:p14="http://schemas.microsoft.com/office/powerpoint/2010/main" val="17888725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454" t="29338" r="19929" b="5981"/>
          <a:stretch/>
        </p:blipFill>
        <p:spPr>
          <a:xfrm>
            <a:off x="2444817" y="598916"/>
            <a:ext cx="6560608" cy="5955220"/>
          </a:xfrm>
          <a:prstGeom prst="rect">
            <a:avLst/>
          </a:prstGeom>
        </p:spPr>
      </p:pic>
      <p:sp>
        <p:nvSpPr>
          <p:cNvPr id="3" name="TextBox 2"/>
          <p:cNvSpPr txBox="1"/>
          <p:nvPr/>
        </p:nvSpPr>
        <p:spPr>
          <a:xfrm>
            <a:off x="9591040" y="5907805"/>
            <a:ext cx="2600960" cy="646331"/>
          </a:xfrm>
          <a:prstGeom prst="rect">
            <a:avLst/>
          </a:prstGeom>
          <a:noFill/>
        </p:spPr>
        <p:txBody>
          <a:bodyPr wrap="square" rtlCol="0">
            <a:spAutoFit/>
          </a:bodyPr>
          <a:lstStyle/>
          <a:p>
            <a:r>
              <a:rPr lang="en-IE" sz="1200" dirty="0"/>
              <a:t>The How to Guide for Quality Improvement</a:t>
            </a:r>
          </a:p>
          <a:p>
            <a:r>
              <a:rPr lang="en-IE" sz="1200" dirty="0"/>
              <a:t>The AURUM Institute</a:t>
            </a:r>
          </a:p>
        </p:txBody>
      </p:sp>
      <p:sp>
        <p:nvSpPr>
          <p:cNvPr id="4" name="Rectangle 3"/>
          <p:cNvSpPr/>
          <p:nvPr/>
        </p:nvSpPr>
        <p:spPr>
          <a:xfrm>
            <a:off x="231006" y="2521818"/>
            <a:ext cx="1876926" cy="1867301"/>
          </a:xfrm>
          <a:prstGeom prst="rect">
            <a:avLst/>
          </a:prstGeom>
          <a:solidFill>
            <a:srgbClr val="F501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Improvement Teams are beneficial in that they:</a:t>
            </a:r>
          </a:p>
        </p:txBody>
      </p:sp>
    </p:spTree>
    <p:extLst>
      <p:ext uri="{BB962C8B-B14F-4D97-AF65-F5344CB8AC3E}">
        <p14:creationId xmlns:p14="http://schemas.microsoft.com/office/powerpoint/2010/main" val="55045115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76214"/>
            <a:ext cx="10515600" cy="704319"/>
          </a:xfrm>
        </p:spPr>
        <p:txBody>
          <a:bodyPr vert="horz" lIns="91440" tIns="45720" rIns="91440" bIns="45720" rtlCol="0" anchor="ctr">
            <a:normAutofit/>
          </a:bodyPr>
          <a:lstStyle/>
          <a:p>
            <a:pPr algn="ctr"/>
            <a:r>
              <a:rPr lang="en-US" dirty="0"/>
              <a:t>Form  your QI Team</a:t>
            </a:r>
          </a:p>
        </p:txBody>
      </p:sp>
      <p:pic>
        <p:nvPicPr>
          <p:cNvPr id="15" name="Content Placeholder 14">
            <a:extLst>
              <a:ext uri="{FF2B5EF4-FFF2-40B4-BE49-F238E27FC236}">
                <a16:creationId xmlns:a16="http://schemas.microsoft.com/office/drawing/2014/main" xmlns="" id="{F61CC632-49AE-4D89-93CF-0B5A997D0C42}"/>
              </a:ext>
            </a:extLst>
          </p:cNvPr>
          <p:cNvPicPr>
            <a:picLocks noGrp="1" noChangeAspect="1"/>
          </p:cNvPicPr>
          <p:nvPr>
            <p:ph idx="1"/>
          </p:nvPr>
        </p:nvPicPr>
        <p:blipFill rotWithShape="1">
          <a:blip r:embed="rId3"/>
          <a:stretch/>
        </p:blipFill>
        <p:spPr>
          <a:xfrm>
            <a:off x="6639339" y="1421524"/>
            <a:ext cx="5111465" cy="4305507"/>
          </a:xfrm>
          <a:prstGeom prst="rect">
            <a:avLst/>
          </a:prstGeom>
        </p:spPr>
      </p:pic>
      <p:sp>
        <p:nvSpPr>
          <p:cNvPr id="5" name="Rectangle 4"/>
          <p:cNvSpPr/>
          <p:nvPr/>
        </p:nvSpPr>
        <p:spPr>
          <a:xfrm>
            <a:off x="585651" y="1210491"/>
            <a:ext cx="6053688" cy="5259978"/>
          </a:xfrm>
          <a:prstGeom prst="rect">
            <a:avLst/>
          </a:prstGeom>
        </p:spPr>
        <p:txBody>
          <a:bodyPr vert="horz" lIns="91440" tIns="45720" rIns="91440" bIns="45720" rtlCol="0">
            <a:no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 name="Rounded Rectangle 2"/>
          <p:cNvSpPr/>
          <p:nvPr/>
        </p:nvSpPr>
        <p:spPr>
          <a:xfrm>
            <a:off x="389757" y="1116531"/>
            <a:ext cx="5901776" cy="4723711"/>
          </a:xfrm>
          <a:prstGeom prst="roundRect">
            <a:avLst/>
          </a:prstGeom>
          <a:solidFill>
            <a:srgbClr val="F501A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should be involved?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Who will influence the change</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Who does the problem affect?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Who could prevent the changes?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Is there the likelihood that solution could be impacted upon by activities outside of the team                                </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Is there someone at a senior level who may have greater insight into the wider system influences who should sit on the team.</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 Include an expert</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 Invite passionate and motivated people</a:t>
            </a:r>
          </a:p>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9.Identify a team leader and a sponsor</a:t>
            </a:r>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902820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1">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5820734"/>
              </p:ext>
            </p:extLst>
          </p:nvPr>
        </p:nvGraphicFramePr>
        <p:xfrm>
          <a:off x="2438400" y="347779"/>
          <a:ext cx="9182099"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21380" y="2387065"/>
            <a:ext cx="2050181" cy="1732548"/>
          </a:xfrm>
          <a:prstGeom prst="roundRect">
            <a:avLst/>
          </a:prstGeom>
          <a:solidFill>
            <a:srgbClr val="F501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bg1"/>
                </a:solidFill>
                <a:latin typeface="Arial" panose="020B0604020202020204" pitchFamily="34" charset="0"/>
                <a:cs typeface="Arial" panose="020B0604020202020204" pitchFamily="34" charset="0"/>
              </a:rPr>
              <a:t>Who should be on an improvement team?</a:t>
            </a:r>
          </a:p>
        </p:txBody>
      </p:sp>
    </p:spTree>
    <p:extLst>
      <p:ext uri="{BB962C8B-B14F-4D97-AF65-F5344CB8AC3E}">
        <p14:creationId xmlns:p14="http://schemas.microsoft.com/office/powerpoint/2010/main" val="250720908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Deming’s system of profound knowledge</a:t>
            </a:r>
          </a:p>
        </p:txBody>
      </p:sp>
      <p:pic>
        <p:nvPicPr>
          <p:cNvPr id="4" name="Content Placeholder 3"/>
          <p:cNvPicPr>
            <a:picLocks noGrp="1"/>
          </p:cNvPicPr>
          <p:nvPr>
            <p:ph idx="1"/>
          </p:nvPr>
        </p:nvPicPr>
        <p:blipFill>
          <a:blip r:embed="rId2"/>
          <a:stretch>
            <a:fillRect/>
          </a:stretch>
        </p:blipFill>
        <p:spPr>
          <a:xfrm>
            <a:off x="697707" y="1687330"/>
            <a:ext cx="5849202" cy="4351338"/>
          </a:xfrm>
          <a:prstGeom prst="rect">
            <a:avLst/>
          </a:prstGeom>
          <a:ln>
            <a:solidFill>
              <a:schemeClr val="tx1"/>
            </a:solidFill>
          </a:ln>
        </p:spPr>
      </p:pic>
      <p:sp>
        <p:nvSpPr>
          <p:cNvPr id="3" name="TextBox 2"/>
          <p:cNvSpPr txBox="1"/>
          <p:nvPr/>
        </p:nvSpPr>
        <p:spPr>
          <a:xfrm>
            <a:off x="7430702" y="1886552"/>
            <a:ext cx="4610501"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System of Profound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Profound refers to </a:t>
            </a: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deep insight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this knowledge offers into how to make changes that will result in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Theory or knowledge of :</a:t>
            </a:r>
          </a:p>
          <a:p>
            <a:pPr marL="1428750" marR="0" lvl="2" indent="-514350" algn="l" defTabSz="914400" rtl="0" eaLnBrk="1" fontAlgn="auto" latinLnBrk="0" hangingPunct="1">
              <a:lnSpc>
                <a:spcPct val="100000"/>
              </a:lnSpc>
              <a:spcBef>
                <a:spcPts val="0"/>
              </a:spcBef>
              <a:spcAft>
                <a:spcPts val="0"/>
              </a:spcAft>
              <a:buClrTx/>
              <a:buSzTx/>
              <a:buFontTx/>
              <a:buAutoNum type="arabicPeriod"/>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Systems</a:t>
            </a:r>
          </a:p>
          <a:p>
            <a:pPr marL="1428750" marR="0" lvl="2" indent="-514350" algn="l" defTabSz="914400" rtl="0" eaLnBrk="1" fontAlgn="auto" latinLnBrk="0" hangingPunct="1">
              <a:lnSpc>
                <a:spcPct val="100000"/>
              </a:lnSpc>
              <a:spcBef>
                <a:spcPts val="0"/>
              </a:spcBef>
              <a:spcAft>
                <a:spcPts val="0"/>
              </a:spcAft>
              <a:buClrTx/>
              <a:buSzTx/>
              <a:buFontTx/>
              <a:buAutoNum type="arabicPeriod"/>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Variation</a:t>
            </a:r>
          </a:p>
          <a:p>
            <a:pPr marL="1428750" marR="0" lvl="2" indent="-514350" algn="l" defTabSz="914400" rtl="0" eaLnBrk="1" fontAlgn="auto" latinLnBrk="0" hangingPunct="1">
              <a:lnSpc>
                <a:spcPct val="100000"/>
              </a:lnSpc>
              <a:spcBef>
                <a:spcPts val="0"/>
              </a:spcBef>
              <a:spcAft>
                <a:spcPts val="0"/>
              </a:spcAft>
              <a:buClrTx/>
              <a:buSzTx/>
              <a:buFontTx/>
              <a:buAutoNum type="arabicPeriod"/>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Knowledge</a:t>
            </a:r>
          </a:p>
          <a:p>
            <a:pPr marL="1428750" marR="0" lvl="2" indent="-514350" algn="l" defTabSz="914400" rtl="0" eaLnBrk="1" fontAlgn="auto" latinLnBrk="0" hangingPunct="1">
              <a:lnSpc>
                <a:spcPct val="100000"/>
              </a:lnSpc>
              <a:spcBef>
                <a:spcPts val="0"/>
              </a:spcBef>
              <a:spcAft>
                <a:spcPts val="0"/>
              </a:spcAft>
              <a:buClrTx/>
              <a:buSzTx/>
              <a:buFontTx/>
              <a:buAutoNum type="arabicPeriod"/>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Psychology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The four parts all interrelate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QI Leaders need to understand the basic theories behind all four</a:t>
            </a:r>
          </a:p>
        </p:txBody>
      </p:sp>
    </p:spTree>
    <p:extLst>
      <p:ext uri="{BB962C8B-B14F-4D97-AF65-F5344CB8AC3E}">
        <p14:creationId xmlns:p14="http://schemas.microsoft.com/office/powerpoint/2010/main" val="174775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5424" y="880855"/>
            <a:ext cx="10737960" cy="5770811"/>
          </a:xfrm>
          <a:prstGeom prst="rect">
            <a:avLst/>
          </a:prstGeom>
          <a:noFill/>
          <a:ln w="28575">
            <a:solidFill>
              <a:schemeClr val="bg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1.Identify a team leader and a sponsor</a:t>
            </a:r>
          </a:p>
          <a:p>
            <a:pPr marL="742950" lvl="1" indent="-285750" defTabSz="457200">
              <a:buFont typeface="Wingdings" panose="05000000000000000000" pitchFamily="2" charset="2"/>
              <a:buChar char="ü"/>
              <a:defRPr/>
            </a:pPr>
            <a:r>
              <a:rPr lang="en-US" dirty="0">
                <a:solidFill>
                  <a:schemeClr val="bg1"/>
                </a:solidFill>
                <a:latin typeface="Arial" panose="020B0604020202020204" pitchFamily="34" charset="0"/>
                <a:cs typeface="Arial" panose="020B0604020202020204" pitchFamily="34" charset="0"/>
              </a:rPr>
              <a:t>Define the role of the team leader</a:t>
            </a:r>
          </a:p>
          <a:p>
            <a:pPr marL="742950" lvl="1" indent="-285750" defTabSz="457200">
              <a:buFont typeface="Wingdings" panose="05000000000000000000" pitchFamily="2" charset="2"/>
              <a:buChar char="ü"/>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Agree</a:t>
            </a:r>
            <a:r>
              <a:rPr kumimoji="0" lang="en-US"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the commitment and reporting relationship with the sponsor</a:t>
            </a:r>
            <a:endParaRPr kumimoji="0" lang="en-US"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2.Confirm team members-</a:t>
            </a:r>
            <a:r>
              <a:rPr kumimoji="0" lang="en-IE" sz="1800"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Ensure correct membership</a:t>
            </a:r>
            <a:endParaRPr kumimoji="0" lang="en-IE" sz="1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IE" dirty="0">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r>
              <a:rPr kumimoji="0" lang="en-IE" sz="180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Define &amp;</a:t>
            </a:r>
            <a:r>
              <a:rPr kumimoji="0" lang="en-IE" sz="1800" i="0" u="sng"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Agree roles &amp; responsibilities, </a:t>
            </a:r>
            <a:r>
              <a:rPr lang="en-IE" u="sng" baseline="0" dirty="0" err="1">
                <a:solidFill>
                  <a:schemeClr val="bg1"/>
                </a:solidFill>
                <a:latin typeface="Arial" panose="020B0604020202020204" pitchFamily="34" charset="0"/>
                <a:cs typeface="Arial" panose="020B0604020202020204" pitchFamily="34" charset="0"/>
              </a:rPr>
              <a:t>i.e</a:t>
            </a:r>
            <a:r>
              <a:rPr lang="en-IE" u="sng" dirty="0">
                <a:solidFill>
                  <a:schemeClr val="bg1"/>
                </a:solidFill>
                <a:latin typeface="Arial" panose="020B0604020202020204" pitchFamily="34" charset="0"/>
                <a:cs typeface="Arial" panose="020B0604020202020204" pitchFamily="34" charset="0"/>
              </a:rPr>
              <a:t> </a:t>
            </a:r>
          </a:p>
          <a:p>
            <a:pPr marL="742950" lvl="1" indent="-285750" defTabSz="457200">
              <a:lnSpc>
                <a:spcPct val="150000"/>
              </a:lnSpc>
              <a:buFont typeface="Wingdings" panose="05000000000000000000" pitchFamily="2" charset="2"/>
              <a:buChar char="ü"/>
              <a:defRPr/>
            </a:pPr>
            <a:r>
              <a:rPr lang="en-IE" dirty="0">
                <a:solidFill>
                  <a:schemeClr val="bg1"/>
                </a:solidFill>
                <a:latin typeface="Arial" panose="020B0604020202020204" pitchFamily="34" charset="0"/>
                <a:cs typeface="Arial" panose="020B0604020202020204" pitchFamily="34" charset="0"/>
              </a:rPr>
              <a:t>Schedule meetings/Book meeting room/check attendance availability beforehand</a:t>
            </a:r>
          </a:p>
          <a:p>
            <a:pPr marL="742950" lvl="1" indent="-285750" defTabSz="457200">
              <a:lnSpc>
                <a:spcPct val="150000"/>
              </a:lnSpc>
              <a:buFont typeface="Wingdings" panose="05000000000000000000" pitchFamily="2" charset="2"/>
              <a:buChar char="ü"/>
              <a:defRPr/>
            </a:pPr>
            <a:r>
              <a:rPr lang="en-IE" dirty="0">
                <a:solidFill>
                  <a:schemeClr val="bg1"/>
                </a:solidFill>
                <a:latin typeface="Arial" panose="020B0604020202020204" pitchFamily="34" charset="0"/>
                <a:cs typeface="Arial" panose="020B0604020202020204" pitchFamily="34" charset="0"/>
              </a:rPr>
              <a:t>Write up actions from each meeting</a:t>
            </a:r>
          </a:p>
          <a:p>
            <a:pPr marL="742950" lvl="1" indent="-285750" defTabSz="457200">
              <a:lnSpc>
                <a:spcPct val="150000"/>
              </a:lnSpc>
              <a:buFont typeface="Wingdings" panose="05000000000000000000" pitchFamily="2" charset="2"/>
              <a:buChar char="ü"/>
              <a:defRPr/>
            </a:pPr>
            <a:r>
              <a:rPr kumimoji="0" lang="en-IE"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Develop Communication plan</a:t>
            </a:r>
          </a:p>
          <a:p>
            <a:pPr marL="742950" lvl="1" indent="-285750" defTabSz="457200">
              <a:lnSpc>
                <a:spcPct val="150000"/>
              </a:lnSpc>
              <a:buFont typeface="Wingdings" panose="05000000000000000000" pitchFamily="2" charset="2"/>
              <a:buChar char="ü"/>
              <a:defRPr/>
            </a:pPr>
            <a:r>
              <a:rPr lang="en-IE" dirty="0">
                <a:solidFill>
                  <a:schemeClr val="bg1"/>
                </a:solidFill>
                <a:latin typeface="Arial" panose="020B0604020202020204" pitchFamily="34" charset="0"/>
                <a:cs typeface="Arial" panose="020B0604020202020204" pitchFamily="34" charset="0"/>
              </a:rPr>
              <a:t>Measurement –Data collection/ analysis/presentation</a:t>
            </a:r>
          </a:p>
          <a:p>
            <a:pPr marL="742950" lvl="1" indent="-285750" defTabSz="457200">
              <a:lnSpc>
                <a:spcPct val="150000"/>
              </a:lnSpc>
              <a:buFont typeface="Wingdings" panose="05000000000000000000" pitchFamily="2" charset="2"/>
              <a:buChar char="ü"/>
              <a:defRPr/>
            </a:pPr>
            <a:r>
              <a:rPr kumimoji="0" lang="en-IE"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Education</a:t>
            </a:r>
          </a:p>
          <a:p>
            <a:pPr marL="742950" lvl="1" indent="-285750" defTabSz="457200">
              <a:lnSpc>
                <a:spcPct val="150000"/>
              </a:lnSpc>
              <a:buFont typeface="Wingdings" panose="05000000000000000000" pitchFamily="2" charset="2"/>
              <a:buChar char="ü"/>
              <a:defRPr/>
            </a:pPr>
            <a:r>
              <a:rPr lang="en-IE" dirty="0">
                <a:solidFill>
                  <a:schemeClr val="bg1"/>
                </a:solidFill>
                <a:latin typeface="Arial" panose="020B0604020202020204" pitchFamily="34" charset="0"/>
                <a:cs typeface="Arial" panose="020B0604020202020204" pitchFamily="34" charset="0"/>
              </a:rPr>
              <a:t>Review evidence</a:t>
            </a:r>
          </a:p>
          <a:p>
            <a:pPr marL="742950" lvl="1" indent="-285750" defTabSz="457200">
              <a:lnSpc>
                <a:spcPct val="150000"/>
              </a:lnSpc>
              <a:buFont typeface="Wingdings" panose="05000000000000000000" pitchFamily="2" charset="2"/>
              <a:buChar char="ü"/>
              <a:defRPr/>
            </a:pPr>
            <a:r>
              <a:rPr kumimoji="0" lang="en-IE"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Changes</a:t>
            </a:r>
            <a:r>
              <a:rPr kumimoji="0" lang="en-IE"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to documentation</a:t>
            </a:r>
          </a:p>
          <a:p>
            <a:pPr marL="742950" lvl="1" indent="-285750" defTabSz="457200">
              <a:lnSpc>
                <a:spcPct val="150000"/>
              </a:lnSpc>
              <a:buFont typeface="Wingdings" panose="05000000000000000000" pitchFamily="2" charset="2"/>
              <a:buChar char="ü"/>
              <a:defRPr/>
            </a:pPr>
            <a:r>
              <a:rPr lang="en-IE" baseline="0" dirty="0">
                <a:solidFill>
                  <a:schemeClr val="bg1"/>
                </a:solidFill>
                <a:latin typeface="Arial" panose="020B0604020202020204" pitchFamily="34" charset="0"/>
                <a:cs typeface="Arial" panose="020B0604020202020204" pitchFamily="34" charset="0"/>
              </a:rPr>
              <a:t>Develop</a:t>
            </a:r>
            <a:r>
              <a:rPr lang="en-IE" dirty="0">
                <a:solidFill>
                  <a:schemeClr val="bg1"/>
                </a:solidFill>
                <a:latin typeface="Arial" panose="020B0604020202020204" pitchFamily="34" charset="0"/>
                <a:cs typeface="Arial" panose="020B0604020202020204" pitchFamily="34" charset="0"/>
              </a:rPr>
              <a:t> project plan</a:t>
            </a:r>
          </a:p>
          <a:p>
            <a:pPr marL="742950" lvl="1" indent="-285750" defTabSz="457200">
              <a:lnSpc>
                <a:spcPct val="150000"/>
              </a:lnSpc>
              <a:buFont typeface="Wingdings" panose="05000000000000000000" pitchFamily="2" charset="2"/>
              <a:buChar char="ü"/>
              <a:defRPr/>
            </a:pPr>
            <a:r>
              <a:rPr kumimoji="0" lang="en-IE"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Present</a:t>
            </a:r>
            <a:r>
              <a:rPr kumimoji="0" lang="en-IE"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findings.</a:t>
            </a:r>
            <a:r>
              <a:rPr kumimoji="0" lang="en-IE" b="1" i="0" u="none" strike="noStrike" kern="1200" cap="none" spc="0" normalizeH="0" baseline="0" noProof="0" dirty="0">
                <a:ln>
                  <a:noFill/>
                </a:ln>
                <a:solidFill>
                  <a:schemeClr val="bg1"/>
                </a:solidFill>
                <a:effectLst/>
                <a:uLnTx/>
                <a:uFillTx/>
                <a:latin typeface="Century Gothic" panose="020B0502020202020204"/>
                <a:ea typeface="+mn-ea"/>
                <a:cs typeface="+mn-cs"/>
              </a:rPr>
              <a:t>	</a:t>
            </a:r>
            <a:endParaRPr kumimoji="0" lang="en-IE" sz="1800" b="1" i="0" u="none" strike="noStrike" kern="1200" cap="none" spc="0" normalizeH="0" baseline="0" noProof="0" dirty="0">
              <a:ln>
                <a:noFill/>
              </a:ln>
              <a:solidFill>
                <a:schemeClr val="bg1"/>
              </a:solidFill>
              <a:effectLst/>
              <a:uLnTx/>
              <a:uFillTx/>
              <a:latin typeface="Century Gothic" panose="020B0502020202020204"/>
              <a:ea typeface="+mn-ea"/>
              <a:cs typeface="+mn-cs"/>
            </a:endParaRPr>
          </a:p>
        </p:txBody>
      </p:sp>
      <p:sp>
        <p:nvSpPr>
          <p:cNvPr id="3" name="TextBox 2"/>
          <p:cNvSpPr txBox="1"/>
          <p:nvPr/>
        </p:nvSpPr>
        <p:spPr>
          <a:xfrm>
            <a:off x="702644" y="327259"/>
            <a:ext cx="5303520" cy="369332"/>
          </a:xfrm>
          <a:prstGeom prst="rect">
            <a:avLst/>
          </a:prstGeom>
          <a:noFill/>
        </p:spPr>
        <p:txBody>
          <a:bodyPr wrap="square" rtlCol="0">
            <a:spAutoFit/>
          </a:bodyPr>
          <a:lstStyle/>
          <a:p>
            <a:r>
              <a:rPr lang="en-IE" dirty="0">
                <a:solidFill>
                  <a:schemeClr val="bg1"/>
                </a:solidFill>
              </a:rPr>
              <a:t>At the start of the Project </a:t>
            </a:r>
          </a:p>
        </p:txBody>
      </p:sp>
    </p:spTree>
    <p:extLst>
      <p:ext uri="{BB962C8B-B14F-4D97-AF65-F5344CB8AC3E}">
        <p14:creationId xmlns:p14="http://schemas.microsoft.com/office/powerpoint/2010/main" val="94128402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02722" y="196335"/>
            <a:ext cx="6894978" cy="369332"/>
          </a:xfrm>
          <a:prstGeom prst="rect">
            <a:avLst/>
          </a:prstGeom>
        </p:spPr>
        <p:txBody>
          <a:bodyPr wrap="square">
            <a:spAutoFit/>
          </a:bodyPr>
          <a:lstStyle/>
          <a:p>
            <a:r>
              <a:rPr lang="en-IE" b="1" dirty="0">
                <a:solidFill>
                  <a:schemeClr val="bg1"/>
                </a:solidFill>
                <a:latin typeface="Arial" panose="020B0604020202020204" pitchFamily="34" charset="0"/>
                <a:cs typeface="Arial" panose="020B0604020202020204" pitchFamily="34" charset="0"/>
              </a:rPr>
              <a:t>Top tips for improvement team facilitators</a:t>
            </a:r>
          </a:p>
        </p:txBody>
      </p:sp>
      <p:sp>
        <p:nvSpPr>
          <p:cNvPr id="3" name="TextBox 2"/>
          <p:cNvSpPr txBox="1"/>
          <p:nvPr/>
        </p:nvSpPr>
        <p:spPr>
          <a:xfrm>
            <a:off x="241300" y="812800"/>
            <a:ext cx="10960100" cy="6032421"/>
          </a:xfrm>
          <a:prstGeom prst="rect">
            <a:avLst/>
          </a:prstGeom>
          <a:noFill/>
        </p:spPr>
        <p:txBody>
          <a:bodyPr wrap="square" rtlCol="0">
            <a:spAutoFit/>
          </a:bodyPr>
          <a:lstStyle/>
          <a:p>
            <a:r>
              <a:rPr lang="en-IE" sz="1400" dirty="0">
                <a:solidFill>
                  <a:schemeClr val="bg1"/>
                </a:solidFill>
                <a:latin typeface="Arial" panose="020B0604020202020204" pitchFamily="34" charset="0"/>
                <a:cs typeface="Arial" panose="020B0604020202020204" pitchFamily="34" charset="0"/>
              </a:rPr>
              <a:t>1.One of your biggest challenges will be to get people together. </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Be sympathetic about members’ other time commitments but be firm. </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Accept not everyone in the team will be able to make every meeting but try and get as many to attend as possible.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2. Encourage regular meeting times. Before the close of a meeting, agree a date and time for the next meeting.</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3. Be prepared and organised</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Know its aim, </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the change idea it is testing, </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when it is due to review the test, </a:t>
            </a:r>
          </a:p>
          <a:p>
            <a:pPr marL="285750" indent="-285750">
              <a:buFont typeface="Arial" panose="020B0604020202020204" pitchFamily="34" charset="0"/>
              <a:buChar char="•"/>
            </a:pPr>
            <a:r>
              <a:rPr lang="en-IE" sz="1400" dirty="0">
                <a:solidFill>
                  <a:schemeClr val="bg1"/>
                </a:solidFill>
                <a:latin typeface="Arial" panose="020B0604020202020204" pitchFamily="34" charset="0"/>
                <a:cs typeface="Arial" panose="020B0604020202020204" pitchFamily="34" charset="0"/>
              </a:rPr>
              <a:t>the selected measures and its current performance.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4. Give lots of encouragement and praise. Remember we hear and recall criticism more than we hear and remember praise. </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5. Encourage staff members when a change idea has failed. They have helped themselves and others learn what doesn’t work</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6. Be respectful of time.</a:t>
            </a:r>
          </a:p>
          <a:p>
            <a:endParaRPr lang="en-IE" dirty="0"/>
          </a:p>
          <a:p>
            <a:r>
              <a:rPr lang="en-IE" sz="1400" dirty="0">
                <a:solidFill>
                  <a:schemeClr val="bg1"/>
                </a:solidFill>
                <a:latin typeface="Arial" panose="020B0604020202020204" pitchFamily="34" charset="0"/>
                <a:cs typeface="Arial" panose="020B0604020202020204" pitchFamily="34" charset="0"/>
              </a:rPr>
              <a:t>7. Try and keep interruptions to a minimum.</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8. Encourage everyone to contribute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9. Get someone else to take the minutes/action notes. keep your own notes</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10. Make sure the meeting focusses on the most recent performance data. You need this to answer the question “has the change led to an improvement?”</a:t>
            </a:r>
          </a:p>
          <a:p>
            <a:endParaRPr lang="en-IE" dirty="0">
              <a:solidFill>
                <a:schemeClr val="bg1"/>
              </a:solidFill>
            </a:endParaRPr>
          </a:p>
        </p:txBody>
      </p:sp>
    </p:spTree>
    <p:extLst>
      <p:ext uri="{BB962C8B-B14F-4D97-AF65-F5344CB8AC3E}">
        <p14:creationId xmlns:p14="http://schemas.microsoft.com/office/powerpoint/2010/main" val="16217133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02722" y="196335"/>
            <a:ext cx="6894978" cy="369332"/>
          </a:xfrm>
          <a:prstGeom prst="rect">
            <a:avLst/>
          </a:prstGeom>
        </p:spPr>
        <p:txBody>
          <a:bodyPr wrap="square">
            <a:spAutoFit/>
          </a:bodyPr>
          <a:lstStyle/>
          <a:p>
            <a:r>
              <a:rPr lang="en-IE" b="1" dirty="0">
                <a:solidFill>
                  <a:schemeClr val="bg1"/>
                </a:solidFill>
                <a:latin typeface="Arial" panose="020B0604020202020204" pitchFamily="34" charset="0"/>
                <a:cs typeface="Arial" panose="020B0604020202020204" pitchFamily="34" charset="0"/>
              </a:rPr>
              <a:t>Top tips for improvement team facilitators</a:t>
            </a:r>
          </a:p>
        </p:txBody>
      </p:sp>
      <p:sp>
        <p:nvSpPr>
          <p:cNvPr id="4" name="Rectangle 3"/>
          <p:cNvSpPr/>
          <p:nvPr/>
        </p:nvSpPr>
        <p:spPr>
          <a:xfrm>
            <a:off x="102722" y="980639"/>
            <a:ext cx="11505078" cy="4832092"/>
          </a:xfrm>
          <a:prstGeom prst="rect">
            <a:avLst/>
          </a:prstGeom>
        </p:spPr>
        <p:txBody>
          <a:bodyPr wrap="square">
            <a:spAutoFit/>
          </a:bodyPr>
          <a:lstStyle/>
          <a:p>
            <a:r>
              <a:rPr lang="en-IE" sz="1400" dirty="0">
                <a:solidFill>
                  <a:schemeClr val="bg1"/>
                </a:solidFill>
                <a:latin typeface="Arial" panose="020B0604020202020204" pitchFamily="34" charset="0"/>
                <a:cs typeface="Arial" panose="020B0604020202020204" pitchFamily="34" charset="0"/>
              </a:rPr>
              <a:t>11. Always listen out for change ideas that are likely to lead to improvements. </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12. Steer the team away from moaning. If there’s a problem and it’s relevant to the aim, help them to generate a change idea to address it. </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13. If the team feels overwhelmed with all the changes they need to make, encourage them to work on them one at a time.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14. Encourage teams to plot their data on run charts if this hasn’t happened in between meetings</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15. utilise improvement tools such as process mapping or the fishbone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16. Plant successful ideas from other places if the team is getting completely stuck in thinking of new change ideas.</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17. Bring energy and optimism to the meeting. Be led by data but constantly affirm that improvement is possible</a:t>
            </a:r>
            <a:r>
              <a:rPr lang="en-IE" sz="1400" dirty="0">
                <a:latin typeface="Arial" panose="020B0604020202020204" pitchFamily="34" charset="0"/>
                <a:cs typeface="Arial" panose="020B0604020202020204" pitchFamily="34" charset="0"/>
              </a:rPr>
              <a:t>.</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18. When starting a new PDSA cycle, encourage teams to record their aims, measures, change idea, predictions and plan on a PDSA recording template</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19. Bring energy and optimism to the meeting.</a:t>
            </a:r>
            <a:r>
              <a:rPr lang="en-IE" sz="1400" dirty="0">
                <a:latin typeface="Arial" panose="020B0604020202020204" pitchFamily="34" charset="0"/>
                <a:cs typeface="Arial" panose="020B0604020202020204" pitchFamily="34" charset="0"/>
              </a:rPr>
              <a:t> </a:t>
            </a:r>
            <a:r>
              <a:rPr lang="en-IE" sz="1400" dirty="0">
                <a:solidFill>
                  <a:schemeClr val="bg1"/>
                </a:solidFill>
                <a:latin typeface="Arial" panose="020B0604020202020204" pitchFamily="34" charset="0"/>
                <a:cs typeface="Arial" panose="020B0604020202020204" pitchFamily="34" charset="0"/>
              </a:rPr>
              <a:t>You are </a:t>
            </a:r>
            <a:r>
              <a:rPr lang="en-IE" sz="1400" dirty="0" err="1">
                <a:solidFill>
                  <a:schemeClr val="bg1"/>
                </a:solidFill>
                <a:latin typeface="Arial" panose="020B0604020202020204" pitchFamily="34" charset="0"/>
                <a:cs typeface="Arial" panose="020B0604020202020204" pitchFamily="34" charset="0"/>
              </a:rPr>
              <a:t>modeling</a:t>
            </a:r>
            <a:r>
              <a:rPr lang="en-IE" sz="1400" dirty="0">
                <a:solidFill>
                  <a:schemeClr val="bg1"/>
                </a:solidFill>
                <a:latin typeface="Arial" panose="020B0604020202020204" pitchFamily="34" charset="0"/>
                <a:cs typeface="Arial" panose="020B0604020202020204" pitchFamily="34" charset="0"/>
              </a:rPr>
              <a:t> behaviour; the team will watch and learn from you.</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20. Secure commitment to action.  </a:t>
            </a:r>
          </a:p>
          <a:p>
            <a:endParaRPr lang="en-IE" sz="1400" dirty="0">
              <a:solidFill>
                <a:schemeClr val="bg1"/>
              </a:solidFill>
              <a:latin typeface="Arial" panose="020B0604020202020204" pitchFamily="34" charset="0"/>
              <a:cs typeface="Arial" panose="020B0604020202020204" pitchFamily="34" charset="0"/>
            </a:endParaRPr>
          </a:p>
          <a:p>
            <a:r>
              <a:rPr lang="en-IE" sz="1400" dirty="0">
                <a:solidFill>
                  <a:schemeClr val="bg1"/>
                </a:solidFill>
                <a:latin typeface="Arial" panose="020B0604020202020204" pitchFamily="34" charset="0"/>
                <a:cs typeface="Arial" panose="020B0604020202020204" pitchFamily="34" charset="0"/>
              </a:rPr>
              <a:t>21. Wherever time allows, take the opportunity to discretely teach improvement methodology</a:t>
            </a:r>
          </a:p>
        </p:txBody>
      </p:sp>
    </p:spTree>
    <p:extLst>
      <p:ext uri="{BB962C8B-B14F-4D97-AF65-F5344CB8AC3E}">
        <p14:creationId xmlns:p14="http://schemas.microsoft.com/office/powerpoint/2010/main" val="262615061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767798" y="111858"/>
            <a:ext cx="6799714" cy="6746142"/>
          </a:xfrm>
          <a:prstGeom prst="rect">
            <a:avLst/>
          </a:prstGeom>
          <a:ln w="12700">
            <a:solidFill>
              <a:srgbClr val="002060"/>
            </a:solidFill>
          </a:ln>
        </p:spPr>
        <p:txBody>
          <a:bodyPr wrap="square">
            <a:spAutoFit/>
          </a:bodyPr>
          <a:lstStyle/>
          <a:p>
            <a:pPr>
              <a:lnSpc>
                <a:spcPct val="107000"/>
              </a:lnSpc>
              <a:spcAft>
                <a:spcPts val="800"/>
              </a:spcAft>
            </a:pPr>
            <a:r>
              <a:rPr lang="en-IE" sz="1400" b="1" dirty="0">
                <a:solidFill>
                  <a:schemeClr val="bg1"/>
                </a:solidFill>
                <a:latin typeface="Arial" panose="020B0604020202020204" pitchFamily="34" charset="0"/>
                <a:ea typeface="Calibri" panose="020F0502020204030204" pitchFamily="34" charset="0"/>
                <a:cs typeface="Arial" panose="020B0604020202020204" pitchFamily="34" charset="0"/>
              </a:rPr>
              <a:t>             Sample Agenda for Improvement Team Meeting</a:t>
            </a:r>
            <a:endParaRPr lang="en-IE"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1. Duration of meeting</a:t>
            </a:r>
          </a:p>
          <a:p>
            <a:pPr marL="628650" lvl="1"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Establish how much time you have .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2. Reminder of aims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3. Update on change ideas </a:t>
            </a:r>
          </a:p>
          <a:p>
            <a:pPr marL="628650" lvl="1"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Recap on the change idea(s) they’ve been testing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4. Update on PDSA(s)</a:t>
            </a:r>
          </a:p>
          <a:p>
            <a:pPr marL="628650" lvl="1" indent="-171450">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 Recap on the PDSA(s) the team was working on or planning. </a:t>
            </a:r>
          </a:p>
          <a:p>
            <a:pPr marL="628650" indent="-171450">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This information should have been recorded in the notes you made of their last meeting and their own minutes/notes. </a:t>
            </a:r>
          </a:p>
          <a:p>
            <a:pPr marL="628650" indent="-171450">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Get an update on progress if you haven’t been involved in the test.</a:t>
            </a:r>
          </a:p>
          <a:p>
            <a:pPr marL="628650" lvl="1" indent="-171450">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 If they haven’t started to test, check their plan and encourage them to agree a start date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5. Review your data </a:t>
            </a:r>
          </a:p>
          <a:p>
            <a:pPr marL="628650" lvl="1"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You are looking for evidence of improvement. </a:t>
            </a:r>
          </a:p>
          <a:p>
            <a:pPr marL="628650" lvl="1"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If they have completed a PDSA cycle, review the data collected during the test.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If the test covers a whole month, some of these data may have been routinely collected and collated.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Check whether any decision has been made under the “Act” section of the PDSA and if the data supports this decision.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If no decision was made, encourage the team to make one.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6. Check if there are plans to modify the change before it is tested again based on the learning from the previous PDSA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7. Plan the next test of change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If the previous idea was abandoned, identify a new change idea using appropriate improvement tools.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Otherwise, plan the next test based on the decision made under ‘“Act”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8. Review the run chars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You are interested in run charts relating to aims they’ve previously been working on and their current improvement topics.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Help them plot new data points if necessary.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9. Check if successful changes are still being implemented in old topics where performance improvements have not been sustained</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 10. Action plan 	</a:t>
            </a:r>
          </a:p>
          <a:p>
            <a:pPr marL="628650" indent="-171450">
              <a:lnSpc>
                <a:spcPct val="107000"/>
              </a:lnSpc>
              <a:spcAft>
                <a:spcPts val="800"/>
              </a:spcAft>
              <a:buFont typeface="Arial" panose="020B0604020202020204" pitchFamily="34" charset="0"/>
              <a:buChar char="•"/>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Be clear you and the team members have recorded important decisions and actions from the meeting </a:t>
            </a:r>
          </a:p>
          <a:p>
            <a:pPr>
              <a:lnSpc>
                <a:spcPct val="107000"/>
              </a:lnSpc>
              <a:spcAft>
                <a:spcPts val="800"/>
              </a:spcAft>
            </a:pPr>
            <a:r>
              <a:rPr lang="en-IE" sz="800" dirty="0">
                <a:solidFill>
                  <a:schemeClr val="bg1"/>
                </a:solidFill>
                <a:latin typeface="Arial" panose="020B0604020202020204" pitchFamily="34" charset="0"/>
                <a:ea typeface="Calibri" panose="020F0502020204030204" pitchFamily="34" charset="0"/>
                <a:cs typeface="Arial" panose="020B0604020202020204" pitchFamily="34" charset="0"/>
              </a:rPr>
              <a:t>11. Date and time of next meeting</a:t>
            </a:r>
            <a:endParaRPr lang="en-IE"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211756" y="2030931"/>
            <a:ext cx="2290812" cy="2088682"/>
          </a:xfrm>
          <a:prstGeom prst="roundRect">
            <a:avLst/>
          </a:prstGeom>
          <a:solidFill>
            <a:srgbClr val="F501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Sample </a:t>
            </a:r>
          </a:p>
          <a:p>
            <a:pPr algn="ctr"/>
            <a:r>
              <a:rPr lang="en-IE" dirty="0"/>
              <a:t>Agenda</a:t>
            </a:r>
          </a:p>
        </p:txBody>
      </p:sp>
    </p:spTree>
    <p:extLst>
      <p:ext uri="{BB962C8B-B14F-4D97-AF65-F5344CB8AC3E}">
        <p14:creationId xmlns:p14="http://schemas.microsoft.com/office/powerpoint/2010/main" val="13202838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2" name="Picture 1"/>
          <p:cNvPicPr/>
          <p:nvPr/>
        </p:nvPicPr>
        <p:blipFill rotWithShape="1">
          <a:blip r:embed="rId2"/>
          <a:srcRect l="31276" t="31220" r="9156" b="-521"/>
          <a:stretch/>
        </p:blipFill>
        <p:spPr bwMode="auto">
          <a:xfrm>
            <a:off x="172720" y="2245361"/>
            <a:ext cx="4917439" cy="436514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927599" y="1550781"/>
            <a:ext cx="6908801" cy="4524315"/>
          </a:xfrm>
          <a:prstGeom prst="rect">
            <a:avLst/>
          </a:prstGeom>
          <a:ln>
            <a:solidFill>
              <a:srgbClr val="002060"/>
            </a:solidFill>
            <a:prstDash val="sysDash"/>
          </a:ln>
        </p:spPr>
        <p:txBody>
          <a:bodyPr wrap="square">
            <a:spAutoFit/>
          </a:bodyPr>
          <a:lstStyle/>
          <a:p>
            <a:pPr>
              <a:buFont typeface="Arial" panose="020B0604020202020204" pitchFamily="34" charset="0"/>
              <a:buChar char="•"/>
            </a:pPr>
            <a:r>
              <a:rPr lang="en-IE" sz="1600" b="1" dirty="0">
                <a:solidFill>
                  <a:srgbClr val="1D1D1D"/>
                </a:solidFill>
                <a:latin typeface="Arial" panose="020B0604020202020204" pitchFamily="34" charset="0"/>
                <a:cs typeface="Arial" panose="020B0604020202020204" pitchFamily="34" charset="0"/>
              </a:rPr>
              <a:t>Lack of trust</a:t>
            </a:r>
            <a:r>
              <a:rPr lang="en-IE" sz="1600" dirty="0">
                <a:solidFill>
                  <a:srgbClr val="1D1D1D"/>
                </a:solidFill>
                <a:latin typeface="Arial" panose="020B0604020202020204" pitchFamily="34" charset="0"/>
                <a:cs typeface="Arial" panose="020B0604020202020204" pitchFamily="34" charset="0"/>
              </a:rPr>
              <a:t> often results in reluctance to speak-up and share ideas or perspectives.</a:t>
            </a:r>
          </a:p>
          <a:p>
            <a:r>
              <a:rPr lang="en-IE" sz="1600" dirty="0">
                <a:solidFill>
                  <a:srgbClr val="1D1D1D"/>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IE" sz="1600" b="1" dirty="0">
                <a:solidFill>
                  <a:srgbClr val="1D1D1D"/>
                </a:solidFill>
                <a:latin typeface="Arial" panose="020B0604020202020204" pitchFamily="34" charset="0"/>
                <a:cs typeface="Arial" panose="020B0604020202020204" pitchFamily="34" charset="0"/>
              </a:rPr>
              <a:t>Fear of conflict</a:t>
            </a:r>
            <a:r>
              <a:rPr lang="en-IE" sz="1600" dirty="0">
                <a:solidFill>
                  <a:srgbClr val="1D1D1D"/>
                </a:solidFill>
                <a:latin typeface="Arial" panose="020B0604020202020204" pitchFamily="34" charset="0"/>
                <a:cs typeface="Arial" panose="020B0604020202020204" pitchFamily="34" charset="0"/>
              </a:rPr>
              <a:t> results from a lack of trust.  If team members feel their views will be dismissed or ridiculed, they are unlikely to want to contribute to an improvement effort.</a:t>
            </a:r>
          </a:p>
          <a:p>
            <a:endParaRPr lang="en-IE" sz="1600" dirty="0">
              <a:solidFill>
                <a:srgbClr val="1D1D1D"/>
              </a:solidFill>
              <a:latin typeface="Arial" panose="020B0604020202020204" pitchFamily="34" charset="0"/>
              <a:cs typeface="Arial" panose="020B0604020202020204" pitchFamily="34" charset="0"/>
            </a:endParaRPr>
          </a:p>
          <a:p>
            <a:pPr>
              <a:buFont typeface="Arial" panose="020B0604020202020204" pitchFamily="34" charset="0"/>
              <a:buChar char="•"/>
            </a:pPr>
            <a:r>
              <a:rPr lang="en-IE" sz="1600" b="1" dirty="0">
                <a:solidFill>
                  <a:srgbClr val="1D1D1D"/>
                </a:solidFill>
                <a:latin typeface="Arial" panose="020B0604020202020204" pitchFamily="34" charset="0"/>
                <a:cs typeface="Arial" panose="020B0604020202020204" pitchFamily="34" charset="0"/>
              </a:rPr>
              <a:t>Lack of commitment</a:t>
            </a:r>
            <a:r>
              <a:rPr lang="en-IE" sz="1600" dirty="0">
                <a:solidFill>
                  <a:srgbClr val="1D1D1D"/>
                </a:solidFill>
                <a:latin typeface="Arial" panose="020B0604020202020204" pitchFamily="34" charset="0"/>
                <a:cs typeface="Arial" panose="020B0604020202020204" pitchFamily="34" charset="0"/>
              </a:rPr>
              <a:t> – if there is a fear of conflict and team members have not been involved meaningfully from the outset, they are unlikely to feel a </a:t>
            </a:r>
            <a:r>
              <a:rPr lang="en-IE" sz="1600" b="1" u="sng" dirty="0">
                <a:solidFill>
                  <a:srgbClr val="1D1D1D"/>
                </a:solidFill>
                <a:latin typeface="Arial" panose="020B0604020202020204" pitchFamily="34" charset="0"/>
                <a:cs typeface="Arial" panose="020B0604020202020204" pitchFamily="34" charset="0"/>
              </a:rPr>
              <a:t>commitment</a:t>
            </a:r>
            <a:r>
              <a:rPr lang="en-IE" sz="1600" dirty="0">
                <a:solidFill>
                  <a:srgbClr val="1D1D1D"/>
                </a:solidFill>
                <a:latin typeface="Arial" panose="020B0604020202020204" pitchFamily="34" charset="0"/>
                <a:cs typeface="Arial" panose="020B0604020202020204" pitchFamily="34" charset="0"/>
              </a:rPr>
              <a:t> to support the work proposed.</a:t>
            </a:r>
          </a:p>
          <a:p>
            <a:endParaRPr lang="en-IE" sz="1600" dirty="0">
              <a:solidFill>
                <a:srgbClr val="1D1D1D"/>
              </a:solidFill>
              <a:latin typeface="Arial" panose="020B0604020202020204" pitchFamily="34" charset="0"/>
              <a:cs typeface="Arial" panose="020B0604020202020204" pitchFamily="34" charset="0"/>
            </a:endParaRPr>
          </a:p>
          <a:p>
            <a:pPr>
              <a:buFont typeface="Arial" panose="020B0604020202020204" pitchFamily="34" charset="0"/>
              <a:buChar char="•"/>
            </a:pPr>
            <a:r>
              <a:rPr lang="en-IE" sz="1600" b="1" dirty="0">
                <a:solidFill>
                  <a:srgbClr val="1D1D1D"/>
                </a:solidFill>
                <a:latin typeface="Arial" panose="020B0604020202020204" pitchFamily="34" charset="0"/>
                <a:cs typeface="Arial" panose="020B0604020202020204" pitchFamily="34" charset="0"/>
              </a:rPr>
              <a:t>Avoidance of </a:t>
            </a:r>
            <a:r>
              <a:rPr lang="en-IE" sz="1600" b="1" u="sng" dirty="0">
                <a:solidFill>
                  <a:srgbClr val="1D1D1D"/>
                </a:solidFill>
                <a:latin typeface="Arial" panose="020B0604020202020204" pitchFamily="34" charset="0"/>
                <a:cs typeface="Arial" panose="020B0604020202020204" pitchFamily="34" charset="0"/>
              </a:rPr>
              <a:t>Accountability</a:t>
            </a:r>
            <a:r>
              <a:rPr lang="en-IE" sz="1600" u="sng" dirty="0">
                <a:solidFill>
                  <a:srgbClr val="1D1D1D"/>
                </a:solidFill>
                <a:latin typeface="Arial" panose="020B0604020202020204" pitchFamily="34" charset="0"/>
                <a:cs typeface="Arial" panose="020B0604020202020204" pitchFamily="34" charset="0"/>
              </a:rPr>
              <a:t> </a:t>
            </a:r>
            <a:r>
              <a:rPr lang="en-IE" sz="1600" dirty="0">
                <a:solidFill>
                  <a:srgbClr val="1D1D1D"/>
                </a:solidFill>
                <a:latin typeface="Arial" panose="020B0604020202020204" pitchFamily="34" charset="0"/>
                <a:cs typeface="Arial" panose="020B0604020202020204" pitchFamily="34" charset="0"/>
              </a:rPr>
              <a:t>-if team members don’t feel committed to the work they are unlikely to hold themselves or each other to account.</a:t>
            </a:r>
          </a:p>
          <a:p>
            <a:pPr>
              <a:buFont typeface="Arial" panose="020B0604020202020204" pitchFamily="34" charset="0"/>
              <a:buChar char="•"/>
            </a:pPr>
            <a:endParaRPr lang="en-IE" sz="1600" dirty="0">
              <a:solidFill>
                <a:srgbClr val="1D1D1D"/>
              </a:solidFill>
              <a:latin typeface="Arial" panose="020B0604020202020204" pitchFamily="34" charset="0"/>
              <a:cs typeface="Arial" panose="020B0604020202020204" pitchFamily="34" charset="0"/>
            </a:endParaRPr>
          </a:p>
          <a:p>
            <a:endParaRPr lang="en-IE" sz="1600" dirty="0">
              <a:solidFill>
                <a:srgbClr val="1D1D1D"/>
              </a:solidFill>
              <a:latin typeface="Arial" panose="020B0604020202020204" pitchFamily="34" charset="0"/>
              <a:cs typeface="Arial" panose="020B0604020202020204" pitchFamily="34" charset="0"/>
            </a:endParaRPr>
          </a:p>
          <a:p>
            <a:pPr>
              <a:buFont typeface="Arial" panose="020B0604020202020204" pitchFamily="34" charset="0"/>
              <a:buChar char="•"/>
            </a:pPr>
            <a:r>
              <a:rPr lang="en-IE" sz="1600" b="1" dirty="0">
                <a:solidFill>
                  <a:srgbClr val="1D1D1D"/>
                </a:solidFill>
                <a:latin typeface="Arial" panose="020B0604020202020204" pitchFamily="34" charset="0"/>
                <a:cs typeface="Arial" panose="020B0604020202020204" pitchFamily="34" charset="0"/>
              </a:rPr>
              <a:t>Inattention to </a:t>
            </a:r>
            <a:r>
              <a:rPr lang="en-IE" sz="1600" b="1" u="sng" dirty="0">
                <a:solidFill>
                  <a:srgbClr val="1D1D1D"/>
                </a:solidFill>
                <a:latin typeface="Arial" panose="020B0604020202020204" pitchFamily="34" charset="0"/>
                <a:cs typeface="Arial" panose="020B0604020202020204" pitchFamily="34" charset="0"/>
              </a:rPr>
              <a:t>Results</a:t>
            </a:r>
            <a:r>
              <a:rPr lang="en-IE" sz="1600" dirty="0">
                <a:solidFill>
                  <a:srgbClr val="1D1D1D"/>
                </a:solidFill>
                <a:latin typeface="Arial" panose="020B0604020202020204" pitchFamily="34" charset="0"/>
                <a:cs typeface="Arial" panose="020B0604020202020204" pitchFamily="34" charset="0"/>
              </a:rPr>
              <a:t> – if team members don’t hold each other to account, this can lead to team members disengaging from improvement aims and putting individual needs above the collective goals of the team.</a:t>
            </a:r>
            <a:endParaRPr lang="en-IE" sz="1600" b="0" i="0" dirty="0">
              <a:solidFill>
                <a:srgbClr val="1D1D1D"/>
              </a:solidFill>
              <a:effectLst/>
              <a:latin typeface="Arial" panose="020B0604020202020204" pitchFamily="34" charset="0"/>
              <a:cs typeface="Arial" panose="020B0604020202020204" pitchFamily="34" charset="0"/>
            </a:endParaRPr>
          </a:p>
        </p:txBody>
      </p:sp>
      <p:sp>
        <p:nvSpPr>
          <p:cNvPr id="4" name="TextBox 3"/>
          <p:cNvSpPr txBox="1"/>
          <p:nvPr/>
        </p:nvSpPr>
        <p:spPr>
          <a:xfrm>
            <a:off x="172720" y="213379"/>
            <a:ext cx="8829040" cy="369332"/>
          </a:xfrm>
          <a:prstGeom prst="rect">
            <a:avLst/>
          </a:prstGeom>
          <a:noFill/>
        </p:spPr>
        <p:txBody>
          <a:bodyPr wrap="square" rtlCol="0">
            <a:spAutoFit/>
          </a:bodyPr>
          <a:lstStyle/>
          <a:p>
            <a:r>
              <a:rPr lang="en-IE" dirty="0">
                <a:solidFill>
                  <a:schemeClr val="bg1"/>
                </a:solidFill>
              </a:rPr>
              <a:t>The Characteristics of a High Performing Team</a:t>
            </a:r>
          </a:p>
        </p:txBody>
      </p:sp>
      <p:sp>
        <p:nvSpPr>
          <p:cNvPr id="5" name="Rectangle 4"/>
          <p:cNvSpPr/>
          <p:nvPr/>
        </p:nvSpPr>
        <p:spPr>
          <a:xfrm>
            <a:off x="0" y="675362"/>
            <a:ext cx="11927840" cy="785151"/>
          </a:xfrm>
          <a:prstGeom prst="rect">
            <a:avLst/>
          </a:prstGeom>
        </p:spPr>
        <p:txBody>
          <a:bodyPr wrap="square">
            <a:spAutoFit/>
          </a:bodyPr>
          <a:lstStyle/>
          <a:p>
            <a:pPr>
              <a:lnSpc>
                <a:spcPct val="150000"/>
              </a:lnSpc>
            </a:pPr>
            <a:r>
              <a:rPr lang="en-IE" sz="1600" dirty="0">
                <a:solidFill>
                  <a:srgbClr val="1D1D1D"/>
                </a:solidFill>
                <a:latin typeface="Source Sans Pro"/>
              </a:rPr>
              <a:t>Patrick </a:t>
            </a:r>
            <a:r>
              <a:rPr lang="en-IE" sz="1600" dirty="0" err="1">
                <a:solidFill>
                  <a:srgbClr val="1D1D1D"/>
                </a:solidFill>
                <a:latin typeface="Source Sans Pro"/>
              </a:rPr>
              <a:t>Lencioni</a:t>
            </a:r>
            <a:r>
              <a:rPr lang="en-IE" sz="1600" dirty="0">
                <a:solidFill>
                  <a:srgbClr val="1D1D1D"/>
                </a:solidFill>
                <a:latin typeface="Source Sans Pro"/>
              </a:rPr>
              <a:t> identified five key behaviours, that if optimised, result in a team working effectively and efficiently together.  </a:t>
            </a:r>
          </a:p>
          <a:p>
            <a:pPr>
              <a:lnSpc>
                <a:spcPct val="150000"/>
              </a:lnSpc>
            </a:pPr>
            <a:r>
              <a:rPr lang="en-IE" sz="1600" dirty="0">
                <a:solidFill>
                  <a:srgbClr val="1D1D1D"/>
                </a:solidFill>
                <a:latin typeface="Source Sans Pro"/>
              </a:rPr>
              <a:t>Each of these behaviours is interrelated and a breakdown of just one behaviour can prevent a team from achieving its potential.</a:t>
            </a:r>
            <a:endParaRPr lang="en-IE" sz="1600" dirty="0"/>
          </a:p>
        </p:txBody>
      </p:sp>
      <p:sp>
        <p:nvSpPr>
          <p:cNvPr id="6" name="Rectangle 5"/>
          <p:cNvSpPr/>
          <p:nvPr/>
        </p:nvSpPr>
        <p:spPr>
          <a:xfrm>
            <a:off x="7136066" y="6241177"/>
            <a:ext cx="3983783" cy="369332"/>
          </a:xfrm>
          <a:prstGeom prst="rect">
            <a:avLst/>
          </a:prstGeom>
        </p:spPr>
        <p:txBody>
          <a:bodyPr wrap="none">
            <a:spAutoFit/>
          </a:bodyPr>
          <a:lstStyle/>
          <a:p>
            <a:r>
              <a:rPr lang="en-IE" dirty="0">
                <a:solidFill>
                  <a:schemeClr val="bg1"/>
                </a:solidFill>
              </a:rPr>
              <a:t>TURAS Scottish Improvement </a:t>
            </a:r>
            <a:r>
              <a:rPr lang="en-IE" dirty="0" err="1">
                <a:solidFill>
                  <a:schemeClr val="bg1"/>
                </a:solidFill>
              </a:rPr>
              <a:t>Hub</a:t>
            </a:r>
            <a:r>
              <a:rPr lang="en-IE" dirty="0" err="1"/>
              <a:t>S</a:t>
            </a:r>
            <a:endParaRPr lang="en-IE" dirty="0"/>
          </a:p>
        </p:txBody>
      </p:sp>
    </p:spTree>
    <p:extLst>
      <p:ext uri="{BB962C8B-B14F-4D97-AF65-F5344CB8AC3E}">
        <p14:creationId xmlns:p14="http://schemas.microsoft.com/office/powerpoint/2010/main" val="268381474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0303" y="603321"/>
            <a:ext cx="5402981" cy="4401205"/>
          </a:xfrm>
          <a:prstGeom prst="rect">
            <a:avLst/>
          </a:prstGeom>
          <a:ln w="19050">
            <a:solidFill>
              <a:srgbClr val="002060"/>
            </a:solidFill>
          </a:ln>
        </p:spPr>
        <p:txBody>
          <a:bodyPr wrap="square">
            <a:spAutoFit/>
          </a:bodyPr>
          <a:lstStyle/>
          <a:p>
            <a:r>
              <a:rPr lang="en-IE" sz="2000" b="1" i="1" dirty="0">
                <a:solidFill>
                  <a:srgbClr val="000000"/>
                </a:solidFill>
                <a:latin typeface="Arial" panose="020B0604020202020204" pitchFamily="34" charset="0"/>
                <a:cs typeface="Arial" panose="020B0604020202020204" pitchFamily="34" charset="0"/>
              </a:rPr>
              <a:t>Effective teams share common components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Clear SMART aims,</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 goals,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objectives,</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 roles and responsibilities,</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 clear processes for team governance and communication,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agree methods and measurement they will use. </a:t>
            </a:r>
            <a:endParaRPr lang="en-IE" sz="20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6705600" y="541767"/>
            <a:ext cx="5008345" cy="4524315"/>
          </a:xfrm>
          <a:prstGeom prst="rect">
            <a:avLst/>
          </a:prstGeom>
          <a:ln w="19050">
            <a:solidFill>
              <a:srgbClr val="002060"/>
            </a:solidFill>
          </a:ln>
        </p:spPr>
        <p:txBody>
          <a:bodyPr wrap="square">
            <a:spAutoFit/>
          </a:bodyPr>
          <a:lstStyle/>
          <a:p>
            <a:r>
              <a:rPr lang="en-IE" b="1" i="1" dirty="0">
                <a:solidFill>
                  <a:srgbClr val="000000"/>
                </a:solidFill>
                <a:latin typeface="Arial" panose="020B0604020202020204" pitchFamily="34" charset="0"/>
                <a:cs typeface="Arial" panose="020B0604020202020204" pitchFamily="34" charset="0"/>
              </a:rPr>
              <a:t>Behaviours of effective teams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listen,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respect,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value,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communicate clearly,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challenge disruptive behaviour,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help,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question, </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share,</a:t>
            </a:r>
          </a:p>
          <a:p>
            <a:pPr marL="285750" indent="-285750">
              <a:lnSpc>
                <a:spcPct val="150000"/>
              </a:lnSpc>
              <a:buFont typeface="Arial" panose="020B0604020202020204" pitchFamily="34" charset="0"/>
              <a:buChar char="•"/>
            </a:pPr>
            <a:r>
              <a:rPr lang="en-IE" sz="2000" i="1" dirty="0">
                <a:solidFill>
                  <a:srgbClr val="000000"/>
                </a:solidFill>
                <a:latin typeface="Arial" panose="020B0604020202020204" pitchFamily="34" charset="0"/>
                <a:cs typeface="Arial" panose="020B0604020202020204" pitchFamily="34" charset="0"/>
              </a:rPr>
              <a:t>reinforce positive behaviours</a:t>
            </a:r>
            <a:r>
              <a:rPr lang="en-IE" i="1" dirty="0">
                <a:solidFill>
                  <a:srgbClr val="000000"/>
                </a:solidFill>
                <a:latin typeface="Calibri" panose="020F0502020204030204" pitchFamily="34" charset="0"/>
              </a:rPr>
              <a:t>. </a:t>
            </a:r>
            <a:endParaRPr lang="en-IE" dirty="0">
              <a:solidFill>
                <a:srgbClr val="000000"/>
              </a:solidFill>
              <a:latin typeface="Calibri" panose="020F0502020204030204" pitchFamily="34" charset="0"/>
            </a:endParaRPr>
          </a:p>
        </p:txBody>
      </p:sp>
      <p:sp>
        <p:nvSpPr>
          <p:cNvPr id="4" name="TextBox 3"/>
          <p:cNvSpPr txBox="1"/>
          <p:nvPr/>
        </p:nvSpPr>
        <p:spPr>
          <a:xfrm>
            <a:off x="6705600" y="5775158"/>
            <a:ext cx="4719587" cy="646331"/>
          </a:xfrm>
          <a:prstGeom prst="rect">
            <a:avLst/>
          </a:prstGeom>
          <a:noFill/>
        </p:spPr>
        <p:txBody>
          <a:bodyPr wrap="square" rtlCol="0">
            <a:spAutoFit/>
          </a:bodyPr>
          <a:lstStyle/>
          <a:p>
            <a:r>
              <a:rPr lang="en-IE" dirty="0">
                <a:solidFill>
                  <a:schemeClr val="bg1"/>
                </a:solidFill>
              </a:rPr>
              <a:t>Ref: HSE Facilitator Training Programme for Improvement Leaders 2022/23</a:t>
            </a:r>
          </a:p>
        </p:txBody>
      </p:sp>
    </p:spTree>
    <p:extLst>
      <p:ext uri="{BB962C8B-B14F-4D97-AF65-F5344CB8AC3E}">
        <p14:creationId xmlns:p14="http://schemas.microsoft.com/office/powerpoint/2010/main" val="96427631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306940" y="962000"/>
          <a:ext cx="8449229" cy="569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1AEB13B8-B09D-4F30-AEEC-04F07C15E5D8}"/>
              </a:ext>
            </a:extLst>
          </p:cNvPr>
          <p:cNvSpPr txBox="1"/>
          <p:nvPr/>
        </p:nvSpPr>
        <p:spPr>
          <a:xfrm>
            <a:off x="4304817" y="2945084"/>
            <a:ext cx="2854036" cy="1384995"/>
          </a:xfrm>
          <a:prstGeom prst="rect">
            <a:avLst/>
          </a:prstGeom>
          <a:noFill/>
        </p:spPr>
        <p:txBody>
          <a:bodyPr wrap="square">
            <a:spAutoFit/>
          </a:bodyPr>
          <a:lstStyle/>
          <a:p>
            <a:pPr algn="ctr"/>
            <a:r>
              <a:rPr lang="en-US" sz="2800" b="1" dirty="0">
                <a:latin typeface="Arial Rounded MT Bold" panose="020F0704030504030204" pitchFamily="34" charset="0"/>
              </a:rPr>
              <a:t>11 steps to Quality Improvement</a:t>
            </a:r>
            <a:endParaRPr lang="en-IE" sz="2800" b="1" dirty="0">
              <a:latin typeface="Arial Rounded MT Bold" panose="020F0704030504030204" pitchFamily="34" charset="0"/>
            </a:endParaRPr>
          </a:p>
        </p:txBody>
      </p:sp>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9734308" y="127321"/>
            <a:ext cx="2335084" cy="972049"/>
          </a:xfrm>
          <a:prstGeom prst="rect">
            <a:avLst/>
          </a:prstGeom>
          <a:noFill/>
        </p:spPr>
      </p:pic>
      <p:sp>
        <p:nvSpPr>
          <p:cNvPr id="8" name="TextBox 7"/>
          <p:cNvSpPr txBox="1"/>
          <p:nvPr/>
        </p:nvSpPr>
        <p:spPr>
          <a:xfrm>
            <a:off x="1310677" y="118008"/>
            <a:ext cx="8842316" cy="646331"/>
          </a:xfrm>
          <a:prstGeom prst="rect">
            <a:avLst/>
          </a:prstGeom>
          <a:noFill/>
        </p:spPr>
        <p:txBody>
          <a:bodyPr wrap="square" rtlCol="0">
            <a:spAutoFit/>
          </a:bodyPr>
          <a:lstStyle/>
          <a:p>
            <a:r>
              <a:rPr lang="en-IE" sz="3600" dirty="0">
                <a:latin typeface="+mj-lt"/>
              </a:rPr>
              <a:t> 11 steps to Quality Improvement</a:t>
            </a:r>
          </a:p>
        </p:txBody>
      </p:sp>
      <p:pic>
        <p:nvPicPr>
          <p:cNvPr id="9" name="Content Placeholder 3"/>
          <p:cNvPicPr/>
          <p:nvPr/>
        </p:nvPicPr>
        <p:blipFill>
          <a:blip r:embed="rId9"/>
          <a:stretch>
            <a:fillRect/>
          </a:stretch>
        </p:blipFill>
        <p:spPr>
          <a:xfrm>
            <a:off x="9012570" y="1557384"/>
            <a:ext cx="2925331" cy="3502025"/>
          </a:xfrm>
          <a:prstGeom prst="rect">
            <a:avLst/>
          </a:prstGeom>
        </p:spPr>
      </p:pic>
      <p:pic>
        <p:nvPicPr>
          <p:cNvPr id="10" name="Picture 9">
            <a:extLst>
              <a:ext uri="{FF2B5EF4-FFF2-40B4-BE49-F238E27FC236}">
                <a16:creationId xmlns:a16="http://schemas.microsoft.com/office/drawing/2014/main" xmlns="" id="{5108CF9B-FA0B-4107-960B-9ECCC1C7763B}"/>
              </a:ext>
            </a:extLst>
          </p:cNvPr>
          <p:cNvPicPr>
            <a:picLocks noChangeAspect="1"/>
          </p:cNvPicPr>
          <p:nvPr/>
        </p:nvPicPr>
        <p:blipFill>
          <a:blip r:embed="rId10"/>
          <a:stretch>
            <a:fillRect/>
          </a:stretch>
        </p:blipFill>
        <p:spPr>
          <a:xfrm>
            <a:off x="-1" y="1657397"/>
            <a:ext cx="2451101" cy="21504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538853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13810" y="1852938"/>
            <a:ext cx="9808143" cy="2031325"/>
          </a:xfrm>
          <a:prstGeom prst="rect">
            <a:avLst/>
          </a:prstGeom>
        </p:spPr>
        <p:txBody>
          <a:bodyPr wrap="square">
            <a:spAutoFit/>
          </a:bodyPr>
          <a:lstStyle/>
          <a:p>
            <a:r>
              <a:rPr lang="en-IE" u="sng" dirty="0">
                <a:solidFill>
                  <a:srgbClr val="000000"/>
                </a:solidFill>
                <a:latin typeface="Calibri" panose="020F0502020204030204" pitchFamily="34" charset="0"/>
              </a:rPr>
              <a:t>Types of Teams </a:t>
            </a:r>
          </a:p>
          <a:p>
            <a:pPr>
              <a:lnSpc>
                <a:spcPct val="200000"/>
              </a:lnSpc>
            </a:pPr>
            <a:r>
              <a:rPr lang="en-IE" u="sng" dirty="0" err="1">
                <a:solidFill>
                  <a:srgbClr val="000000"/>
                </a:solidFill>
                <a:latin typeface="Calibri" panose="020F0502020204030204" pitchFamily="34" charset="0"/>
              </a:rPr>
              <a:t>Uni</a:t>
            </a:r>
            <a:r>
              <a:rPr lang="en-IE" u="sng" dirty="0">
                <a:solidFill>
                  <a:srgbClr val="000000"/>
                </a:solidFill>
                <a:latin typeface="Calibri" panose="020F0502020204030204" pitchFamily="34" charset="0"/>
              </a:rPr>
              <a:t>-disciplinary</a:t>
            </a:r>
            <a:r>
              <a:rPr lang="en-IE" dirty="0">
                <a:solidFill>
                  <a:srgbClr val="000000"/>
                </a:solidFill>
                <a:latin typeface="Calibri" panose="020F0502020204030204" pitchFamily="34" charset="0"/>
              </a:rPr>
              <a:t> ( made up of staff from the same background working together</a:t>
            </a:r>
          </a:p>
          <a:p>
            <a:pPr>
              <a:lnSpc>
                <a:spcPct val="200000"/>
              </a:lnSpc>
            </a:pPr>
            <a:r>
              <a:rPr lang="en-IE" u="sng" dirty="0">
                <a:solidFill>
                  <a:srgbClr val="000000"/>
                </a:solidFill>
                <a:latin typeface="Calibri" panose="020F0502020204030204" pitchFamily="34" charset="0"/>
              </a:rPr>
              <a:t>Multi- disciplinary </a:t>
            </a:r>
            <a:r>
              <a:rPr lang="en-IE" dirty="0">
                <a:solidFill>
                  <a:srgbClr val="000000"/>
                </a:solidFill>
                <a:latin typeface="Calibri" panose="020F0502020204030204" pitchFamily="34" charset="0"/>
              </a:rPr>
              <a:t>(members from more than one discipline working together), </a:t>
            </a:r>
          </a:p>
          <a:p>
            <a:pPr>
              <a:lnSpc>
                <a:spcPct val="200000"/>
              </a:lnSpc>
            </a:pPr>
            <a:r>
              <a:rPr lang="en-IE" u="sng" dirty="0">
                <a:solidFill>
                  <a:srgbClr val="000000"/>
                </a:solidFill>
                <a:latin typeface="Calibri" panose="020F0502020204030204" pitchFamily="34" charset="0"/>
              </a:rPr>
              <a:t>Inter-disciplinary</a:t>
            </a:r>
            <a:r>
              <a:rPr lang="en-IE" dirty="0">
                <a:solidFill>
                  <a:srgbClr val="000000"/>
                </a:solidFill>
                <a:latin typeface="Calibri" panose="020F0502020204030204" pitchFamily="34" charset="0"/>
              </a:rPr>
              <a:t> ( group of professionals from several disciplines working together in the same setting) </a:t>
            </a:r>
          </a:p>
        </p:txBody>
      </p:sp>
      <p:sp>
        <p:nvSpPr>
          <p:cNvPr id="3" name="Rounded Rectangle 2"/>
          <p:cNvSpPr/>
          <p:nvPr/>
        </p:nvSpPr>
        <p:spPr>
          <a:xfrm>
            <a:off x="211757" y="1923190"/>
            <a:ext cx="1780674" cy="2444818"/>
          </a:xfrm>
          <a:prstGeom prst="roundRect">
            <a:avLst/>
          </a:prstGeom>
          <a:solidFill>
            <a:srgbClr val="F501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FYI</a:t>
            </a:r>
          </a:p>
          <a:p>
            <a:pPr algn="ctr"/>
            <a:r>
              <a:rPr lang="en-IE" dirty="0"/>
              <a:t>Defining terminology frequently used to refer to QI Teams</a:t>
            </a:r>
          </a:p>
        </p:txBody>
      </p:sp>
    </p:spTree>
    <p:extLst>
      <p:ext uri="{BB962C8B-B14F-4D97-AF65-F5344CB8AC3E}">
        <p14:creationId xmlns:p14="http://schemas.microsoft.com/office/powerpoint/2010/main" val="187296566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306940" y="962000"/>
          <a:ext cx="8449229" cy="569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1AEB13B8-B09D-4F30-AEEC-04F07C15E5D8}"/>
              </a:ext>
            </a:extLst>
          </p:cNvPr>
          <p:cNvSpPr txBox="1"/>
          <p:nvPr/>
        </p:nvSpPr>
        <p:spPr>
          <a:xfrm>
            <a:off x="4304817" y="2945084"/>
            <a:ext cx="2854036" cy="1384995"/>
          </a:xfrm>
          <a:prstGeom prst="rect">
            <a:avLst/>
          </a:prstGeom>
          <a:noFill/>
        </p:spPr>
        <p:txBody>
          <a:bodyPr wrap="square">
            <a:spAutoFit/>
          </a:bodyPr>
          <a:lstStyle/>
          <a:p>
            <a:pPr algn="ctr"/>
            <a:r>
              <a:rPr lang="en-US" sz="2800" b="1" dirty="0">
                <a:latin typeface="Arial Rounded MT Bold" panose="020F0704030504030204" pitchFamily="34" charset="0"/>
              </a:rPr>
              <a:t>11 steps to Quality Improvement</a:t>
            </a:r>
            <a:endParaRPr lang="en-IE" sz="2800" b="1" dirty="0">
              <a:latin typeface="Arial Rounded MT Bold" panose="020F0704030504030204" pitchFamily="34" charset="0"/>
            </a:endParaRPr>
          </a:p>
        </p:txBody>
      </p:sp>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9734308" y="127321"/>
            <a:ext cx="2335084" cy="972049"/>
          </a:xfrm>
          <a:prstGeom prst="rect">
            <a:avLst/>
          </a:prstGeom>
          <a:noFill/>
        </p:spPr>
      </p:pic>
      <p:sp>
        <p:nvSpPr>
          <p:cNvPr id="8" name="TextBox 7"/>
          <p:cNvSpPr txBox="1"/>
          <p:nvPr/>
        </p:nvSpPr>
        <p:spPr>
          <a:xfrm>
            <a:off x="1310677" y="118008"/>
            <a:ext cx="8842316" cy="646331"/>
          </a:xfrm>
          <a:prstGeom prst="rect">
            <a:avLst/>
          </a:prstGeom>
          <a:noFill/>
        </p:spPr>
        <p:txBody>
          <a:bodyPr wrap="square" rtlCol="0">
            <a:spAutoFit/>
          </a:bodyPr>
          <a:lstStyle/>
          <a:p>
            <a:r>
              <a:rPr lang="en-IE" sz="3600" dirty="0">
                <a:latin typeface="+mj-lt"/>
              </a:rPr>
              <a:t> 11 steps to Quality Improvement</a:t>
            </a:r>
          </a:p>
        </p:txBody>
      </p:sp>
      <p:sp>
        <p:nvSpPr>
          <p:cNvPr id="2" name="Oval 1"/>
          <p:cNvSpPr/>
          <p:nvPr/>
        </p:nvSpPr>
        <p:spPr>
          <a:xfrm>
            <a:off x="6062472" y="962000"/>
            <a:ext cx="1911096" cy="1664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049280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083377" y="1765672"/>
            <a:ext cx="10393680" cy="3662541"/>
          </a:xfrm>
          <a:prstGeom prst="rect">
            <a:avLst/>
          </a:prstGeom>
        </p:spPr>
        <p:txBody>
          <a:bodyPr wrap="square">
            <a:spAutoFit/>
          </a:bodyPr>
          <a:lstStyle/>
          <a:p>
            <a:r>
              <a:rPr lang="en-IE" sz="3600" b="1" dirty="0">
                <a:solidFill>
                  <a:srgbClr val="1D1D1D"/>
                </a:solidFill>
                <a:latin typeface="Arial" panose="020B0604020202020204" pitchFamily="34" charset="0"/>
                <a:cs typeface="Arial" panose="020B0604020202020204" pitchFamily="34" charset="0"/>
              </a:rPr>
              <a:t>       Stakeholder Analysis is a way of :</a:t>
            </a:r>
          </a:p>
          <a:p>
            <a:endParaRPr lang="en-IE" sz="3600" b="1" dirty="0">
              <a:solidFill>
                <a:srgbClr val="1D1D1D"/>
              </a:solidFill>
              <a:latin typeface="Arial" panose="020B0604020202020204" pitchFamily="34" charset="0"/>
              <a:cs typeface="Arial" panose="020B0604020202020204" pitchFamily="34" charset="0"/>
            </a:endParaRPr>
          </a:p>
          <a:p>
            <a:pPr lvl="1">
              <a:lnSpc>
                <a:spcPct val="200000"/>
              </a:lnSpc>
            </a:pPr>
            <a:r>
              <a:rPr lang="en-IE" sz="1600" b="1" dirty="0">
                <a:solidFill>
                  <a:srgbClr val="1D1D1D"/>
                </a:solidFill>
                <a:latin typeface="Arial" panose="020B0604020202020204" pitchFamily="34" charset="0"/>
                <a:cs typeface="Arial" panose="020B0604020202020204" pitchFamily="34" charset="0"/>
              </a:rPr>
              <a:t>	</a:t>
            </a:r>
            <a:r>
              <a:rPr lang="en-IE" sz="4000" b="1" i="1" dirty="0">
                <a:solidFill>
                  <a:srgbClr val="1D1D1D"/>
                </a:solidFill>
                <a:latin typeface="Arial" panose="020B0604020202020204" pitchFamily="34" charset="0"/>
                <a:cs typeface="Arial" panose="020B0604020202020204" pitchFamily="34" charset="0"/>
              </a:rPr>
              <a:t>identifying, prioritising and      understanding your stakeholders.</a:t>
            </a:r>
            <a:endParaRPr lang="en-IE" sz="4000" b="1" i="1" dirty="0">
              <a:latin typeface="Arial" panose="020B0604020202020204" pitchFamily="34" charset="0"/>
              <a:cs typeface="Arial" panose="020B0604020202020204" pitchFamily="34" charset="0"/>
            </a:endParaRPr>
          </a:p>
        </p:txBody>
      </p:sp>
      <p:sp>
        <p:nvSpPr>
          <p:cNvPr id="4" name="TextBox 3"/>
          <p:cNvSpPr txBox="1"/>
          <p:nvPr/>
        </p:nvSpPr>
        <p:spPr>
          <a:xfrm>
            <a:off x="712269" y="269507"/>
            <a:ext cx="8662737" cy="584775"/>
          </a:xfrm>
          <a:prstGeom prst="rect">
            <a:avLst/>
          </a:prstGeom>
          <a:noFill/>
        </p:spPr>
        <p:txBody>
          <a:bodyPr wrap="square" rtlCol="0">
            <a:spAutoFit/>
          </a:bodyPr>
          <a:lstStyle/>
          <a:p>
            <a:r>
              <a:rPr lang="en-IE" sz="3200" dirty="0">
                <a:solidFill>
                  <a:schemeClr val="bg1"/>
                </a:solidFill>
                <a:latin typeface="Arial" panose="020B0604020202020204" pitchFamily="34" charset="0"/>
                <a:cs typeface="Arial" panose="020B0604020202020204" pitchFamily="34" charset="0"/>
              </a:rPr>
              <a:t>Stakeholder Mapping/Analysis</a:t>
            </a:r>
          </a:p>
        </p:txBody>
      </p:sp>
      <p:sp>
        <p:nvSpPr>
          <p:cNvPr id="5" name="TextBox 4"/>
          <p:cNvSpPr txBox="1"/>
          <p:nvPr/>
        </p:nvSpPr>
        <p:spPr>
          <a:xfrm>
            <a:off x="6814686" y="6015789"/>
            <a:ext cx="4662371" cy="369332"/>
          </a:xfrm>
          <a:prstGeom prst="rect">
            <a:avLst/>
          </a:prstGeom>
          <a:noFill/>
        </p:spPr>
        <p:txBody>
          <a:bodyPr wrap="square" rtlCol="0">
            <a:spAutoFit/>
          </a:bodyPr>
          <a:lstStyle/>
          <a:p>
            <a:r>
              <a:rPr lang="en-IE" dirty="0">
                <a:solidFill>
                  <a:schemeClr val="bg1"/>
                </a:solidFill>
              </a:rPr>
              <a:t>TURAS Scottish Improvement </a:t>
            </a:r>
            <a:r>
              <a:rPr lang="en-IE" dirty="0" err="1">
                <a:solidFill>
                  <a:schemeClr val="bg1"/>
                </a:solidFill>
              </a:rPr>
              <a:t>Hub</a:t>
            </a:r>
            <a:r>
              <a:rPr lang="en-IE" dirty="0" err="1"/>
              <a:t>S</a:t>
            </a:r>
            <a:endParaRPr lang="en-IE" dirty="0"/>
          </a:p>
        </p:txBody>
      </p:sp>
    </p:spTree>
    <p:extLst>
      <p:ext uri="{BB962C8B-B14F-4D97-AF65-F5344CB8AC3E}">
        <p14:creationId xmlns:p14="http://schemas.microsoft.com/office/powerpoint/2010/main" val="404538975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548639" y="1419726"/>
            <a:ext cx="11386687" cy="4801314"/>
          </a:xfrm>
          <a:prstGeom prst="rect">
            <a:avLst/>
          </a:prstGeom>
        </p:spPr>
        <p:txBody>
          <a:bodyPr wrap="square">
            <a:spAutoFit/>
          </a:bodyPr>
          <a:lstStyle/>
          <a:p>
            <a:r>
              <a:rPr lang="en-IE" sz="2400" dirty="0">
                <a:solidFill>
                  <a:srgbClr val="1D1D1D"/>
                </a:solidFill>
                <a:latin typeface="Arial" panose="020B0604020202020204" pitchFamily="34" charset="0"/>
                <a:cs typeface="Arial" panose="020B0604020202020204" pitchFamily="34" charset="0"/>
              </a:rPr>
              <a:t>A stakeholder analysis is an interest/influence grid with four quadrants.  </a:t>
            </a:r>
          </a:p>
          <a:p>
            <a:endParaRPr lang="en-IE" sz="2400" dirty="0">
              <a:solidFill>
                <a:srgbClr val="1D1D1D"/>
              </a:solidFill>
              <a:latin typeface="Arial" panose="020B0604020202020204" pitchFamily="34" charset="0"/>
              <a:cs typeface="Arial" panose="020B0604020202020204" pitchFamily="34" charset="0"/>
            </a:endParaRPr>
          </a:p>
          <a:p>
            <a:endParaRPr lang="en-IE" sz="2400" dirty="0">
              <a:solidFill>
                <a:srgbClr val="1D1D1D"/>
              </a:solidFill>
              <a:latin typeface="Arial" panose="020B0604020202020204" pitchFamily="34" charset="0"/>
              <a:cs typeface="Arial" panose="020B0604020202020204" pitchFamily="34" charset="0"/>
            </a:endParaRPr>
          </a:p>
          <a:p>
            <a:endParaRPr lang="en-IE" sz="2400" dirty="0">
              <a:solidFill>
                <a:srgbClr val="1D1D1D"/>
              </a:solidFill>
              <a:latin typeface="Arial" panose="020B0604020202020204" pitchFamily="34" charset="0"/>
              <a:cs typeface="Arial" panose="020B0604020202020204" pitchFamily="34" charset="0"/>
            </a:endParaRPr>
          </a:p>
          <a:p>
            <a:r>
              <a:rPr lang="en-IE" sz="2400" dirty="0">
                <a:solidFill>
                  <a:srgbClr val="1D1D1D"/>
                </a:solidFill>
                <a:latin typeface="Arial" panose="020B0604020202020204" pitchFamily="34" charset="0"/>
                <a:cs typeface="Arial" panose="020B0604020202020204" pitchFamily="34" charset="0"/>
              </a:rPr>
              <a:t>It enables you to plot or map stakeholders based on their </a:t>
            </a:r>
          </a:p>
          <a:p>
            <a:pPr marL="742950" lvl="1" indent="-285750">
              <a:buFont typeface="Arial" panose="020B0604020202020204" pitchFamily="34" charset="0"/>
              <a:buChar char="•"/>
            </a:pPr>
            <a:r>
              <a:rPr lang="en-IE" sz="2400" dirty="0">
                <a:solidFill>
                  <a:srgbClr val="1D1D1D"/>
                </a:solidFill>
                <a:latin typeface="Arial" panose="020B0604020202020204" pitchFamily="34" charset="0"/>
                <a:cs typeface="Arial" panose="020B0604020202020204" pitchFamily="34" charset="0"/>
              </a:rPr>
              <a:t>level of interest (high/low) </a:t>
            </a:r>
          </a:p>
          <a:p>
            <a:pPr marL="742950" lvl="1" indent="-285750">
              <a:buFont typeface="Arial" panose="020B0604020202020204" pitchFamily="34" charset="0"/>
              <a:buChar char="•"/>
            </a:pPr>
            <a:r>
              <a:rPr lang="en-IE" sz="2400" dirty="0">
                <a:solidFill>
                  <a:srgbClr val="1D1D1D"/>
                </a:solidFill>
                <a:latin typeface="Arial" panose="020B0604020202020204" pitchFamily="34" charset="0"/>
                <a:cs typeface="Arial" panose="020B0604020202020204" pitchFamily="34" charset="0"/>
              </a:rPr>
              <a:t>level of influence (high/low).</a:t>
            </a:r>
          </a:p>
          <a:p>
            <a:endParaRPr lang="en-IE" sz="2400" dirty="0">
              <a:solidFill>
                <a:srgbClr val="1D1D1D"/>
              </a:solidFill>
              <a:latin typeface="Arial" panose="020B0604020202020204" pitchFamily="34" charset="0"/>
              <a:cs typeface="Arial" panose="020B0604020202020204" pitchFamily="34" charset="0"/>
            </a:endParaRPr>
          </a:p>
          <a:p>
            <a:endParaRPr lang="en-IE" sz="2400" dirty="0">
              <a:solidFill>
                <a:srgbClr val="1D1D1D"/>
              </a:solidFill>
              <a:latin typeface="Arial" panose="020B0604020202020204" pitchFamily="34" charset="0"/>
              <a:cs typeface="Arial" panose="020B0604020202020204" pitchFamily="34" charset="0"/>
            </a:endParaRPr>
          </a:p>
          <a:p>
            <a:endParaRPr lang="en-IE" sz="2400" dirty="0">
              <a:solidFill>
                <a:srgbClr val="1D1D1D"/>
              </a:solidFill>
              <a:latin typeface="Arial" panose="020B0604020202020204" pitchFamily="34" charset="0"/>
              <a:cs typeface="Arial" panose="020B0604020202020204" pitchFamily="34" charset="0"/>
            </a:endParaRPr>
          </a:p>
          <a:p>
            <a:r>
              <a:rPr lang="en-IE" sz="2400" dirty="0">
                <a:solidFill>
                  <a:srgbClr val="FF0000"/>
                </a:solidFill>
                <a:latin typeface="Arial" panose="020B0604020202020204" pitchFamily="34" charset="0"/>
                <a:cs typeface="Arial" panose="020B0604020202020204" pitchFamily="34" charset="0"/>
              </a:rPr>
              <a:t>NB. </a:t>
            </a:r>
            <a:r>
              <a:rPr lang="en-IE" sz="2400" dirty="0">
                <a:solidFill>
                  <a:srgbClr val="1D1D1D"/>
                </a:solidFill>
                <a:latin typeface="Arial" panose="020B0604020202020204" pitchFamily="34" charset="0"/>
                <a:cs typeface="Arial" panose="020B0604020202020204" pitchFamily="34" charset="0"/>
              </a:rPr>
              <a:t>Where you plot a stakeholder guides the actions you should take for involving and communicating with them</a:t>
            </a:r>
            <a:r>
              <a:rPr lang="en-IE" dirty="0">
                <a:solidFill>
                  <a:srgbClr val="1D1D1D"/>
                </a:solidFill>
                <a:latin typeface="Source Sans Pro"/>
              </a:rPr>
              <a:t>. </a:t>
            </a:r>
          </a:p>
          <a:p>
            <a:r>
              <a:rPr lang="en-IE" dirty="0">
                <a:solidFill>
                  <a:srgbClr val="1D1D1D"/>
                </a:solidFill>
                <a:latin typeface="Source Sans Pro"/>
              </a:rPr>
              <a:t> </a:t>
            </a:r>
            <a:endParaRPr lang="en-IE" dirty="0"/>
          </a:p>
        </p:txBody>
      </p:sp>
      <p:sp>
        <p:nvSpPr>
          <p:cNvPr id="4" name="TextBox 3"/>
          <p:cNvSpPr txBox="1"/>
          <p:nvPr/>
        </p:nvSpPr>
        <p:spPr>
          <a:xfrm>
            <a:off x="712269" y="269507"/>
            <a:ext cx="8662737" cy="584775"/>
          </a:xfrm>
          <a:prstGeom prst="rect">
            <a:avLst/>
          </a:prstGeom>
          <a:noFill/>
        </p:spPr>
        <p:txBody>
          <a:bodyPr wrap="square" rtlCol="0">
            <a:spAutoFit/>
          </a:bodyPr>
          <a:lstStyle/>
          <a:p>
            <a:r>
              <a:rPr lang="en-IE" sz="3200" dirty="0">
                <a:solidFill>
                  <a:schemeClr val="bg1"/>
                </a:solidFill>
                <a:latin typeface="Arial" panose="020B0604020202020204" pitchFamily="34" charset="0"/>
                <a:cs typeface="Arial" panose="020B0604020202020204" pitchFamily="34" charset="0"/>
              </a:rPr>
              <a:t>Stakeholder Mapping/Analysis</a:t>
            </a:r>
          </a:p>
        </p:txBody>
      </p:sp>
      <p:sp>
        <p:nvSpPr>
          <p:cNvPr id="5" name="TextBox 4"/>
          <p:cNvSpPr txBox="1"/>
          <p:nvPr/>
        </p:nvSpPr>
        <p:spPr>
          <a:xfrm>
            <a:off x="7043820" y="6221040"/>
            <a:ext cx="4662371" cy="369332"/>
          </a:xfrm>
          <a:prstGeom prst="rect">
            <a:avLst/>
          </a:prstGeom>
          <a:noFill/>
        </p:spPr>
        <p:txBody>
          <a:bodyPr wrap="square" rtlCol="0">
            <a:spAutoFit/>
          </a:bodyPr>
          <a:lstStyle/>
          <a:p>
            <a:r>
              <a:rPr lang="en-IE" dirty="0">
                <a:solidFill>
                  <a:schemeClr val="bg1"/>
                </a:solidFill>
              </a:rPr>
              <a:t>TURAS Scottish Improvement </a:t>
            </a:r>
            <a:r>
              <a:rPr lang="en-IE" dirty="0" err="1">
                <a:solidFill>
                  <a:schemeClr val="bg1"/>
                </a:solidFill>
              </a:rPr>
              <a:t>Hub</a:t>
            </a:r>
            <a:r>
              <a:rPr lang="en-IE" dirty="0" err="1"/>
              <a:t>S</a:t>
            </a:r>
            <a:endParaRPr lang="en-IE" dirty="0"/>
          </a:p>
        </p:txBody>
      </p:sp>
    </p:spTree>
    <p:extLst>
      <p:ext uri="{BB962C8B-B14F-4D97-AF65-F5344CB8AC3E}">
        <p14:creationId xmlns:p14="http://schemas.microsoft.com/office/powerpoint/2010/main" val="168696259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32071" y="1291951"/>
            <a:ext cx="11468501" cy="5078313"/>
          </a:xfrm>
          <a:prstGeom prst="rect">
            <a:avLst/>
          </a:prstGeom>
        </p:spPr>
        <p:txBody>
          <a:bodyPr wrap="square">
            <a:spAutoFit/>
          </a:bodyPr>
          <a:lstStyle/>
          <a:p>
            <a:r>
              <a:rPr lang="en-IE" b="1" dirty="0">
                <a:solidFill>
                  <a:srgbClr val="1D1D1D"/>
                </a:solidFill>
                <a:latin typeface="Source Sans Pro"/>
              </a:rPr>
              <a:t>Step 1: Identify your stakeholders</a:t>
            </a:r>
            <a:endParaRPr lang="en-IE" dirty="0">
              <a:solidFill>
                <a:srgbClr val="1D1D1D"/>
              </a:solidFill>
              <a:latin typeface="Source Sans Pro"/>
            </a:endParaRPr>
          </a:p>
          <a:p>
            <a:r>
              <a:rPr lang="en-IE" dirty="0">
                <a:solidFill>
                  <a:srgbClr val="1D1D1D"/>
                </a:solidFill>
                <a:latin typeface="Source Sans Pro"/>
              </a:rPr>
              <a:t>Start by brainstorming people who may be involved or affected by your improvement project and have influence or an interest in it’s success or otherwise. </a:t>
            </a:r>
          </a:p>
          <a:p>
            <a:endParaRPr lang="en-IE" b="1" dirty="0">
              <a:solidFill>
                <a:srgbClr val="1D1D1D"/>
              </a:solidFill>
              <a:latin typeface="Source Sans Pro"/>
            </a:endParaRPr>
          </a:p>
          <a:p>
            <a:r>
              <a:rPr lang="en-IE" b="1" dirty="0">
                <a:solidFill>
                  <a:srgbClr val="1D1D1D"/>
                </a:solidFill>
                <a:latin typeface="Source Sans Pro"/>
              </a:rPr>
              <a:t>Step 2: Prioritise your stakeholders</a:t>
            </a:r>
            <a:endParaRPr lang="en-IE" dirty="0">
              <a:solidFill>
                <a:srgbClr val="1D1D1D"/>
              </a:solidFill>
              <a:latin typeface="Source Sans Pro"/>
            </a:endParaRPr>
          </a:p>
          <a:p>
            <a:r>
              <a:rPr lang="en-IE" dirty="0">
                <a:solidFill>
                  <a:srgbClr val="1D1D1D"/>
                </a:solidFill>
                <a:latin typeface="Source Sans Pro"/>
              </a:rPr>
              <a:t>Map your stakeholders onto the influence/interest grid, according to their level of influence and level of interest</a:t>
            </a:r>
          </a:p>
          <a:p>
            <a:endParaRPr lang="en-IE" b="1" dirty="0">
              <a:solidFill>
                <a:srgbClr val="1D1D1D"/>
              </a:solidFill>
              <a:latin typeface="Source Sans Pro"/>
            </a:endParaRPr>
          </a:p>
          <a:p>
            <a:r>
              <a:rPr lang="en-IE" b="1" dirty="0">
                <a:solidFill>
                  <a:srgbClr val="1D1D1D"/>
                </a:solidFill>
                <a:latin typeface="Source Sans Pro"/>
              </a:rPr>
              <a:t>Step 3: Understand your stakeholders</a:t>
            </a:r>
            <a:endParaRPr lang="en-IE" dirty="0">
              <a:solidFill>
                <a:srgbClr val="1D1D1D"/>
              </a:solidFill>
              <a:latin typeface="Source Sans Pro"/>
            </a:endParaRPr>
          </a:p>
          <a:p>
            <a:r>
              <a:rPr lang="en-IE" dirty="0">
                <a:solidFill>
                  <a:srgbClr val="1D1D1D"/>
                </a:solidFill>
                <a:latin typeface="Source Sans Pro"/>
              </a:rPr>
              <a:t>It’s essential to understand how stakeholders think and feel about your project.  It will determine the best way to engage, communicate and win them over.  This can be done by meeting with them and asking questions such as:</a:t>
            </a:r>
          </a:p>
          <a:p>
            <a:pPr>
              <a:buFont typeface="Arial" panose="020B0604020202020204" pitchFamily="34" charset="0"/>
              <a:buChar char="•"/>
            </a:pPr>
            <a:r>
              <a:rPr lang="en-IE" dirty="0">
                <a:solidFill>
                  <a:srgbClr val="1D1D1D"/>
                </a:solidFill>
                <a:latin typeface="Source Sans Pro"/>
              </a:rPr>
              <a:t>What is their opinion of the work?</a:t>
            </a:r>
          </a:p>
          <a:p>
            <a:pPr>
              <a:buFont typeface="Arial" panose="020B0604020202020204" pitchFamily="34" charset="0"/>
              <a:buChar char="•"/>
            </a:pPr>
            <a:r>
              <a:rPr lang="en-IE" dirty="0">
                <a:solidFill>
                  <a:srgbClr val="1D1D1D"/>
                </a:solidFill>
                <a:latin typeface="Source Sans Pro"/>
              </a:rPr>
              <a:t>What motivates them?</a:t>
            </a:r>
          </a:p>
          <a:p>
            <a:pPr>
              <a:buFont typeface="Arial" panose="020B0604020202020204" pitchFamily="34" charset="0"/>
              <a:buChar char="•"/>
            </a:pPr>
            <a:r>
              <a:rPr lang="en-IE" dirty="0">
                <a:solidFill>
                  <a:srgbClr val="1D1D1D"/>
                </a:solidFill>
                <a:latin typeface="Source Sans Pro"/>
              </a:rPr>
              <a:t>What interest do they have in the outcome of work? (is it positive/negative)</a:t>
            </a:r>
          </a:p>
          <a:p>
            <a:pPr>
              <a:buFont typeface="Arial" panose="020B0604020202020204" pitchFamily="34" charset="0"/>
              <a:buChar char="•"/>
            </a:pPr>
            <a:r>
              <a:rPr lang="en-IE" dirty="0">
                <a:solidFill>
                  <a:srgbClr val="1D1D1D"/>
                </a:solidFill>
                <a:latin typeface="Source Sans Pro"/>
              </a:rPr>
              <a:t>If they aren’t positive, what would it take for them to become so?</a:t>
            </a:r>
          </a:p>
          <a:p>
            <a:pPr>
              <a:buFont typeface="Arial" panose="020B0604020202020204" pitchFamily="34" charset="0"/>
              <a:buChar char="•"/>
            </a:pPr>
            <a:r>
              <a:rPr lang="en-IE" dirty="0">
                <a:solidFill>
                  <a:srgbClr val="1D1D1D"/>
                </a:solidFill>
                <a:latin typeface="Source Sans Pro"/>
              </a:rPr>
              <a:t>What information would they like and how would they like it communicated?</a:t>
            </a:r>
          </a:p>
          <a:p>
            <a:endParaRPr lang="en-IE" b="1" dirty="0">
              <a:solidFill>
                <a:srgbClr val="1D1D1D"/>
              </a:solidFill>
              <a:latin typeface="Source Sans Pro"/>
            </a:endParaRPr>
          </a:p>
          <a:p>
            <a:r>
              <a:rPr lang="en-IE" b="1" dirty="0">
                <a:solidFill>
                  <a:srgbClr val="1D1D1D"/>
                </a:solidFill>
                <a:latin typeface="Source Sans Pro"/>
              </a:rPr>
              <a:t>Step 4: Plan your communications</a:t>
            </a:r>
            <a:endParaRPr lang="en-IE" b="0" i="0" dirty="0">
              <a:solidFill>
                <a:srgbClr val="1D1D1D"/>
              </a:solidFill>
              <a:effectLst/>
              <a:latin typeface="Source Sans Pro"/>
            </a:endParaRPr>
          </a:p>
        </p:txBody>
      </p:sp>
      <p:sp>
        <p:nvSpPr>
          <p:cNvPr id="3" name="TextBox 2"/>
          <p:cNvSpPr txBox="1"/>
          <p:nvPr/>
        </p:nvSpPr>
        <p:spPr>
          <a:xfrm>
            <a:off x="332071" y="279132"/>
            <a:ext cx="10231655" cy="584775"/>
          </a:xfrm>
          <a:prstGeom prst="rect">
            <a:avLst/>
          </a:prstGeom>
          <a:noFill/>
        </p:spPr>
        <p:txBody>
          <a:bodyPr wrap="square" rtlCol="0">
            <a:spAutoFit/>
          </a:bodyPr>
          <a:lstStyle/>
          <a:p>
            <a:r>
              <a:rPr lang="en-IE" sz="3200" dirty="0">
                <a:solidFill>
                  <a:schemeClr val="bg1"/>
                </a:solidFill>
                <a:latin typeface="Arial" panose="020B0604020202020204" pitchFamily="34" charset="0"/>
                <a:cs typeface="Arial" panose="020B0604020202020204" pitchFamily="34" charset="0"/>
              </a:rPr>
              <a:t>Steps to undertake your Stakeholder analysis</a:t>
            </a:r>
          </a:p>
        </p:txBody>
      </p:sp>
      <p:sp>
        <p:nvSpPr>
          <p:cNvPr id="4" name="TextBox 3"/>
          <p:cNvSpPr txBox="1"/>
          <p:nvPr/>
        </p:nvSpPr>
        <p:spPr>
          <a:xfrm>
            <a:off x="7043820" y="6221040"/>
            <a:ext cx="4662371" cy="369332"/>
          </a:xfrm>
          <a:prstGeom prst="rect">
            <a:avLst/>
          </a:prstGeom>
          <a:noFill/>
        </p:spPr>
        <p:txBody>
          <a:bodyPr wrap="square" rtlCol="0">
            <a:spAutoFit/>
          </a:bodyPr>
          <a:lstStyle/>
          <a:p>
            <a:r>
              <a:rPr lang="en-IE" dirty="0">
                <a:solidFill>
                  <a:schemeClr val="bg1"/>
                </a:solidFill>
              </a:rPr>
              <a:t>TURAS Scottish Improvement </a:t>
            </a:r>
            <a:r>
              <a:rPr lang="en-IE" dirty="0" err="1">
                <a:solidFill>
                  <a:schemeClr val="bg1"/>
                </a:solidFill>
              </a:rPr>
              <a:t>Hub</a:t>
            </a:r>
            <a:r>
              <a:rPr lang="en-IE" dirty="0" err="1"/>
              <a:t>S</a:t>
            </a:r>
            <a:endParaRPr lang="en-IE" dirty="0"/>
          </a:p>
        </p:txBody>
      </p:sp>
    </p:spTree>
    <p:extLst>
      <p:ext uri="{BB962C8B-B14F-4D97-AF65-F5344CB8AC3E}">
        <p14:creationId xmlns:p14="http://schemas.microsoft.com/office/powerpoint/2010/main" val="273393769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554" t="26048" r="22083" b="8026"/>
          <a:stretch/>
        </p:blipFill>
        <p:spPr>
          <a:xfrm>
            <a:off x="144378" y="382337"/>
            <a:ext cx="5842535" cy="6121666"/>
          </a:xfrm>
          <a:prstGeom prst="rect">
            <a:avLst/>
          </a:prstGeom>
        </p:spPr>
      </p:pic>
      <p:sp>
        <p:nvSpPr>
          <p:cNvPr id="4" name="Oval 3"/>
          <p:cNvSpPr/>
          <p:nvPr/>
        </p:nvSpPr>
        <p:spPr>
          <a:xfrm>
            <a:off x="827773" y="839537"/>
            <a:ext cx="1923558" cy="21175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High Influence/Low Interest</a:t>
            </a:r>
          </a:p>
        </p:txBody>
      </p:sp>
      <p:sp>
        <p:nvSpPr>
          <p:cNvPr id="5" name="Oval 4"/>
          <p:cNvSpPr/>
          <p:nvPr/>
        </p:nvSpPr>
        <p:spPr>
          <a:xfrm>
            <a:off x="3387345" y="738472"/>
            <a:ext cx="2214558" cy="22908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1"/>
                </a:solidFill>
              </a:rPr>
              <a:t>High Influence /High Interest</a:t>
            </a:r>
          </a:p>
        </p:txBody>
      </p:sp>
      <p:sp>
        <p:nvSpPr>
          <p:cNvPr id="6" name="Oval 5"/>
          <p:cNvSpPr/>
          <p:nvPr/>
        </p:nvSpPr>
        <p:spPr>
          <a:xfrm>
            <a:off x="750023" y="3443170"/>
            <a:ext cx="2233809" cy="20790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Low Influence/Low Interest</a:t>
            </a:r>
          </a:p>
        </p:txBody>
      </p:sp>
      <p:sp>
        <p:nvSpPr>
          <p:cNvPr id="7" name="Oval 6"/>
          <p:cNvSpPr/>
          <p:nvPr/>
        </p:nvSpPr>
        <p:spPr>
          <a:xfrm>
            <a:off x="3552470" y="3609474"/>
            <a:ext cx="2049433" cy="1684421"/>
          </a:xfrm>
          <a:prstGeom prst="ellipse">
            <a:avLst/>
          </a:prstGeom>
          <a:solidFill>
            <a:srgbClr val="F501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Low Influence/</a:t>
            </a:r>
          </a:p>
          <a:p>
            <a:pPr algn="ctr"/>
            <a:r>
              <a:rPr lang="en-IE" dirty="0"/>
              <a:t>High Interest</a:t>
            </a:r>
          </a:p>
        </p:txBody>
      </p:sp>
      <p:pic>
        <p:nvPicPr>
          <p:cNvPr id="9" name="Picture 8"/>
          <p:cNvPicPr>
            <a:picLocks noChangeAspect="1"/>
          </p:cNvPicPr>
          <p:nvPr/>
        </p:nvPicPr>
        <p:blipFill rotWithShape="1">
          <a:blip r:embed="rId2"/>
          <a:srcRect l="20554" t="26048" r="22083" b="8026"/>
          <a:stretch/>
        </p:blipFill>
        <p:spPr>
          <a:xfrm>
            <a:off x="6170541" y="427790"/>
            <a:ext cx="5687783" cy="6121666"/>
          </a:xfrm>
          <a:prstGeom prst="rect">
            <a:avLst/>
          </a:prstGeom>
        </p:spPr>
      </p:pic>
    </p:spTree>
    <p:extLst>
      <p:ext uri="{BB962C8B-B14F-4D97-AF65-F5344CB8AC3E}">
        <p14:creationId xmlns:p14="http://schemas.microsoft.com/office/powerpoint/2010/main" val="342861360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012582" y="311401"/>
            <a:ext cx="3988067" cy="2893100"/>
          </a:xfrm>
          <a:prstGeom prst="rect">
            <a:avLst/>
          </a:prstGeom>
          <a:ln w="19050">
            <a:solidFill>
              <a:srgbClr val="002060"/>
            </a:solidFill>
          </a:ln>
        </p:spPr>
        <p:txBody>
          <a:bodyPr wrap="square">
            <a:spAutoFit/>
          </a:bodyPr>
          <a:lstStyle/>
          <a:p>
            <a:r>
              <a:rPr lang="en-IE" b="1" dirty="0">
                <a:solidFill>
                  <a:srgbClr val="FF0000"/>
                </a:solidFill>
                <a:latin typeface="Arial" panose="020B0604020202020204" pitchFamily="34" charset="0"/>
                <a:cs typeface="Arial" panose="020B0604020202020204" pitchFamily="34" charset="0"/>
              </a:rPr>
              <a:t>Involve - high interest &amp; high influence</a:t>
            </a:r>
          </a:p>
          <a:p>
            <a:endParaRPr lang="en-IE" sz="2000" dirty="0">
              <a:solidFill>
                <a:srgbClr val="FF0000"/>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Stakeholders in this quadrant will be actively involved in your project and be able to exert a significant influence on how it progresses.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A lot of effort should be put in to making sure they are engaged.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An example would be teams you are working with to develop and test changes.</a:t>
            </a:r>
          </a:p>
        </p:txBody>
      </p:sp>
      <p:sp>
        <p:nvSpPr>
          <p:cNvPr id="3" name="Rectangle 2"/>
          <p:cNvSpPr/>
          <p:nvPr/>
        </p:nvSpPr>
        <p:spPr>
          <a:xfrm>
            <a:off x="83419" y="311401"/>
            <a:ext cx="5787992" cy="2893100"/>
          </a:xfrm>
          <a:prstGeom prst="rect">
            <a:avLst/>
          </a:prstGeom>
          <a:ln w="19050">
            <a:solidFill>
              <a:srgbClr val="7030A0"/>
            </a:solidFill>
          </a:ln>
        </p:spPr>
        <p:txBody>
          <a:bodyPr wrap="square">
            <a:spAutoFit/>
          </a:bodyPr>
          <a:lstStyle/>
          <a:p>
            <a:r>
              <a:rPr lang="en-IE" b="1" dirty="0">
                <a:solidFill>
                  <a:srgbClr val="FF0000"/>
                </a:solidFill>
                <a:latin typeface="Arial" panose="020B0604020202020204" pitchFamily="34" charset="0"/>
                <a:cs typeface="Arial" panose="020B0604020202020204" pitchFamily="34" charset="0"/>
              </a:rPr>
              <a:t>Engage - high influence &amp; low interest</a:t>
            </a:r>
          </a:p>
          <a:p>
            <a:endParaRPr lang="en-IE" sz="20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These stakeholders will not want detailed communication, but because they can influence your project, enough work should be done to keep them satisfied.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An example would be a senior sponsor who receives regular progress updates.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Increasing their level of interest in the work could also be important for example if they can unlock resources or champion your work.</a:t>
            </a:r>
          </a:p>
          <a:p>
            <a:endParaRPr lang="en-IE" dirty="0">
              <a:solidFill>
                <a:srgbClr val="1D1D1D"/>
              </a:solidFill>
              <a:latin typeface="Arial" panose="020B0604020202020204" pitchFamily="34" charset="0"/>
              <a:cs typeface="Arial" panose="020B0604020202020204" pitchFamily="34" charset="0"/>
            </a:endParaRPr>
          </a:p>
        </p:txBody>
      </p:sp>
      <p:sp>
        <p:nvSpPr>
          <p:cNvPr id="4" name="Rectangle 3"/>
          <p:cNvSpPr/>
          <p:nvPr/>
        </p:nvSpPr>
        <p:spPr>
          <a:xfrm>
            <a:off x="83419" y="3676137"/>
            <a:ext cx="5666072" cy="3077766"/>
          </a:xfrm>
          <a:prstGeom prst="rect">
            <a:avLst/>
          </a:prstGeom>
          <a:ln w="19050">
            <a:solidFill>
              <a:srgbClr val="002060"/>
            </a:solidFill>
          </a:ln>
        </p:spPr>
        <p:txBody>
          <a:bodyPr wrap="square">
            <a:spAutoFit/>
          </a:bodyPr>
          <a:lstStyle/>
          <a:p>
            <a:r>
              <a:rPr lang="en-IE" b="1" dirty="0">
                <a:solidFill>
                  <a:srgbClr val="FF0000"/>
                </a:solidFill>
                <a:latin typeface="Arial" panose="020B0604020202020204" pitchFamily="34" charset="0"/>
                <a:cs typeface="Arial" panose="020B0604020202020204" pitchFamily="34" charset="0"/>
              </a:rPr>
              <a:t>Keep engaged and involve where needed - high interest &amp; low influence</a:t>
            </a:r>
          </a:p>
          <a:p>
            <a:endParaRPr lang="en-IE" dirty="0">
              <a:solidFill>
                <a:srgbClr val="FF0000"/>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Stakeholders in this quadrant will not be actively involved throughout your project but do want to hear about progress and may be able to provide input.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They need to receive regular updates, but not so much they  are overwhelmed or lose interest.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An example would be teams who may be involved in the future but who are not yet actively involved who receive newsletters or social media updates. </a:t>
            </a:r>
          </a:p>
        </p:txBody>
      </p:sp>
      <p:sp>
        <p:nvSpPr>
          <p:cNvPr id="5" name="Rectangle 4"/>
          <p:cNvSpPr/>
          <p:nvPr/>
        </p:nvSpPr>
        <p:spPr>
          <a:xfrm>
            <a:off x="6012581" y="3676137"/>
            <a:ext cx="3988067" cy="2862322"/>
          </a:xfrm>
          <a:prstGeom prst="rect">
            <a:avLst/>
          </a:prstGeom>
          <a:ln w="19050">
            <a:solidFill>
              <a:srgbClr val="002060"/>
            </a:solidFill>
          </a:ln>
        </p:spPr>
        <p:txBody>
          <a:bodyPr wrap="square">
            <a:spAutoFit/>
          </a:bodyPr>
          <a:lstStyle/>
          <a:p>
            <a:r>
              <a:rPr lang="en-IE" b="1" dirty="0">
                <a:solidFill>
                  <a:srgbClr val="FF0000"/>
                </a:solidFill>
                <a:latin typeface="Arial" panose="020B0604020202020204" pitchFamily="34" charset="0"/>
                <a:cs typeface="Arial" panose="020B0604020202020204" pitchFamily="34" charset="0"/>
              </a:rPr>
              <a:t>Keep informed - low influence and low interest</a:t>
            </a:r>
          </a:p>
          <a:p>
            <a:endParaRPr lang="en-IE"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These stakeholders will be part of your system and there may be the potential for your work to involve or concern them, so they should know what’s going on however do not bore them with excessive communication. </a:t>
            </a:r>
          </a:p>
          <a:p>
            <a:endParaRPr lang="en-IE" sz="1400" dirty="0">
              <a:solidFill>
                <a:srgbClr val="1D1D1D"/>
              </a:solidFill>
              <a:latin typeface="Arial" panose="020B0604020202020204" pitchFamily="34" charset="0"/>
              <a:cs typeface="Arial" panose="020B0604020202020204" pitchFamily="34" charset="0"/>
            </a:endParaRPr>
          </a:p>
          <a:p>
            <a:r>
              <a:rPr lang="en-IE" sz="1400" dirty="0">
                <a:solidFill>
                  <a:srgbClr val="1D1D1D"/>
                </a:solidFill>
                <a:latin typeface="Arial" panose="020B0604020202020204" pitchFamily="34" charset="0"/>
                <a:cs typeface="Arial" panose="020B0604020202020204" pitchFamily="34" charset="0"/>
              </a:rPr>
              <a:t> An example could be other services whose work is linked to your improvement project but has no impact on them. </a:t>
            </a:r>
          </a:p>
        </p:txBody>
      </p:sp>
      <p:sp>
        <p:nvSpPr>
          <p:cNvPr id="7" name="TextBox 6"/>
          <p:cNvSpPr txBox="1"/>
          <p:nvPr/>
        </p:nvSpPr>
        <p:spPr>
          <a:xfrm>
            <a:off x="10364538" y="5650029"/>
            <a:ext cx="1827462" cy="940343"/>
          </a:xfrm>
          <a:prstGeom prst="rect">
            <a:avLst/>
          </a:prstGeom>
          <a:noFill/>
        </p:spPr>
        <p:txBody>
          <a:bodyPr wrap="square" rtlCol="0">
            <a:spAutoFit/>
          </a:bodyPr>
          <a:lstStyle/>
          <a:p>
            <a:r>
              <a:rPr lang="en-IE" dirty="0">
                <a:solidFill>
                  <a:schemeClr val="bg1"/>
                </a:solidFill>
              </a:rPr>
              <a:t>TURAS Scottish Improvement Hub</a:t>
            </a:r>
            <a:endParaRPr lang="en-IE" dirty="0"/>
          </a:p>
        </p:txBody>
      </p:sp>
    </p:spTree>
    <p:extLst>
      <p:ext uri="{BB962C8B-B14F-4D97-AF65-F5344CB8AC3E}">
        <p14:creationId xmlns:p14="http://schemas.microsoft.com/office/powerpoint/2010/main" val="26137910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2232" t="24680" r="29841" b="23561"/>
          <a:stretch/>
        </p:blipFill>
        <p:spPr bwMode="auto">
          <a:xfrm>
            <a:off x="181519" y="163532"/>
            <a:ext cx="10040511" cy="648392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366409" y="5447899"/>
            <a:ext cx="1722922" cy="923330"/>
          </a:xfrm>
          <a:prstGeom prst="rect">
            <a:avLst/>
          </a:prstGeom>
          <a:noFill/>
        </p:spPr>
        <p:txBody>
          <a:bodyPr wrap="square" rtlCol="0">
            <a:spAutoFit/>
          </a:bodyPr>
          <a:lstStyle/>
          <a:p>
            <a:r>
              <a:rPr lang="en-IE" dirty="0"/>
              <a:t>East London Foundation Trust</a:t>
            </a:r>
          </a:p>
        </p:txBody>
      </p:sp>
    </p:spTree>
    <p:extLst>
      <p:ext uri="{BB962C8B-B14F-4D97-AF65-F5344CB8AC3E}">
        <p14:creationId xmlns:p14="http://schemas.microsoft.com/office/powerpoint/2010/main" val="386743087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theme/theme1.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5ffc79-5abb-45fb-bbe3-803340e918e9">
      <Terms xmlns="http://schemas.microsoft.com/office/infopath/2007/PartnerControls"/>
    </lcf76f155ced4ddcb4097134ff3c332f>
    <TaxCatchAll xmlns="024bff2c-491b-41b9-b588-28f7285751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6CEC2878631045965EDB1AB72141E7" ma:contentTypeVersion="13" ma:contentTypeDescription="Create a new document." ma:contentTypeScope="" ma:versionID="866ffed8663b73ca4c14144ba766f906">
  <xsd:schema xmlns:xsd="http://www.w3.org/2001/XMLSchema" xmlns:xs="http://www.w3.org/2001/XMLSchema" xmlns:p="http://schemas.microsoft.com/office/2006/metadata/properties" xmlns:ns2="125ffc79-5abb-45fb-bbe3-803340e918e9" xmlns:ns3="024bff2c-491b-41b9-b588-28f7285751ef" targetNamespace="http://schemas.microsoft.com/office/2006/metadata/properties" ma:root="true" ma:fieldsID="417831be4139c5c79069b7eed9691b51" ns2:_="" ns3:_="">
    <xsd:import namespace="125ffc79-5abb-45fb-bbe3-803340e918e9"/>
    <xsd:import namespace="024bff2c-491b-41b9-b588-28f7285751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ffc79-5abb-45fb-bbe3-803340e9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18ae7c-5fc3-448c-af18-0d24f508cb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bff2c-491b-41b9-b588-28f7285751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22c3e-3dde-4fd8-b6c4-ce85c7060b7b}" ma:internalName="TaxCatchAll" ma:showField="CatchAllData" ma:web="024bff2c-491b-41b9-b588-28f7285751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2D2BCF-CA7C-45A1-9653-2497F483A68C}">
  <ds:schemaRefs>
    <ds:schemaRef ds:uri="http://www.w3.org/XML/1998/namespace"/>
    <ds:schemaRef ds:uri="http://schemas.microsoft.com/office/2006/metadata/properties"/>
    <ds:schemaRef ds:uri="024bff2c-491b-41b9-b588-28f7285751ef"/>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125ffc79-5abb-45fb-bbe3-803340e918e9"/>
    <ds:schemaRef ds:uri="http://purl.org/dc/terms/"/>
  </ds:schemaRefs>
</ds:datastoreItem>
</file>

<file path=customXml/itemProps2.xml><?xml version="1.0" encoding="utf-8"?>
<ds:datastoreItem xmlns:ds="http://schemas.openxmlformats.org/officeDocument/2006/customXml" ds:itemID="{41AA6994-899C-4029-9587-4D61DE03C1D6}">
  <ds:schemaRefs>
    <ds:schemaRef ds:uri="http://schemas.microsoft.com/sharepoint/v3/contenttype/forms"/>
  </ds:schemaRefs>
</ds:datastoreItem>
</file>

<file path=customXml/itemProps3.xml><?xml version="1.0" encoding="utf-8"?>
<ds:datastoreItem xmlns:ds="http://schemas.openxmlformats.org/officeDocument/2006/customXml" ds:itemID="{6FACE3CE-AC49-432C-9174-AADDB834D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ffc79-5abb-45fb-bbe3-803340e918e9"/>
    <ds:schemaRef ds:uri="024bff2c-491b-41b9-b588-28f728575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711</TotalTime>
  <Words>3045</Words>
  <Application>Microsoft Macintosh PowerPoint</Application>
  <PresentationFormat>Custom</PresentationFormat>
  <Paragraphs>370</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Slice</vt:lpstr>
      <vt:lpstr>Office Theme</vt:lpstr>
      <vt:lpstr>PowerPoint Presentation</vt:lpstr>
      <vt:lpstr>Deming’s system of profound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  your QI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2. Form  your QI Team</dc:title>
  <dc:creator>Therese Callinan</dc:creator>
  <cp:lastModifiedBy>Ruth Kelleher</cp:lastModifiedBy>
  <cp:revision>50</cp:revision>
  <dcterms:created xsi:type="dcterms:W3CDTF">2023-05-09T09:16:46Z</dcterms:created>
  <dcterms:modified xsi:type="dcterms:W3CDTF">2024-02-09T09:36:33Z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0x0101003C6CEC2878631045965EDB1AB72141E7</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