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23"/>
  </p:notesMasterIdLst>
  <p:sldIdLst>
    <p:sldId id="256" r:id="rId6"/>
    <p:sldId id="292" r:id="rId7"/>
    <p:sldId id="258" r:id="rId8"/>
    <p:sldId id="289" r:id="rId9"/>
    <p:sldId id="312" r:id="rId10"/>
    <p:sldId id="315" r:id="rId11"/>
    <p:sldId id="286" r:id="rId12"/>
    <p:sldId id="272" r:id="rId13"/>
    <p:sldId id="277" r:id="rId14"/>
    <p:sldId id="280" r:id="rId15"/>
    <p:sldId id="271" r:id="rId16"/>
    <p:sldId id="281" r:id="rId17"/>
    <p:sldId id="262" r:id="rId18"/>
    <p:sldId id="283" r:id="rId19"/>
    <p:sldId id="284" r:id="rId20"/>
    <p:sldId id="288" r:id="rId21"/>
    <p:sldId id="3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9D99C-CE2D-4CC6-805E-5715385E339A}" v="30" dt="2023-09-15T11:17:48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-1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86227-96A3-4C7E-AE52-3046C2409C14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FCAD1-6330-4E43-AEFB-BF047619D6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921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237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257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486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7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0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82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02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52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55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62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9551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46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95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6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87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6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55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62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55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87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171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458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747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084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917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581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490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2CDA-EBDF-4133-B475-22943383C0C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0336-2AFF-4EBE-91FC-5FADEC0498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532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9014E5-E384-41C2-BE88-BF4FB95FBADE}" type="datetimeFigureOut">
              <a:rPr lang="en-IE" smtClean="0"/>
              <a:t>09/02/24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4ABC9A-16F7-4CEF-A882-AA50AA7ED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9155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DA 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8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Testing changes in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133" y="1825625"/>
            <a:ext cx="11133667" cy="628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2400" dirty="0"/>
              <a:t>This is where the </a:t>
            </a:r>
            <a:r>
              <a:rPr lang="en-IE" sz="2400" b="1" dirty="0"/>
              <a:t>PDSA cycle</a:t>
            </a:r>
            <a:r>
              <a:rPr lang="en-IE" sz="2400" dirty="0"/>
              <a:t> portion of the Model for Improvement comes in. </a:t>
            </a:r>
          </a:p>
          <a:p>
            <a:pPr marL="0" indent="0">
              <a:buNone/>
            </a:pPr>
            <a:endParaRPr lang="en-IE" sz="2400" dirty="0"/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Planning a test of change, -</a:t>
            </a: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Plan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Trying the plan, -</a:t>
            </a: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Observing the results, -</a:t>
            </a: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Study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Acting on what you learn, -</a:t>
            </a: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Act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400" dirty="0"/>
              <a:t>Progressively move toward your aim.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425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905933"/>
          </a:xfrm>
        </p:spPr>
        <p:txBody>
          <a:bodyPr/>
          <a:lstStyle/>
          <a:p>
            <a:r>
              <a:rPr lang="en-IE" dirty="0"/>
              <a:t>Planning phase of a PDSA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2933"/>
            <a:ext cx="10972800" cy="5215466"/>
          </a:xfrm>
        </p:spPr>
        <p:txBody>
          <a:bodyPr>
            <a:normAutofit fontScale="70000" lnSpcReduction="20000"/>
          </a:bodyPr>
          <a:lstStyle/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Provost and Murray (2011) recommend the following actions as part of the planning stage:</a:t>
            </a:r>
          </a:p>
          <a:p>
            <a:r>
              <a:rPr lang="en-IE" dirty="0"/>
              <a:t>Agree the objective of the PDSA cycle</a:t>
            </a:r>
          </a:p>
          <a:p>
            <a:r>
              <a:rPr lang="en-IE" dirty="0"/>
              <a:t>Define specific questions to be answered in the cycle</a:t>
            </a:r>
          </a:p>
          <a:p>
            <a:r>
              <a:rPr lang="en-IE" dirty="0"/>
              <a:t>These questions describe the teams predictions about the changes that will be tested</a:t>
            </a:r>
          </a:p>
          <a:p>
            <a:r>
              <a:rPr lang="en-IE" dirty="0"/>
              <a:t>The predictions should be worded in such a way that the results of the tests conducted in the cycle can be compared to the predictions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The basics: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Who will schedule and conduct the test?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Exactly what changes will be made?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Where will the test be conducted?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When will the test be done?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What data will be collected to answer the questions in the cycle?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508" y="0"/>
            <a:ext cx="169545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6525"/>
            <a:ext cx="10515600" cy="1325563"/>
          </a:xfrm>
        </p:spPr>
        <p:txBody>
          <a:bodyPr/>
          <a:lstStyle/>
          <a:p>
            <a:r>
              <a:rPr lang="en-IE" dirty="0"/>
              <a:t>Measurement during PDSA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3067"/>
            <a:ext cx="10972800" cy="5465233"/>
          </a:xfrm>
        </p:spPr>
        <p:txBody>
          <a:bodyPr>
            <a:normAutofit lnSpcReduction="10000"/>
          </a:bodyPr>
          <a:lstStyle/>
          <a:p>
            <a:r>
              <a:rPr lang="en-IE" b="1" dirty="0"/>
              <a:t>Why- All improvement will require change, but not all change will result in improvement</a:t>
            </a:r>
            <a:r>
              <a:rPr lang="en-IE" dirty="0"/>
              <a:t> – One of the questions of the Model For Improvement- How will you know the change is an improvement?</a:t>
            </a:r>
          </a:p>
          <a:p>
            <a:endParaRPr lang="en-IE" dirty="0"/>
          </a:p>
          <a:p>
            <a:r>
              <a:rPr lang="en-IE" dirty="0"/>
              <a:t>What information is important to collect?</a:t>
            </a:r>
          </a:p>
          <a:p>
            <a:r>
              <a:rPr lang="en-IE" dirty="0"/>
              <a:t>Why is it important?</a:t>
            </a:r>
          </a:p>
          <a:p>
            <a:r>
              <a:rPr lang="en-IE" dirty="0"/>
              <a:t>Who will collect the data?</a:t>
            </a:r>
          </a:p>
          <a:p>
            <a:r>
              <a:rPr lang="en-IE" dirty="0"/>
              <a:t>Who will </a:t>
            </a:r>
            <a:r>
              <a:rPr lang="en-IE" dirty="0" err="1"/>
              <a:t>analyze</a:t>
            </a:r>
            <a:r>
              <a:rPr lang="en-IE" dirty="0"/>
              <a:t> the data prior to “Study”?</a:t>
            </a:r>
          </a:p>
          <a:p>
            <a:r>
              <a:rPr lang="en-IE" dirty="0"/>
              <a:t>Where will data be collected?</a:t>
            </a:r>
          </a:p>
          <a:p>
            <a:r>
              <a:rPr lang="en-IE" dirty="0"/>
              <a:t>When will data collection take place?</a:t>
            </a:r>
          </a:p>
          <a:p>
            <a:r>
              <a:rPr lang="en-IE" dirty="0"/>
              <a:t>How will the data (measures or observations) be collected?</a:t>
            </a:r>
          </a:p>
          <a:p>
            <a:pPr marL="0" indent="0">
              <a:buNone/>
            </a:pPr>
            <a:r>
              <a:rPr lang="en-IE" dirty="0"/>
              <a:t>                                                                        Scottish Improvement Skills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077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288758"/>
            <a:ext cx="10515600" cy="644893"/>
          </a:xfrm>
        </p:spPr>
        <p:txBody>
          <a:bodyPr>
            <a:normAutofit fontScale="90000"/>
          </a:bodyPr>
          <a:lstStyle/>
          <a:p>
            <a:r>
              <a:rPr lang="en-IE" dirty="0"/>
              <a:t>Do Phase of the PDSA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The Do phase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E" dirty="0"/>
              <a:t>Test is performed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E" dirty="0"/>
              <a:t>Problems are documented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E" dirty="0"/>
              <a:t>Observe for new ideas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E" dirty="0"/>
              <a:t>Collect  data</a:t>
            </a:r>
          </a:p>
          <a:p>
            <a:pPr marL="0" indent="0">
              <a:buNone/>
            </a:pPr>
            <a:endParaRPr lang="en-IE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462" y="288758"/>
            <a:ext cx="2692538" cy="22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2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742"/>
          </a:xfrm>
        </p:spPr>
        <p:txBody>
          <a:bodyPr/>
          <a:lstStyle/>
          <a:p>
            <a:r>
              <a:rPr lang="en-IE" dirty="0"/>
              <a:t>Study phase of the PDSA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b="1" dirty="0"/>
              <a:t>The Study Phase/Evaluation</a:t>
            </a:r>
          </a:p>
          <a:p>
            <a:pPr marL="0" indent="0">
              <a:buNone/>
            </a:pPr>
            <a:endParaRPr lang="en-IE" b="1" dirty="0"/>
          </a:p>
          <a:p>
            <a:r>
              <a:rPr lang="en-IE" dirty="0"/>
              <a:t>Asking what happened when you ran the test</a:t>
            </a:r>
          </a:p>
          <a:p>
            <a:r>
              <a:rPr lang="en-IE" dirty="0"/>
              <a:t>Were you able to run the test</a:t>
            </a:r>
          </a:p>
          <a:p>
            <a:r>
              <a:rPr lang="en-IE" dirty="0"/>
              <a:t>Analyse data both quantitative and qualitative </a:t>
            </a:r>
          </a:p>
          <a:p>
            <a:r>
              <a:rPr lang="en-IE" dirty="0"/>
              <a:t>Was there an improvement in the outcome measure when you ran the test</a:t>
            </a:r>
          </a:p>
          <a:p>
            <a:r>
              <a:rPr lang="en-IE" dirty="0"/>
              <a:t>Compare the findings to your predictions</a:t>
            </a:r>
          </a:p>
          <a:p>
            <a:r>
              <a:rPr lang="en-IE" dirty="0"/>
              <a:t>Was there any negative consequences with running the test</a:t>
            </a:r>
          </a:p>
          <a:p>
            <a:r>
              <a:rPr lang="en-IE" dirty="0"/>
              <a:t>Summarise what you learnt</a:t>
            </a:r>
          </a:p>
          <a:p>
            <a:endParaRPr lang="en-IE" b="1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799" y="208436"/>
            <a:ext cx="2209914" cy="21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63525"/>
            <a:ext cx="10515600" cy="1325563"/>
          </a:xfrm>
        </p:spPr>
        <p:txBody>
          <a:bodyPr/>
          <a:lstStyle/>
          <a:p>
            <a:r>
              <a:rPr lang="en-IE" dirty="0"/>
              <a:t>Act phase of the PDSA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1409268"/>
            <a:ext cx="10972800" cy="59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Taking action based on new knowledge in the act phase </a:t>
            </a:r>
            <a:r>
              <a:rPr lang="en-IE" sz="1200" dirty="0"/>
              <a:t>(Provost and Murray 2011, p.8). 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Does the change need to be modified slightly to get it to work better, if so adapt and run the test again on a small scale</a:t>
            </a:r>
          </a:p>
          <a:p>
            <a:r>
              <a:rPr lang="en-IE" dirty="0"/>
              <a:t>If the change worked well, increase the scale and test again</a:t>
            </a:r>
          </a:p>
          <a:p>
            <a:r>
              <a:rPr lang="en-IE" dirty="0"/>
              <a:t>Then test under a range of different conditions to check if the change still leads to improvement</a:t>
            </a:r>
          </a:p>
          <a:p>
            <a:r>
              <a:rPr lang="en-IE" dirty="0"/>
              <a:t>If the change showed no improvement at all, you may decide to abandon the it and test another change</a:t>
            </a:r>
          </a:p>
          <a:p>
            <a:pPr marL="0" indent="0" algn="ctr">
              <a:buNone/>
            </a:pPr>
            <a:r>
              <a:rPr lang="en-IE" sz="4000" b="1" dirty="0">
                <a:solidFill>
                  <a:srgbClr val="FF0000"/>
                </a:solidFill>
              </a:rPr>
              <a:t>3 A’s- Adapt, Adopt, Abandon.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945" y="0"/>
            <a:ext cx="1757365" cy="15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2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65" y="179355"/>
            <a:ext cx="10515600" cy="1325563"/>
          </a:xfrm>
        </p:spPr>
        <p:txBody>
          <a:bodyPr/>
          <a:lstStyle/>
          <a:p>
            <a:r>
              <a:rPr lang="en-IE" dirty="0"/>
              <a:t>Challenges to using PDSA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dirty="0">
                <a:solidFill>
                  <a:srgbClr val="000000"/>
                </a:solidFill>
                <a:latin typeface="Arial" panose="020B0604020202020204" pitchFamily="34" charset="0"/>
              </a:rPr>
              <a:t>Reed and Card (2016) cited one of the main problems encountered in using PDSA is the:</a:t>
            </a:r>
          </a:p>
          <a:p>
            <a:endParaRPr lang="en-I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I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i="1" dirty="0">
                <a:solidFill>
                  <a:srgbClr val="000000"/>
                </a:solidFill>
                <a:latin typeface="Arial" panose="020B0604020202020204" pitchFamily="34" charset="0"/>
              </a:rPr>
              <a:t>“misperception that it is simple to apply and that it can be used as a standalone method”. </a:t>
            </a:r>
          </a:p>
          <a:p>
            <a:endParaRPr lang="en-I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dirty="0"/>
              <a:t>Successful PDSA process does not equal a successful quality improvement process or project. In complex systems, the process of change rarely progresses in simple linear ramps.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545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saw - Wiktion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60" y="2020037"/>
            <a:ext cx="5808936" cy="3159673"/>
          </a:xfrm>
          <a:prstGeom prst="rect">
            <a:avLst/>
          </a:prstGeom>
        </p:spPr>
      </p:pic>
      <p:pic>
        <p:nvPicPr>
          <p:cNvPr id="4" name="Picture 3" descr="Boiling Sea | Clambering over rocks, trying to keep sal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795526"/>
            <a:ext cx="5559972" cy="3195145"/>
          </a:xfrm>
          <a:prstGeom prst="rect">
            <a:avLst/>
          </a:prstGeom>
        </p:spPr>
      </p:pic>
      <p:pic>
        <p:nvPicPr>
          <p:cNvPr id="5" name="Picture 4" descr="Download Forecasting Weather Forecast Icon Free Frame HQ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8" y="4134506"/>
            <a:ext cx="5175091" cy="2647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578" y="94593"/>
            <a:ext cx="1113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Some common mistakes when using PDSA cycles</a:t>
            </a:r>
          </a:p>
        </p:txBody>
      </p:sp>
    </p:spTree>
    <p:extLst>
      <p:ext uri="{BB962C8B-B14F-4D97-AF65-F5344CB8AC3E}">
        <p14:creationId xmlns:p14="http://schemas.microsoft.com/office/powerpoint/2010/main" val="25525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Quality Care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576" b="1"/>
          <a:stretch/>
        </p:blipFill>
        <p:spPr>
          <a:xfrm>
            <a:off x="1456229" y="643469"/>
            <a:ext cx="4633539" cy="5571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16641" y="2286000"/>
            <a:ext cx="3410309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solidFill>
                  <a:schemeClr val="tx1">
                    <a:alpha val="60000"/>
                  </a:schemeClr>
                </a:solidFill>
                <a:effectLst/>
              </a:rPr>
              <a:t>Quality is care that is;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alpha val="60000"/>
                  </a:schemeClr>
                </a:solidFill>
              </a:rPr>
              <a:t>S</a:t>
            </a:r>
            <a:r>
              <a:rPr lang="en-US" sz="2000" b="1" i="0">
                <a:solidFill>
                  <a:schemeClr val="tx1">
                    <a:alpha val="60000"/>
                  </a:schemeClr>
                </a:solidFill>
                <a:effectLst/>
              </a:rPr>
              <a:t>afe,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alpha val="60000"/>
                  </a:schemeClr>
                </a:solidFill>
              </a:rPr>
              <a:t>E</a:t>
            </a:r>
            <a:r>
              <a:rPr lang="en-US" sz="2000" b="1" i="0">
                <a:solidFill>
                  <a:schemeClr val="tx1">
                    <a:alpha val="60000"/>
                  </a:schemeClr>
                </a:solidFill>
                <a:effectLst/>
              </a:rPr>
              <a:t>ffective,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alpha val="60000"/>
                  </a:schemeClr>
                </a:solidFill>
              </a:rPr>
              <a:t>E</a:t>
            </a:r>
            <a:r>
              <a:rPr lang="en-US" sz="2000" b="1" i="0">
                <a:solidFill>
                  <a:schemeClr val="tx1">
                    <a:alpha val="60000"/>
                  </a:schemeClr>
                </a:solidFill>
                <a:effectLst/>
              </a:rPr>
              <a:t>fficient,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alpha val="60000"/>
                  </a:schemeClr>
                </a:solidFill>
              </a:rPr>
              <a:t>T</a:t>
            </a:r>
            <a:r>
              <a:rPr lang="en-US" sz="2000" b="1" i="0">
                <a:solidFill>
                  <a:schemeClr val="tx1">
                    <a:alpha val="60000"/>
                  </a:schemeClr>
                </a:solidFill>
                <a:effectLst/>
              </a:rPr>
              <a:t>imely,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alpha val="60000"/>
                  </a:schemeClr>
                </a:solidFill>
              </a:rPr>
              <a:t>E</a:t>
            </a:r>
            <a:r>
              <a:rPr lang="en-US" sz="2000" b="1" i="0">
                <a:solidFill>
                  <a:schemeClr val="tx1">
                    <a:alpha val="60000"/>
                  </a:schemeClr>
                </a:solidFill>
                <a:effectLst/>
              </a:rPr>
              <a:t>quitable,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alpha val="60000"/>
                  </a:schemeClr>
                </a:solidFill>
              </a:rPr>
              <a:t>P</a:t>
            </a:r>
            <a:r>
              <a:rPr lang="en-US" sz="2000" b="1" i="0">
                <a:solidFill>
                  <a:schemeClr val="tx1">
                    <a:alpha val="60000"/>
                  </a:schemeClr>
                </a:solidFill>
                <a:effectLst/>
              </a:rPr>
              <a:t>atient centred.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solidFill>
                  <a:schemeClr val="tx1">
                    <a:alpha val="60000"/>
                  </a:schemeClr>
                </a:solidFill>
                <a:effectLst/>
              </a:rPr>
              <a:t>(IOM, 2006).</a:t>
            </a:r>
          </a:p>
        </p:txBody>
      </p:sp>
    </p:spTree>
    <p:extLst>
      <p:ext uri="{BB962C8B-B14F-4D97-AF65-F5344CB8AC3E}">
        <p14:creationId xmlns:p14="http://schemas.microsoft.com/office/powerpoint/2010/main" val="4962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91" y="236006"/>
            <a:ext cx="10515600" cy="798780"/>
          </a:xfrm>
        </p:spPr>
        <p:txBody>
          <a:bodyPr/>
          <a:lstStyle/>
          <a:p>
            <a:r>
              <a:rPr lang="en-IE" dirty="0"/>
              <a:t>    The Model For Improvement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851" y="1662546"/>
            <a:ext cx="4454567" cy="4432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0907" y="6298783"/>
            <a:ext cx="431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i="1" dirty="0">
                <a:solidFill>
                  <a:srgbClr val="002060"/>
                </a:solidFill>
              </a:rPr>
              <a:t>The Improvement Guide Langley J et al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6603" y="2225558"/>
            <a:ext cx="128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Aim 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3936589" y="2410224"/>
            <a:ext cx="690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26603" y="2803939"/>
            <a:ext cx="1956391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Measurement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6603" y="3240011"/>
            <a:ext cx="20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Change ideas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61637" y="2993122"/>
            <a:ext cx="527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>
            <a:off x="4281596" y="3424677"/>
            <a:ext cx="345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51506" y="4817237"/>
            <a:ext cx="264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Testing of change ideas in practice to determine if the change results in Improvement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61637" y="5239301"/>
            <a:ext cx="760779" cy="1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6407" y="1204314"/>
            <a:ext cx="602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PDSA’s are part of the framework for improvement</a:t>
            </a:r>
          </a:p>
          <a:p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9432962" y="1251147"/>
            <a:ext cx="249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923" y="2063742"/>
            <a:ext cx="3884660" cy="30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0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515600" cy="1325563"/>
          </a:xfrm>
        </p:spPr>
        <p:txBody>
          <a:bodyPr/>
          <a:lstStyle/>
          <a:p>
            <a:r>
              <a:rPr lang="en-IE" dirty="0"/>
              <a:t>Before you start your PDSA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5410199"/>
          </a:xfrm>
        </p:spPr>
        <p:txBody>
          <a:bodyPr>
            <a:normAutofit/>
          </a:bodyPr>
          <a:lstStyle/>
          <a:p>
            <a:r>
              <a:rPr lang="en-IE" dirty="0"/>
              <a:t>The improvement team will have answered the 3 questions of the Model For Improvement</a:t>
            </a:r>
          </a:p>
          <a:p>
            <a:endParaRPr lang="en-IE" dirty="0"/>
          </a:p>
          <a:p>
            <a:r>
              <a:rPr lang="en-IE" sz="2200" dirty="0"/>
              <a:t>Question 1. What are you trying to accomplish- </a:t>
            </a:r>
            <a:r>
              <a:rPr lang="en-IE" sz="2200" dirty="0">
                <a:solidFill>
                  <a:srgbClr val="FF0000"/>
                </a:solidFill>
              </a:rPr>
              <a:t>Aim</a:t>
            </a:r>
          </a:p>
          <a:p>
            <a:r>
              <a:rPr lang="en-IE" sz="2200" dirty="0"/>
              <a:t>Question 2. What changes will you make that will result in improvement-</a:t>
            </a:r>
            <a:r>
              <a:rPr lang="en-IE" sz="2200" dirty="0">
                <a:solidFill>
                  <a:srgbClr val="FF0000"/>
                </a:solidFill>
              </a:rPr>
              <a:t>Change ideas</a:t>
            </a:r>
          </a:p>
          <a:p>
            <a:r>
              <a:rPr lang="en-IE" sz="2200" dirty="0"/>
              <a:t>Question 3 . How will you know the change has led to improvement-</a:t>
            </a:r>
            <a:r>
              <a:rPr lang="en-IE" sz="2200" dirty="0">
                <a:solidFill>
                  <a:srgbClr val="FF0000"/>
                </a:solidFill>
              </a:rPr>
              <a:t>Measurement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52" y="4600876"/>
            <a:ext cx="10845148" cy="21060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22695" y="4254366"/>
            <a:ext cx="2204185" cy="245258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026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487" y="977560"/>
            <a:ext cx="11048214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800" dirty="0">
                <a:solidFill>
                  <a:srgbClr val="000000"/>
                </a:solidFill>
                <a:latin typeface="Arial" panose="020B0604020202020204" pitchFamily="34" charset="0"/>
              </a:rPr>
              <a:t>The Model for Improvement introduces us to the </a:t>
            </a:r>
            <a:r>
              <a:rPr lang="en-IE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principle of testing out changes while monitoring outcome and process </a:t>
            </a:r>
            <a:r>
              <a:rPr lang="en-IE" sz="2800" dirty="0">
                <a:solidFill>
                  <a:srgbClr val="000000"/>
                </a:solidFill>
                <a:latin typeface="Arial" panose="020B0604020202020204" pitchFamily="34" charset="0"/>
              </a:rPr>
              <a:t>measures to </a:t>
            </a:r>
            <a:r>
              <a:rPr lang="en-IE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determine if the changes are leading to an improvement</a:t>
            </a:r>
            <a:r>
              <a:rPr lang="en-IE" sz="2800" dirty="0">
                <a:solidFill>
                  <a:srgbClr val="000000"/>
                </a:solidFill>
                <a:latin typeface="Arial" panose="020B0604020202020204" pitchFamily="34" charset="0"/>
              </a:rPr>
              <a:t> before being </a:t>
            </a:r>
            <a:r>
              <a:rPr lang="en-IE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implemented</a:t>
            </a:r>
            <a:r>
              <a:rPr lang="en-IE" sz="2800" dirty="0">
                <a:solidFill>
                  <a:srgbClr val="000000"/>
                </a:solidFill>
                <a:latin typeface="Arial" panose="020B0604020202020204" pitchFamily="34" charset="0"/>
              </a:rPr>
              <a:t> in practice. </a:t>
            </a:r>
          </a:p>
          <a:p>
            <a:endParaRPr lang="en-IE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800" dirty="0">
                <a:solidFill>
                  <a:srgbClr val="000000"/>
                </a:solidFill>
                <a:latin typeface="Arial" panose="020B0604020202020204" pitchFamily="34" charset="0"/>
              </a:rPr>
              <a:t>Testing also allows the </a:t>
            </a:r>
            <a:r>
              <a:rPr lang="en-IE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necessary modifications </a:t>
            </a:r>
            <a:r>
              <a:rPr lang="en-IE" sz="2800" dirty="0">
                <a:solidFill>
                  <a:srgbClr val="000000"/>
                </a:solidFill>
                <a:latin typeface="Arial" panose="020B0604020202020204" pitchFamily="34" charset="0"/>
              </a:rPr>
              <a:t>to the original idea before it is made permanent. </a:t>
            </a:r>
            <a:r>
              <a:rPr lang="en-IE" sz="1200" dirty="0">
                <a:solidFill>
                  <a:srgbClr val="000000"/>
                </a:solidFill>
                <a:latin typeface="Arial" panose="020B0604020202020204" pitchFamily="34" charset="0"/>
              </a:rPr>
              <a:t>(Green et al. 2019, p.14) 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7891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146" y="1027745"/>
            <a:ext cx="11536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i="1" dirty="0"/>
              <a:t>PDSA’s take your change idea and tests it in practice to </a:t>
            </a:r>
            <a:r>
              <a:rPr lang="en-IE" sz="3200" b="1" i="1" u="sng" dirty="0"/>
              <a:t>see if it leads to improvement before it is implemented </a:t>
            </a:r>
            <a:r>
              <a:rPr lang="en-IE" sz="3200" i="1" dirty="0"/>
              <a:t>in practice</a:t>
            </a:r>
          </a:p>
          <a:p>
            <a:endParaRPr lang="en-IE" sz="2800" dirty="0"/>
          </a:p>
          <a:p>
            <a:endParaRPr lang="en-IE" sz="2800" dirty="0"/>
          </a:p>
          <a:p>
            <a:pPr algn="ctr"/>
            <a:r>
              <a:rPr lang="en-IE" sz="3200" i="1" dirty="0"/>
              <a:t>Reed and Card (2016) state that PDSA’s focus on the:</a:t>
            </a:r>
          </a:p>
          <a:p>
            <a:pPr algn="ctr"/>
            <a:r>
              <a:rPr lang="en-IE" sz="3200" i="1" dirty="0"/>
              <a:t> </a:t>
            </a:r>
            <a:r>
              <a:rPr lang="en-IE" sz="3600" b="1" i="1" u="sng" dirty="0"/>
              <a:t>Crux of change </a:t>
            </a:r>
          </a:p>
          <a:p>
            <a:pPr algn="ctr"/>
            <a:r>
              <a:rPr lang="en-IE" sz="3200" i="1" dirty="0"/>
              <a:t>helping to </a:t>
            </a:r>
          </a:p>
          <a:p>
            <a:pPr algn="ctr"/>
            <a:r>
              <a:rPr lang="en-IE" sz="3200" b="1" i="1" u="sng" dirty="0"/>
              <a:t>translate ideas and intentions </a:t>
            </a:r>
            <a:r>
              <a:rPr lang="en-IE" sz="3200" i="1" dirty="0"/>
              <a:t>into action.</a:t>
            </a:r>
          </a:p>
        </p:txBody>
      </p:sp>
    </p:spTree>
    <p:extLst>
      <p:ext uri="{BB962C8B-B14F-4D97-AF65-F5344CB8AC3E}">
        <p14:creationId xmlns:p14="http://schemas.microsoft.com/office/powerpoint/2010/main" val="155028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5" y="197607"/>
            <a:ext cx="11353800" cy="892284"/>
          </a:xfrm>
        </p:spPr>
        <p:txBody>
          <a:bodyPr>
            <a:normAutofit fontScale="90000"/>
          </a:bodyPr>
          <a:lstStyle/>
          <a:p>
            <a:r>
              <a:rPr lang="en-IE" dirty="0"/>
              <a:t>Why Test a change in practice prior to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91" y="1282700"/>
            <a:ext cx="10975109" cy="4894263"/>
          </a:xfrm>
        </p:spPr>
        <p:txBody>
          <a:bodyPr>
            <a:normAutofit/>
          </a:bodyPr>
          <a:lstStyle/>
          <a:p>
            <a:r>
              <a:rPr lang="en-IE" sz="2400" dirty="0"/>
              <a:t>Build evidence about whether it is an improvement- it increases confidence and knowledge about the change</a:t>
            </a:r>
          </a:p>
          <a:p>
            <a:r>
              <a:rPr lang="en-IE" sz="2400" dirty="0"/>
              <a:t>Run a small experiment to try out a new idea at the same time as doing what you normally do- Its less disruptive</a:t>
            </a:r>
          </a:p>
          <a:p>
            <a:r>
              <a:rPr lang="en-IE" sz="2400" dirty="0"/>
              <a:t>You don’t have to convince lots of people that your idea is a good one- start working with the willing</a:t>
            </a:r>
          </a:p>
          <a:p>
            <a:r>
              <a:rPr lang="en-IE" sz="2400" dirty="0"/>
              <a:t>Can get rid of teething problems before implementation</a:t>
            </a:r>
          </a:p>
          <a:p>
            <a:r>
              <a:rPr lang="en-IE" sz="2400" dirty="0"/>
              <a:t>You can check that the change works under different conditions</a:t>
            </a:r>
          </a:p>
          <a:p>
            <a:r>
              <a:rPr lang="en-IE" sz="2400" dirty="0"/>
              <a:t>Other people can learn from it and are more likely to try it </a:t>
            </a:r>
          </a:p>
          <a:p>
            <a:r>
              <a:rPr lang="en-IE" sz="2400" dirty="0"/>
              <a:t>Can check if it works as well for us as it did for others</a:t>
            </a:r>
          </a:p>
        </p:txBody>
      </p:sp>
    </p:spTree>
    <p:extLst>
      <p:ext uri="{BB962C8B-B14F-4D97-AF65-F5344CB8AC3E}">
        <p14:creationId xmlns:p14="http://schemas.microsoft.com/office/powerpoint/2010/main" val="243906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772" y="157754"/>
            <a:ext cx="10515600" cy="929901"/>
          </a:xfrm>
        </p:spPr>
        <p:txBody>
          <a:bodyPr/>
          <a:lstStyle/>
          <a:p>
            <a:r>
              <a:rPr lang="en-IE" dirty="0"/>
              <a:t>PDSA cycles consists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176096"/>
            <a:ext cx="7174344" cy="568190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IE" sz="5000" dirty="0"/>
              <a:t>Iterative testing</a:t>
            </a:r>
          </a:p>
          <a:p>
            <a:pPr>
              <a:lnSpc>
                <a:spcPct val="120000"/>
              </a:lnSpc>
            </a:pPr>
            <a:r>
              <a:rPr lang="en-IE" sz="5000" dirty="0"/>
              <a:t>Small tests of change  </a:t>
            </a:r>
          </a:p>
          <a:p>
            <a:pPr>
              <a:lnSpc>
                <a:spcPct val="120000"/>
              </a:lnSpc>
            </a:pPr>
            <a:r>
              <a:rPr lang="en-IE" sz="5000" dirty="0"/>
              <a:t>Carried out in rapid cycles </a:t>
            </a:r>
          </a:p>
          <a:p>
            <a:pPr>
              <a:lnSpc>
                <a:spcPct val="120000"/>
              </a:lnSpc>
            </a:pPr>
            <a:r>
              <a:rPr lang="en-IE" sz="5000" dirty="0"/>
              <a:t>Real work settings</a:t>
            </a:r>
          </a:p>
          <a:p>
            <a:pPr>
              <a:lnSpc>
                <a:spcPct val="120000"/>
              </a:lnSpc>
            </a:pPr>
            <a:r>
              <a:rPr lang="en-IE" sz="5000" dirty="0"/>
              <a:t>To learn which changes in which contexts produce improvement</a:t>
            </a:r>
          </a:p>
          <a:p>
            <a:pPr>
              <a:lnSpc>
                <a:spcPct val="120000"/>
              </a:lnSpc>
            </a:pPr>
            <a:r>
              <a:rPr lang="en-IE" sz="5000" dirty="0"/>
              <a:t>Several PDSA’s are linked sequentially</a:t>
            </a:r>
          </a:p>
          <a:p>
            <a:pPr>
              <a:lnSpc>
                <a:spcPct val="120000"/>
              </a:lnSpc>
            </a:pPr>
            <a:r>
              <a:rPr lang="en-IE" sz="5000" dirty="0"/>
              <a:t>Tested under a variety of conditions in real work settings</a:t>
            </a:r>
          </a:p>
          <a:p>
            <a:pPr>
              <a:lnSpc>
                <a:spcPct val="120000"/>
              </a:lnSpc>
            </a:pPr>
            <a:r>
              <a:rPr lang="en-IE" sz="5000" dirty="0"/>
              <a:t>Rapid cycles allow for evaluation to determine if a change is an improvement</a:t>
            </a:r>
          </a:p>
          <a:p>
            <a:pPr>
              <a:lnSpc>
                <a:spcPct val="120000"/>
              </a:lnSpc>
            </a:pPr>
            <a:r>
              <a:rPr lang="en-IE" sz="5000" dirty="0"/>
              <a:t>PDSA is not a one-time event</a:t>
            </a:r>
          </a:p>
          <a:p>
            <a:pPr>
              <a:lnSpc>
                <a:spcPct val="120000"/>
              </a:lnSpc>
            </a:pPr>
            <a:r>
              <a:rPr lang="en-IE" sz="5000" dirty="0"/>
              <a:t>Each cycle builds on the current knowledge about the changes you are trying</a:t>
            </a:r>
          </a:p>
          <a:p>
            <a:pPr>
              <a:lnSpc>
                <a:spcPct val="120000"/>
              </a:lnSpc>
            </a:pPr>
            <a:r>
              <a:rPr lang="en-IE" sz="5000" dirty="0"/>
              <a:t>Ramps of increasing scale</a:t>
            </a:r>
          </a:p>
          <a:p>
            <a:pPr>
              <a:lnSpc>
                <a:spcPct val="120000"/>
              </a:lnSpc>
            </a:pPr>
            <a:endParaRPr lang="en-IE" sz="4500" dirty="0"/>
          </a:p>
          <a:p>
            <a:endParaRPr lang="en-IE" sz="2000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945" y="1582496"/>
            <a:ext cx="4299527" cy="38777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962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2" y="122238"/>
            <a:ext cx="10515600" cy="1325563"/>
          </a:xfrm>
        </p:spPr>
        <p:txBody>
          <a:bodyPr/>
          <a:lstStyle/>
          <a:p>
            <a:r>
              <a:rPr lang="en-IE" dirty="0"/>
              <a:t>PDSA- Sequential building of knowledge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47801"/>
            <a:ext cx="4858327" cy="511001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600" dirty="0"/>
              <a:t>For one change idea,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600" dirty="0"/>
          </a:p>
          <a:p>
            <a:pPr>
              <a:spcBef>
                <a:spcPct val="0"/>
              </a:spcBef>
            </a:pPr>
            <a:r>
              <a:rPr lang="en-GB" altLang="en-US" sz="2600" dirty="0"/>
              <a:t>we would expect to go through a series of PDSA cycles before we are ready for implementation.</a:t>
            </a:r>
          </a:p>
          <a:p>
            <a:pPr>
              <a:spcBef>
                <a:spcPct val="0"/>
              </a:spcBef>
            </a:pPr>
            <a:endParaRPr lang="en-GB" altLang="en-US" sz="2600" dirty="0"/>
          </a:p>
          <a:p>
            <a:pPr>
              <a:spcBef>
                <a:spcPct val="0"/>
              </a:spcBef>
            </a:pPr>
            <a:r>
              <a:rPr lang="en-GB" altLang="en-US" sz="2600" dirty="0"/>
              <a:t>This is called a ‘ramp’ of PDSA cycles.</a:t>
            </a:r>
          </a:p>
          <a:p>
            <a:pPr>
              <a:spcBef>
                <a:spcPct val="0"/>
              </a:spcBef>
            </a:pPr>
            <a:endParaRPr lang="en-GB" altLang="en-US" sz="2600" dirty="0"/>
          </a:p>
          <a:p>
            <a:pPr>
              <a:spcBef>
                <a:spcPct val="0"/>
              </a:spcBef>
            </a:pPr>
            <a:r>
              <a:rPr lang="en-GB" altLang="en-US" sz="2600" dirty="0"/>
              <a:t>Each change idea will have its own ramp.</a:t>
            </a:r>
          </a:p>
          <a:p>
            <a:pPr>
              <a:spcBef>
                <a:spcPct val="0"/>
              </a:spcBef>
            </a:pPr>
            <a:endParaRPr lang="en-GB" altLang="en-US" sz="2600" dirty="0"/>
          </a:p>
          <a:p>
            <a:pPr>
              <a:spcBef>
                <a:spcPct val="0"/>
              </a:spcBef>
            </a:pPr>
            <a:r>
              <a:rPr lang="en-GB" altLang="en-US" sz="2600" dirty="0"/>
              <a:t>Some may never reach implementation, if you learn that this change doesn’t lead to the improvement you are looking for.</a:t>
            </a:r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946" y="1864591"/>
            <a:ext cx="5033818" cy="379730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6005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5ffc79-5abb-45fb-bbe3-803340e918e9">
      <Terms xmlns="http://schemas.microsoft.com/office/infopath/2007/PartnerControls"/>
    </lcf76f155ced4ddcb4097134ff3c332f>
    <TaxCatchAll xmlns="024bff2c-491b-41b9-b588-28f7285751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CEC2878631045965EDB1AB72141E7" ma:contentTypeVersion="13" ma:contentTypeDescription="Create a new document." ma:contentTypeScope="" ma:versionID="866ffed8663b73ca4c14144ba766f906">
  <xsd:schema xmlns:xsd="http://www.w3.org/2001/XMLSchema" xmlns:xs="http://www.w3.org/2001/XMLSchema" xmlns:p="http://schemas.microsoft.com/office/2006/metadata/properties" xmlns:ns2="125ffc79-5abb-45fb-bbe3-803340e918e9" xmlns:ns3="024bff2c-491b-41b9-b588-28f7285751ef" targetNamespace="http://schemas.microsoft.com/office/2006/metadata/properties" ma:root="true" ma:fieldsID="417831be4139c5c79069b7eed9691b51" ns2:_="" ns3:_="">
    <xsd:import namespace="125ffc79-5abb-45fb-bbe3-803340e918e9"/>
    <xsd:import namespace="024bff2c-491b-41b9-b588-28f728575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ffc79-5abb-45fb-bbe3-803340e91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518ae7c-5fc3-448c-af18-0d24f508c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bff2c-491b-41b9-b588-28f7285751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c22c3e-3dde-4fd8-b6c4-ce85c7060b7b}" ma:internalName="TaxCatchAll" ma:showField="CatchAllData" ma:web="024bff2c-491b-41b9-b588-28f728575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FA8C1-742A-452C-9308-D1CCA0AA4ECF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125ffc79-5abb-45fb-bbe3-803340e918e9"/>
    <ds:schemaRef ds:uri="http://schemas.microsoft.com/office/infopath/2007/PartnerControls"/>
    <ds:schemaRef ds:uri="http://schemas.openxmlformats.org/package/2006/metadata/core-properties"/>
    <ds:schemaRef ds:uri="024bff2c-491b-41b9-b588-28f7285751ef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60E267-379A-4D88-B9B5-A6DB4A34C7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156EF-FC8A-4017-990D-CF6DA1AC8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ffc79-5abb-45fb-bbe3-803340e918e9"/>
    <ds:schemaRef ds:uri="024bff2c-491b-41b9-b588-28f728575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1013</Words>
  <Application>Microsoft Macintosh PowerPoint</Application>
  <PresentationFormat>Custom</PresentationFormat>
  <Paragraphs>140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Slice</vt:lpstr>
      <vt:lpstr>PowerPoint Presentation</vt:lpstr>
      <vt:lpstr>What is Quality Care</vt:lpstr>
      <vt:lpstr>    The Model For Improvement </vt:lpstr>
      <vt:lpstr>Before you start your PDSA</vt:lpstr>
      <vt:lpstr>PowerPoint Presentation</vt:lpstr>
      <vt:lpstr>PowerPoint Presentation</vt:lpstr>
      <vt:lpstr>Why Test a change in practice prior to implementation</vt:lpstr>
      <vt:lpstr>PDSA cycles consists of:</vt:lpstr>
      <vt:lpstr>PDSA- Sequential building of knowledge</vt:lpstr>
      <vt:lpstr>Testing changes in Practice</vt:lpstr>
      <vt:lpstr>Planning phase of a PDSA</vt:lpstr>
      <vt:lpstr>Measurement during PDSA cycles</vt:lpstr>
      <vt:lpstr>Do Phase of the PDSA cycle</vt:lpstr>
      <vt:lpstr>Study phase of the PDSA cycle</vt:lpstr>
      <vt:lpstr>Act phase of the PDSA cycle</vt:lpstr>
      <vt:lpstr>Challenges to using PDSA</vt:lpstr>
      <vt:lpstr>PowerPoint Presentation</vt:lpstr>
    </vt:vector>
  </TitlesOfParts>
  <Company>RCSI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PDSA Cycle</dc:title>
  <dc:creator>Therese Callinan</dc:creator>
  <cp:lastModifiedBy>Ruth Kelleher</cp:lastModifiedBy>
  <cp:revision>79</cp:revision>
  <dcterms:created xsi:type="dcterms:W3CDTF">2021-03-18T15:24:46Z</dcterms:created>
  <dcterms:modified xsi:type="dcterms:W3CDTF">2024-02-09T09:37:01Z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0x0101003C6CEC2878631045965EDB1AB72141E7</vt:lpwstr>
  </property>
  <property fmtid="{D5CDD505-2E9C-101B-9397-08002B2CF9AE}" pid="3" name="MediaServiceImageTags">
    <vt:lpwstr/>
  </property>
</Properties>
</file>