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256" r:id="rId6"/>
    <p:sldId id="258" r:id="rId7"/>
    <p:sldId id="273" r:id="rId8"/>
    <p:sldId id="274" r:id="rId9"/>
    <p:sldId id="281" r:id="rId10"/>
    <p:sldId id="279" r:id="rId11"/>
    <p:sldId id="280" r:id="rId12"/>
    <p:sldId id="260" r:id="rId13"/>
    <p:sldId id="263" r:id="rId14"/>
    <p:sldId id="261" r:id="rId15"/>
    <p:sldId id="278" r:id="rId16"/>
    <p:sldId id="262" r:id="rId17"/>
    <p:sldId id="264" r:id="rId18"/>
    <p:sldId id="265" r:id="rId19"/>
    <p:sldId id="266" r:id="rId20"/>
    <p:sldId id="267" r:id="rId21"/>
    <p:sldId id="268" r:id="rId22"/>
    <p:sldId id="269" r:id="rId23"/>
    <p:sldId id="270" r:id="rId24"/>
    <p:sldId id="271"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120" y="-5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AA1753-ED06-45AC-B976-E6F44FE9922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9E068CE-CC6C-493E-B578-D219951B2818}">
      <dgm:prSet phldrT="[Text]"/>
      <dgm:spPr/>
      <dgm:t>
        <a:bodyPr/>
        <a:lstStyle/>
        <a:p>
          <a:r>
            <a:rPr lang="en-US" dirty="0"/>
            <a:t>Science of Improvement</a:t>
          </a:r>
        </a:p>
      </dgm:t>
    </dgm:pt>
    <dgm:pt modelId="{43867571-A57E-48D3-B8FD-512A97F371E7}" type="parTrans" cxnId="{A96A850E-DE3C-450F-A1DA-96B7A845917D}">
      <dgm:prSet/>
      <dgm:spPr/>
      <dgm:t>
        <a:bodyPr/>
        <a:lstStyle/>
        <a:p>
          <a:endParaRPr lang="en-US"/>
        </a:p>
      </dgm:t>
    </dgm:pt>
    <dgm:pt modelId="{294D9FCD-2E62-45B9-AD61-894E04D7F121}" type="sibTrans" cxnId="{A96A850E-DE3C-450F-A1DA-96B7A845917D}">
      <dgm:prSet/>
      <dgm:spPr/>
      <dgm:t>
        <a:bodyPr/>
        <a:lstStyle/>
        <a:p>
          <a:endParaRPr lang="en-US"/>
        </a:p>
      </dgm:t>
    </dgm:pt>
    <dgm:pt modelId="{1FC31734-6754-4430-A55D-175C74824774}">
      <dgm:prSet phldrT="[Text]"/>
      <dgm:spPr/>
      <dgm:t>
        <a:bodyPr/>
        <a:lstStyle/>
        <a:p>
          <a:r>
            <a:rPr lang="en-US" dirty="0"/>
            <a:t>Appreciation of the system</a:t>
          </a:r>
        </a:p>
      </dgm:t>
    </dgm:pt>
    <dgm:pt modelId="{653D1C99-3D79-4EE4-8239-8B262F0FDF15}" type="parTrans" cxnId="{4F9CC163-A75C-4038-A737-7435C848C648}">
      <dgm:prSet/>
      <dgm:spPr/>
      <dgm:t>
        <a:bodyPr/>
        <a:lstStyle/>
        <a:p>
          <a:endParaRPr lang="en-US"/>
        </a:p>
      </dgm:t>
    </dgm:pt>
    <dgm:pt modelId="{B75CA5FB-8E06-46F5-8FA9-B3168487A991}" type="sibTrans" cxnId="{4F9CC163-A75C-4038-A737-7435C848C648}">
      <dgm:prSet/>
      <dgm:spPr/>
      <dgm:t>
        <a:bodyPr/>
        <a:lstStyle/>
        <a:p>
          <a:endParaRPr lang="en-US"/>
        </a:p>
      </dgm:t>
    </dgm:pt>
    <dgm:pt modelId="{B8D05276-7032-475D-9A7B-A3BB9FAF5771}">
      <dgm:prSet phldrT="[Text]"/>
      <dgm:spPr/>
      <dgm:t>
        <a:bodyPr/>
        <a:lstStyle/>
        <a:p>
          <a:r>
            <a:rPr lang="en-US" dirty="0"/>
            <a:t>Understanding variation</a:t>
          </a:r>
        </a:p>
      </dgm:t>
    </dgm:pt>
    <dgm:pt modelId="{9D7CA8A0-BADF-4338-A3EE-58A762AFA219}" type="parTrans" cxnId="{C63646C3-9A4D-44EA-8ABF-68D41E501964}">
      <dgm:prSet/>
      <dgm:spPr/>
      <dgm:t>
        <a:bodyPr/>
        <a:lstStyle/>
        <a:p>
          <a:endParaRPr lang="en-US"/>
        </a:p>
      </dgm:t>
    </dgm:pt>
    <dgm:pt modelId="{3768911E-1D91-40D0-9644-FF72F82AB348}" type="sibTrans" cxnId="{C63646C3-9A4D-44EA-8ABF-68D41E501964}">
      <dgm:prSet/>
      <dgm:spPr/>
      <dgm:t>
        <a:bodyPr/>
        <a:lstStyle/>
        <a:p>
          <a:endParaRPr lang="en-US"/>
        </a:p>
      </dgm:t>
    </dgm:pt>
    <dgm:pt modelId="{568393C4-CF4C-4533-9F2D-1517CAA2F2E5}">
      <dgm:prSet phldrT="[Text]"/>
      <dgm:spPr/>
      <dgm:t>
        <a:bodyPr/>
        <a:lstStyle/>
        <a:p>
          <a:r>
            <a:rPr lang="en-US" dirty="0"/>
            <a:t>Theory of knowledge</a:t>
          </a:r>
        </a:p>
      </dgm:t>
    </dgm:pt>
    <dgm:pt modelId="{F48C15C5-690F-4687-B320-A75489F33898}" type="parTrans" cxnId="{AF1A6C04-A0C0-4E74-BD94-4EDC6B34850A}">
      <dgm:prSet/>
      <dgm:spPr/>
      <dgm:t>
        <a:bodyPr/>
        <a:lstStyle/>
        <a:p>
          <a:endParaRPr lang="en-US"/>
        </a:p>
      </dgm:t>
    </dgm:pt>
    <dgm:pt modelId="{1FBB2AC3-9E7C-462B-AF25-0D39CEE03FEE}" type="sibTrans" cxnId="{AF1A6C04-A0C0-4E74-BD94-4EDC6B34850A}">
      <dgm:prSet/>
      <dgm:spPr/>
      <dgm:t>
        <a:bodyPr/>
        <a:lstStyle/>
        <a:p>
          <a:endParaRPr lang="en-US"/>
        </a:p>
      </dgm:t>
    </dgm:pt>
    <dgm:pt modelId="{A89FBBAA-4C0E-4AF6-92CA-B152FC71C8E6}">
      <dgm:prSet phldrT="[Text]"/>
      <dgm:spPr/>
      <dgm:t>
        <a:bodyPr/>
        <a:lstStyle/>
        <a:p>
          <a:r>
            <a:rPr lang="en-US" dirty="0"/>
            <a:t>Knowledge of psychology</a:t>
          </a:r>
        </a:p>
      </dgm:t>
    </dgm:pt>
    <dgm:pt modelId="{F2E1D4F1-4D22-4C5F-8A99-14B5752F9CC4}" type="parTrans" cxnId="{FEBD1F11-7EA8-4D7D-9D3E-EA0514DCB5B9}">
      <dgm:prSet/>
      <dgm:spPr/>
      <dgm:t>
        <a:bodyPr/>
        <a:lstStyle/>
        <a:p>
          <a:endParaRPr lang="en-US"/>
        </a:p>
      </dgm:t>
    </dgm:pt>
    <dgm:pt modelId="{3B2505C8-DD89-4BB4-B09C-AB4457080F49}" type="sibTrans" cxnId="{FEBD1F11-7EA8-4D7D-9D3E-EA0514DCB5B9}">
      <dgm:prSet/>
      <dgm:spPr/>
      <dgm:t>
        <a:bodyPr/>
        <a:lstStyle/>
        <a:p>
          <a:endParaRPr lang="en-US"/>
        </a:p>
      </dgm:t>
    </dgm:pt>
    <dgm:pt modelId="{E1535705-C50D-4788-8FEE-F36DC76445FB}">
      <dgm:prSet phldrT="[Text]"/>
      <dgm:spPr/>
      <dgm:t>
        <a:bodyPr/>
        <a:lstStyle/>
        <a:p>
          <a:r>
            <a:rPr lang="en-US" dirty="0"/>
            <a:t>Subject Matter expertise</a:t>
          </a:r>
        </a:p>
      </dgm:t>
    </dgm:pt>
    <dgm:pt modelId="{9C112BC2-A19B-4165-9BA7-493A12692D79}" type="parTrans" cxnId="{7DC8BBB3-48C9-475E-B6C8-545D968B7D85}">
      <dgm:prSet/>
      <dgm:spPr/>
      <dgm:t>
        <a:bodyPr/>
        <a:lstStyle/>
        <a:p>
          <a:endParaRPr lang="en-US"/>
        </a:p>
      </dgm:t>
    </dgm:pt>
    <dgm:pt modelId="{2F2BC7E1-C5F0-4CE2-B928-4B645BC195AD}" type="sibTrans" cxnId="{7DC8BBB3-48C9-475E-B6C8-545D968B7D85}">
      <dgm:prSet/>
      <dgm:spPr/>
      <dgm:t>
        <a:bodyPr/>
        <a:lstStyle/>
        <a:p>
          <a:endParaRPr lang="en-US"/>
        </a:p>
      </dgm:t>
    </dgm:pt>
    <dgm:pt modelId="{1FD0602A-5B71-492D-B999-1A618FC02726}" type="pres">
      <dgm:prSet presAssocID="{BDAA1753-ED06-45AC-B976-E6F44FE9922F}" presName="Name0" presStyleCnt="0">
        <dgm:presLayoutVars>
          <dgm:dir/>
          <dgm:resizeHandles val="exact"/>
        </dgm:presLayoutVars>
      </dgm:prSet>
      <dgm:spPr/>
      <dgm:t>
        <a:bodyPr/>
        <a:lstStyle/>
        <a:p>
          <a:endParaRPr lang="en-US"/>
        </a:p>
      </dgm:t>
    </dgm:pt>
    <dgm:pt modelId="{B96AB742-38AA-43F7-A977-270309CA0A4B}" type="pres">
      <dgm:prSet presAssocID="{69E068CE-CC6C-493E-B578-D219951B2818}" presName="node" presStyleLbl="node1" presStyleIdx="0" presStyleCnt="1" custScaleY="197099" custRadScaleRad="177753" custRadScaleInc="-172">
        <dgm:presLayoutVars>
          <dgm:bulletEnabled val="1"/>
        </dgm:presLayoutVars>
      </dgm:prSet>
      <dgm:spPr/>
      <dgm:t>
        <a:bodyPr/>
        <a:lstStyle/>
        <a:p>
          <a:endParaRPr lang="en-US"/>
        </a:p>
      </dgm:t>
    </dgm:pt>
  </dgm:ptLst>
  <dgm:cxnLst>
    <dgm:cxn modelId="{4F9CC163-A75C-4038-A737-7435C848C648}" srcId="{69E068CE-CC6C-493E-B578-D219951B2818}" destId="{1FC31734-6754-4430-A55D-175C74824774}" srcOrd="0" destOrd="0" parTransId="{653D1C99-3D79-4EE4-8239-8B262F0FDF15}" sibTransId="{B75CA5FB-8E06-46F5-8FA9-B3168487A991}"/>
    <dgm:cxn modelId="{453674B3-6E96-4896-8D23-D7B452D7FC57}" type="presOf" srcId="{A89FBBAA-4C0E-4AF6-92CA-B152FC71C8E6}" destId="{B96AB742-38AA-43F7-A977-270309CA0A4B}" srcOrd="0" destOrd="4" presId="urn:microsoft.com/office/officeart/2005/8/layout/cycle7"/>
    <dgm:cxn modelId="{FEBD1F11-7EA8-4D7D-9D3E-EA0514DCB5B9}" srcId="{69E068CE-CC6C-493E-B578-D219951B2818}" destId="{A89FBBAA-4C0E-4AF6-92CA-B152FC71C8E6}" srcOrd="3" destOrd="0" parTransId="{F2E1D4F1-4D22-4C5F-8A99-14B5752F9CC4}" sibTransId="{3B2505C8-DD89-4BB4-B09C-AB4457080F49}"/>
    <dgm:cxn modelId="{1C38DB66-384A-4687-A3EF-B5CAC5B6CED9}" type="presOf" srcId="{E1535705-C50D-4788-8FEE-F36DC76445FB}" destId="{B96AB742-38AA-43F7-A977-270309CA0A4B}" srcOrd="0" destOrd="5" presId="urn:microsoft.com/office/officeart/2005/8/layout/cycle7"/>
    <dgm:cxn modelId="{A96A850E-DE3C-450F-A1DA-96B7A845917D}" srcId="{BDAA1753-ED06-45AC-B976-E6F44FE9922F}" destId="{69E068CE-CC6C-493E-B578-D219951B2818}" srcOrd="0" destOrd="0" parTransId="{43867571-A57E-48D3-B8FD-512A97F371E7}" sibTransId="{294D9FCD-2E62-45B9-AD61-894E04D7F121}"/>
    <dgm:cxn modelId="{BC583EA5-1F1E-473D-9C1C-51A82D5D239A}" type="presOf" srcId="{B8D05276-7032-475D-9A7B-A3BB9FAF5771}" destId="{B96AB742-38AA-43F7-A977-270309CA0A4B}" srcOrd="0" destOrd="2" presId="urn:microsoft.com/office/officeart/2005/8/layout/cycle7"/>
    <dgm:cxn modelId="{7DC8BBB3-48C9-475E-B6C8-545D968B7D85}" srcId="{69E068CE-CC6C-493E-B578-D219951B2818}" destId="{E1535705-C50D-4788-8FEE-F36DC76445FB}" srcOrd="4" destOrd="0" parTransId="{9C112BC2-A19B-4165-9BA7-493A12692D79}" sibTransId="{2F2BC7E1-C5F0-4CE2-B928-4B645BC195AD}"/>
    <dgm:cxn modelId="{AF1A6C04-A0C0-4E74-BD94-4EDC6B34850A}" srcId="{69E068CE-CC6C-493E-B578-D219951B2818}" destId="{568393C4-CF4C-4533-9F2D-1517CAA2F2E5}" srcOrd="2" destOrd="0" parTransId="{F48C15C5-690F-4687-B320-A75489F33898}" sibTransId="{1FBB2AC3-9E7C-462B-AF25-0D39CEE03FEE}"/>
    <dgm:cxn modelId="{7025CF07-4B5A-4743-917B-B9412A0DD87E}" type="presOf" srcId="{568393C4-CF4C-4533-9F2D-1517CAA2F2E5}" destId="{B96AB742-38AA-43F7-A977-270309CA0A4B}" srcOrd="0" destOrd="3" presId="urn:microsoft.com/office/officeart/2005/8/layout/cycle7"/>
    <dgm:cxn modelId="{7131BA4D-9540-4858-B894-6057E58E216B}" type="presOf" srcId="{69E068CE-CC6C-493E-B578-D219951B2818}" destId="{B96AB742-38AA-43F7-A977-270309CA0A4B}" srcOrd="0" destOrd="0" presId="urn:microsoft.com/office/officeart/2005/8/layout/cycle7"/>
    <dgm:cxn modelId="{C63646C3-9A4D-44EA-8ABF-68D41E501964}" srcId="{69E068CE-CC6C-493E-B578-D219951B2818}" destId="{B8D05276-7032-475D-9A7B-A3BB9FAF5771}" srcOrd="1" destOrd="0" parTransId="{9D7CA8A0-BADF-4338-A3EE-58A762AFA219}" sibTransId="{3768911E-1D91-40D0-9644-FF72F82AB348}"/>
    <dgm:cxn modelId="{9200D6EC-0135-4DAC-A146-5A8A529F17A1}" type="presOf" srcId="{BDAA1753-ED06-45AC-B976-E6F44FE9922F}" destId="{1FD0602A-5B71-492D-B999-1A618FC02726}" srcOrd="0" destOrd="0" presId="urn:microsoft.com/office/officeart/2005/8/layout/cycle7"/>
    <dgm:cxn modelId="{358F54FA-D629-4FDE-A83A-F1D7F366FFBA}" type="presOf" srcId="{1FC31734-6754-4430-A55D-175C74824774}" destId="{B96AB742-38AA-43F7-A977-270309CA0A4B}" srcOrd="0" destOrd="1" presId="urn:microsoft.com/office/officeart/2005/8/layout/cycle7"/>
    <dgm:cxn modelId="{9FEF4F60-3062-4251-85D4-71AE22CB7404}" type="presParOf" srcId="{1FD0602A-5B71-492D-B999-1A618FC02726}" destId="{B96AB742-38AA-43F7-A977-270309CA0A4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AB742-38AA-43F7-A977-270309CA0A4B}">
      <dsp:nvSpPr>
        <dsp:cNvPr id="0" name=""/>
        <dsp:cNvSpPr/>
      </dsp:nvSpPr>
      <dsp:spPr>
        <a:xfrm>
          <a:off x="0" y="0"/>
          <a:ext cx="4116552" cy="405684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en-US" sz="2900" kern="1200" dirty="0"/>
            <a:t>Science of Improvement</a:t>
          </a:r>
        </a:p>
        <a:p>
          <a:pPr marL="228600" lvl="1" indent="-228600" algn="l" defTabSz="1022350">
            <a:lnSpc>
              <a:spcPct val="90000"/>
            </a:lnSpc>
            <a:spcBef>
              <a:spcPct val="0"/>
            </a:spcBef>
            <a:spcAft>
              <a:spcPct val="15000"/>
            </a:spcAft>
            <a:buChar char="••"/>
          </a:pPr>
          <a:r>
            <a:rPr lang="en-US" sz="2300" kern="1200" dirty="0"/>
            <a:t>Appreciation of the system</a:t>
          </a:r>
        </a:p>
        <a:p>
          <a:pPr marL="228600" lvl="1" indent="-228600" algn="l" defTabSz="1022350">
            <a:lnSpc>
              <a:spcPct val="90000"/>
            </a:lnSpc>
            <a:spcBef>
              <a:spcPct val="0"/>
            </a:spcBef>
            <a:spcAft>
              <a:spcPct val="15000"/>
            </a:spcAft>
            <a:buChar char="••"/>
          </a:pPr>
          <a:r>
            <a:rPr lang="en-US" sz="2300" kern="1200" dirty="0"/>
            <a:t>Understanding variation</a:t>
          </a:r>
        </a:p>
        <a:p>
          <a:pPr marL="228600" lvl="1" indent="-228600" algn="l" defTabSz="1022350">
            <a:lnSpc>
              <a:spcPct val="90000"/>
            </a:lnSpc>
            <a:spcBef>
              <a:spcPct val="0"/>
            </a:spcBef>
            <a:spcAft>
              <a:spcPct val="15000"/>
            </a:spcAft>
            <a:buChar char="••"/>
          </a:pPr>
          <a:r>
            <a:rPr lang="en-US" sz="2300" kern="1200" dirty="0"/>
            <a:t>Theory of knowledge</a:t>
          </a:r>
        </a:p>
        <a:p>
          <a:pPr marL="228600" lvl="1" indent="-228600" algn="l" defTabSz="1022350">
            <a:lnSpc>
              <a:spcPct val="90000"/>
            </a:lnSpc>
            <a:spcBef>
              <a:spcPct val="0"/>
            </a:spcBef>
            <a:spcAft>
              <a:spcPct val="15000"/>
            </a:spcAft>
            <a:buChar char="••"/>
          </a:pPr>
          <a:r>
            <a:rPr lang="en-US" sz="2300" kern="1200" dirty="0"/>
            <a:t>Knowledge of psychology</a:t>
          </a:r>
        </a:p>
        <a:p>
          <a:pPr marL="228600" lvl="1" indent="-228600" algn="l" defTabSz="1022350">
            <a:lnSpc>
              <a:spcPct val="90000"/>
            </a:lnSpc>
            <a:spcBef>
              <a:spcPct val="0"/>
            </a:spcBef>
            <a:spcAft>
              <a:spcPct val="15000"/>
            </a:spcAft>
            <a:buChar char="••"/>
          </a:pPr>
          <a:r>
            <a:rPr lang="en-US" sz="2300" kern="1200" dirty="0"/>
            <a:t>Subject Matter expertise</a:t>
          </a:r>
        </a:p>
      </dsp:txBody>
      <dsp:txXfrm>
        <a:off x="118821" y="118821"/>
        <a:ext cx="3878910" cy="381919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EDF3A9-46EA-4AED-AD3A-A0FBF6673ED6}" type="datetimeFigureOut">
              <a:rPr lang="en-IE" smtClean="0"/>
              <a:t>09/02/24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06378-4090-4F11-961A-9FBA41113D72}" type="slidenum">
              <a:rPr lang="en-IE" smtClean="0"/>
              <a:t>‹#›</a:t>
            </a:fld>
            <a:endParaRPr lang="en-IE"/>
          </a:p>
        </p:txBody>
      </p:sp>
    </p:spTree>
    <p:extLst>
      <p:ext uri="{BB962C8B-B14F-4D97-AF65-F5344CB8AC3E}">
        <p14:creationId xmlns:p14="http://schemas.microsoft.com/office/powerpoint/2010/main" val="261447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info on Deming</a:t>
            </a:r>
            <a:endParaRPr lang="en-IE" dirty="0"/>
          </a:p>
        </p:txBody>
      </p:sp>
      <p:sp>
        <p:nvSpPr>
          <p:cNvPr id="4" name="Slide Number Placeholder 3"/>
          <p:cNvSpPr>
            <a:spLocks noGrp="1"/>
          </p:cNvSpPr>
          <p:nvPr>
            <p:ph type="sldNum" sz="quarter" idx="5"/>
          </p:nvPr>
        </p:nvSpPr>
        <p:spPr/>
        <p:txBody>
          <a:bodyPr/>
          <a:lstStyle/>
          <a:p>
            <a:fld id="{C2E7C196-2BA6-4AE1-B1C6-334D88EF255E}" type="slidenum">
              <a:rPr lang="en-IE" smtClean="0"/>
              <a:t>6</a:t>
            </a:fld>
            <a:endParaRPr lang="en-IE"/>
          </a:p>
        </p:txBody>
      </p:sp>
    </p:spTree>
    <p:extLst>
      <p:ext uri="{BB962C8B-B14F-4D97-AF65-F5344CB8AC3E}">
        <p14:creationId xmlns:p14="http://schemas.microsoft.com/office/powerpoint/2010/main" val="418887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Science of Improvement</a:t>
            </a:r>
          </a:p>
          <a:p>
            <a:endParaRPr lang="en-US" dirty="0"/>
          </a:p>
          <a:p>
            <a:r>
              <a:rPr lang="en-US" dirty="0"/>
              <a:t>AS- Understand the system- look at you ward/unit /</a:t>
            </a:r>
            <a:r>
              <a:rPr lang="en-US" dirty="0" err="1"/>
              <a:t>depatrmet</a:t>
            </a:r>
            <a:r>
              <a:rPr lang="en-US" dirty="0"/>
              <a:t> and think about</a:t>
            </a:r>
          </a:p>
          <a:p>
            <a:r>
              <a:rPr lang="en-US" dirty="0"/>
              <a:t>Practices-how we do things -----------Is it the way we do the work. </a:t>
            </a:r>
            <a:r>
              <a:rPr lang="en-US" dirty="0" err="1"/>
              <a:t>i.e</a:t>
            </a:r>
            <a:r>
              <a:rPr lang="en-US" dirty="0"/>
              <a:t> do patients falls because we don’t risk assess them/ poor   discharge- </a:t>
            </a:r>
            <a:r>
              <a:rPr lang="en-US" dirty="0" err="1"/>
              <a:t>pt</a:t>
            </a:r>
            <a:r>
              <a:rPr lang="en-US" dirty="0"/>
              <a:t> education or we don’t work as an MDT for </a:t>
            </a:r>
            <a:r>
              <a:rPr lang="en-US" dirty="0" err="1"/>
              <a:t>complext</a:t>
            </a:r>
            <a:r>
              <a:rPr lang="en-US" dirty="0"/>
              <a:t> patients </a:t>
            </a:r>
          </a:p>
          <a:p>
            <a:r>
              <a:rPr lang="en-US" dirty="0"/>
              <a:t>Relationships- whom do we work with </a:t>
            </a:r>
            <a:r>
              <a:rPr lang="en-US" dirty="0" err="1"/>
              <a:t>alot</a:t>
            </a:r>
            <a:endParaRPr lang="en-US" dirty="0"/>
          </a:p>
          <a:p>
            <a:r>
              <a:rPr lang="en-US" dirty="0"/>
              <a:t>Who are we connected with---------- if we want to make a change will it affect work in other department i.e. we decide that all day-patients being admitted for surgery must queue and be registered on a </a:t>
            </a:r>
            <a:r>
              <a:rPr lang="en-US" dirty="0" err="1"/>
              <a:t>fcfs</a:t>
            </a:r>
            <a:r>
              <a:rPr lang="en-US" dirty="0"/>
              <a:t> basis regardless of the time of surgery</a:t>
            </a:r>
          </a:p>
          <a:p>
            <a:r>
              <a:rPr lang="en-US" dirty="0"/>
              <a:t>	What are we good at</a:t>
            </a:r>
          </a:p>
          <a:p>
            <a:r>
              <a:rPr lang="en-US" dirty="0"/>
              <a:t>	What could be better----------------This helps us to understand a </a:t>
            </a:r>
            <a:r>
              <a:rPr lang="en-US" dirty="0">
                <a:solidFill>
                  <a:srgbClr val="FF0000"/>
                </a:solidFill>
              </a:rPr>
              <a:t>problem-Not working on assumptions</a:t>
            </a:r>
          </a:p>
          <a:p>
            <a:endParaRPr lang="en-US" dirty="0"/>
          </a:p>
          <a:p>
            <a:r>
              <a:rPr lang="en-US" dirty="0"/>
              <a:t>Variation- what does our data tells us, does it help us to understand the problem looking to address</a:t>
            </a:r>
          </a:p>
          <a:p>
            <a:endParaRPr lang="en-US" dirty="0"/>
          </a:p>
          <a:p>
            <a:r>
              <a:rPr lang="en-US" dirty="0"/>
              <a:t>Knowledge- what do know and understand about the focus area / the problem-------Your building up you facts or your knowledge </a:t>
            </a:r>
            <a:r>
              <a:rPr lang="en-US" dirty="0" err="1"/>
              <a:t>asn</a:t>
            </a:r>
            <a:r>
              <a:rPr lang="en-US" dirty="0"/>
              <a:t> really importantly as you go through you QI initiative – continue to build</a:t>
            </a:r>
          </a:p>
          <a:p>
            <a:endParaRPr lang="en-US" dirty="0"/>
          </a:p>
          <a:p>
            <a:r>
              <a:rPr lang="en-US" dirty="0"/>
              <a:t>Psychology- people – human side- relationships- experience of previous improvement work- how they can be motivated, influenced- you can follow the process but you have to win-winning hearts and minds</a:t>
            </a:r>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E7C196-2BA6-4AE1-B1C6-334D88EF255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67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20118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76704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414410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4158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414898214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58406702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9014E5-E384-41C2-BE88-BF4FB95FBADE}"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62298288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9014E5-E384-41C2-BE88-BF4FB95FBADE}" type="datetimeFigureOut">
              <a:rPr lang="en-IE" smtClean="0"/>
              <a:t>09/02/24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26583001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9014E5-E384-41C2-BE88-BF4FB95FBADE}"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94283160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014E5-E384-41C2-BE88-BF4FB95FBADE}" type="datetimeFigureOut">
              <a:rPr lang="en-IE" smtClean="0"/>
              <a:t>09/02/24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28133620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9014E5-E384-41C2-BE88-BF4FB95FBADE}"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08248110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200239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9014E5-E384-41C2-BE88-BF4FB95FBADE}"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31458274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239014E5-E384-41C2-BE88-BF4FB95FBADE}"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472558066"/>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489654177"/>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27312619"/>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247280042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8139626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423075240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3313291981"/>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9014E5-E384-41C2-BE88-BF4FB95FBADE}"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4ABC9A-16F7-4CEF-A882-AA50AA7ED1BC}" type="slidenum">
              <a:rPr lang="en-IE" smtClean="0"/>
              <a:t>‹#›</a:t>
            </a:fld>
            <a:endParaRPr lang="en-IE"/>
          </a:p>
        </p:txBody>
      </p:sp>
    </p:spTree>
    <p:extLst>
      <p:ext uri="{BB962C8B-B14F-4D97-AF65-F5344CB8AC3E}">
        <p14:creationId xmlns:p14="http://schemas.microsoft.com/office/powerpoint/2010/main" val="1528021785"/>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2379028158"/>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2B8AA-E929-4277-A2D1-38241C85E186}" type="datetimeFigureOut">
              <a:rPr lang="en-IE" smtClean="0"/>
              <a:t>09/02/24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60338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8462B8AA-E929-4277-A2D1-38241C85E186}"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186339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8462B8AA-E929-4277-A2D1-38241C85E186}" type="datetimeFigureOut">
              <a:rPr lang="en-IE" smtClean="0"/>
              <a:t>09/02/24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167442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8462B8AA-E929-4277-A2D1-38241C85E186}" type="datetimeFigureOut">
              <a:rPr lang="en-IE" smtClean="0"/>
              <a:t>09/02/24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115667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2B8AA-E929-4277-A2D1-38241C85E186}" type="datetimeFigureOut">
              <a:rPr lang="en-IE" smtClean="0"/>
              <a:t>09/02/24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2247516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2B8AA-E929-4277-A2D1-38241C85E186}"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242477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2B8AA-E929-4277-A2D1-38241C85E186}" type="datetimeFigureOut">
              <a:rPr lang="en-IE" smtClean="0"/>
              <a:t>09/02/24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EC398C62-A75D-4B5E-945F-87180D59F79D}" type="slidenum">
              <a:rPr lang="en-IE" smtClean="0"/>
              <a:t>‹#›</a:t>
            </a:fld>
            <a:endParaRPr lang="en-IE"/>
          </a:p>
        </p:txBody>
      </p:sp>
    </p:spTree>
    <p:extLst>
      <p:ext uri="{BB962C8B-B14F-4D97-AF65-F5344CB8AC3E}">
        <p14:creationId xmlns:p14="http://schemas.microsoft.com/office/powerpoint/2010/main" val="29005991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2B8AA-E929-4277-A2D1-38241C85E186}" type="datetimeFigureOut">
              <a:rPr lang="en-IE" smtClean="0"/>
              <a:t>09/02/24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98C62-A75D-4B5E-945F-87180D59F79D}" type="slidenum">
              <a:rPr lang="en-IE" smtClean="0"/>
              <a:t>‹#›</a:t>
            </a:fld>
            <a:endParaRPr lang="en-IE"/>
          </a:p>
        </p:txBody>
      </p:sp>
    </p:spTree>
    <p:extLst>
      <p:ext uri="{BB962C8B-B14F-4D97-AF65-F5344CB8AC3E}">
        <p14:creationId xmlns:p14="http://schemas.microsoft.com/office/powerpoint/2010/main" val="68448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39014E5-E384-41C2-BE88-BF4FB95FBADE}" type="datetimeFigureOut">
              <a:rPr lang="en-IE" smtClean="0"/>
              <a:t>09/02/24</a:t>
            </a:fld>
            <a:endParaRPr lang="en-I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74ABC9A-16F7-4CEF-A882-AA50AA7ED1BC}" type="slidenum">
              <a:rPr lang="en-IE" smtClean="0"/>
              <a:t>‹#›</a:t>
            </a:fld>
            <a:endParaRPr lang="en-IE"/>
          </a:p>
        </p:txBody>
      </p:sp>
    </p:spTree>
    <p:extLst>
      <p:ext uri="{BB962C8B-B14F-4D97-AF65-F5344CB8AC3E}">
        <p14:creationId xmlns:p14="http://schemas.microsoft.com/office/powerpoint/2010/main" val="25344297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png"/><Relationship Id="rId9" Type="http://schemas.openxmlformats.org/officeDocument/2006/relationships/image" Target="../media/image3.emf"/><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cience of Improvem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735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Deming’s system of profound knowledge</a:t>
            </a:r>
          </a:p>
        </p:txBody>
      </p:sp>
      <p:pic>
        <p:nvPicPr>
          <p:cNvPr id="4" name="Content Placeholder 3"/>
          <p:cNvPicPr>
            <a:picLocks noGrp="1"/>
          </p:cNvPicPr>
          <p:nvPr>
            <p:ph idx="1"/>
          </p:nvPr>
        </p:nvPicPr>
        <p:blipFill>
          <a:blip r:embed="rId2"/>
          <a:stretch>
            <a:fillRect/>
          </a:stretch>
        </p:blipFill>
        <p:spPr>
          <a:xfrm>
            <a:off x="919088" y="1767690"/>
            <a:ext cx="5849202" cy="4351338"/>
          </a:xfrm>
          <a:prstGeom prst="rect">
            <a:avLst/>
          </a:prstGeom>
          <a:ln>
            <a:solidFill>
              <a:schemeClr val="tx1"/>
            </a:solidFill>
          </a:ln>
        </p:spPr>
      </p:pic>
      <p:sp>
        <p:nvSpPr>
          <p:cNvPr id="3" name="TextBox 2"/>
          <p:cNvSpPr txBox="1"/>
          <p:nvPr/>
        </p:nvSpPr>
        <p:spPr>
          <a:xfrm>
            <a:off x="7430702" y="1886552"/>
            <a:ext cx="4610501" cy="4247317"/>
          </a:xfrm>
          <a:prstGeom prst="rect">
            <a:avLst/>
          </a:prstGeom>
          <a:noFill/>
        </p:spPr>
        <p:txBody>
          <a:bodyPr wrap="square" rtlCol="0">
            <a:spAutoFit/>
          </a:bodyPr>
          <a:lstStyle/>
          <a:p>
            <a:r>
              <a:rPr lang="en-IE" b="1" dirty="0"/>
              <a:t>System of Profound knowledge- </a:t>
            </a:r>
          </a:p>
          <a:p>
            <a:r>
              <a:rPr lang="en-IE" b="1" dirty="0"/>
              <a:t>Profound refers to </a:t>
            </a:r>
            <a:r>
              <a:rPr lang="en-IE" dirty="0"/>
              <a:t>deep insight that</a:t>
            </a:r>
          </a:p>
          <a:p>
            <a:r>
              <a:rPr lang="en-IE" dirty="0"/>
              <a:t>this knowledge offers into how to make changes that will result in improvement. </a:t>
            </a:r>
          </a:p>
          <a:p>
            <a:endParaRPr lang="en-IE" dirty="0"/>
          </a:p>
          <a:p>
            <a:r>
              <a:rPr lang="en-IE" dirty="0"/>
              <a:t>Theory or knowledge of :</a:t>
            </a:r>
          </a:p>
          <a:p>
            <a:pPr marL="1428750" lvl="2" indent="-514350">
              <a:buAutoNum type="arabicPeriod"/>
            </a:pPr>
            <a:r>
              <a:rPr lang="en-IE" dirty="0"/>
              <a:t>Systems</a:t>
            </a:r>
          </a:p>
          <a:p>
            <a:pPr marL="1428750" lvl="2" indent="-514350">
              <a:buAutoNum type="arabicPeriod"/>
            </a:pPr>
            <a:r>
              <a:rPr lang="en-IE" dirty="0"/>
              <a:t>Variation</a:t>
            </a:r>
          </a:p>
          <a:p>
            <a:pPr marL="1428750" lvl="2" indent="-514350">
              <a:buAutoNum type="arabicPeriod"/>
            </a:pPr>
            <a:r>
              <a:rPr lang="en-IE" dirty="0"/>
              <a:t>Knowledge</a:t>
            </a:r>
          </a:p>
          <a:p>
            <a:pPr marL="1428750" lvl="2" indent="-514350">
              <a:buAutoNum type="arabicPeriod"/>
            </a:pPr>
            <a:r>
              <a:rPr lang="en-IE" dirty="0"/>
              <a:t>Psychology</a:t>
            </a:r>
          </a:p>
          <a:p>
            <a:endParaRPr lang="en-IE" dirty="0"/>
          </a:p>
          <a:p>
            <a:r>
              <a:rPr lang="en-IE" dirty="0"/>
              <a:t>The four parts all interrelate</a:t>
            </a:r>
          </a:p>
          <a:p>
            <a:endParaRPr lang="en-IE" dirty="0"/>
          </a:p>
          <a:p>
            <a:r>
              <a:rPr lang="en-IE" dirty="0"/>
              <a:t>QI Leaders need to understand the basic theories behind all four</a:t>
            </a:r>
          </a:p>
        </p:txBody>
      </p:sp>
    </p:spTree>
    <p:extLst>
      <p:ext uri="{BB962C8B-B14F-4D97-AF65-F5344CB8AC3E}">
        <p14:creationId xmlns:p14="http://schemas.microsoft.com/office/powerpoint/2010/main" val="79756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Key messages- HSE 2022</a:t>
            </a:r>
          </a:p>
        </p:txBody>
      </p:sp>
      <p:pic>
        <p:nvPicPr>
          <p:cNvPr id="4" name="Content Placeholder 3"/>
          <p:cNvPicPr>
            <a:picLocks noGrp="1" noChangeAspect="1"/>
          </p:cNvPicPr>
          <p:nvPr>
            <p:ph idx="1"/>
          </p:nvPr>
        </p:nvPicPr>
        <p:blipFill>
          <a:blip r:embed="rId2"/>
          <a:stretch>
            <a:fillRect/>
          </a:stretch>
        </p:blipFill>
        <p:spPr>
          <a:xfrm>
            <a:off x="2152541" y="1690688"/>
            <a:ext cx="6182937" cy="4649817"/>
          </a:xfrm>
          <a:prstGeom prst="rect">
            <a:avLst/>
          </a:prstGeom>
        </p:spPr>
      </p:pic>
    </p:spTree>
    <p:extLst>
      <p:ext uri="{BB962C8B-B14F-4D97-AF65-F5344CB8AC3E}">
        <p14:creationId xmlns:p14="http://schemas.microsoft.com/office/powerpoint/2010/main" val="216122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828" y="0"/>
            <a:ext cx="10515600" cy="1325563"/>
          </a:xfrm>
        </p:spPr>
        <p:txBody>
          <a:bodyPr/>
          <a:lstStyle/>
          <a:p>
            <a:r>
              <a:rPr lang="en-IE" dirty="0"/>
              <a:t>Appreciation of the system</a:t>
            </a:r>
          </a:p>
        </p:txBody>
      </p:sp>
      <p:sp>
        <p:nvSpPr>
          <p:cNvPr id="3" name="Content Placeholder 2"/>
          <p:cNvSpPr>
            <a:spLocks noGrp="1"/>
          </p:cNvSpPr>
          <p:nvPr>
            <p:ph idx="1"/>
          </p:nvPr>
        </p:nvSpPr>
        <p:spPr>
          <a:xfrm>
            <a:off x="838200" y="1068404"/>
            <a:ext cx="10515600" cy="5108559"/>
          </a:xfrm>
        </p:spPr>
        <p:txBody>
          <a:bodyPr>
            <a:normAutofit fontScale="92500" lnSpcReduction="10000"/>
          </a:bodyPr>
          <a:lstStyle/>
          <a:p>
            <a:r>
              <a:rPr lang="en-IE" i="1" dirty="0"/>
              <a:t>A system is an interdependent group of items, people, or processes working together towards a common purpose.</a:t>
            </a:r>
          </a:p>
          <a:p>
            <a:endParaRPr lang="en-IE" i="1" dirty="0"/>
          </a:p>
          <a:p>
            <a:pPr lvl="1"/>
            <a:r>
              <a:rPr lang="en-IE" dirty="0"/>
              <a:t>Common purpose aligns the parts of the system</a:t>
            </a:r>
          </a:p>
          <a:p>
            <a:pPr lvl="1"/>
            <a:r>
              <a:rPr lang="en-IE" dirty="0"/>
              <a:t>Interdependence considers the relationships and interactions between them</a:t>
            </a:r>
          </a:p>
          <a:p>
            <a:pPr marL="457200" lvl="1" indent="0">
              <a:buNone/>
            </a:pPr>
            <a:endParaRPr lang="en-IE" dirty="0"/>
          </a:p>
          <a:p>
            <a:pPr marL="0" lvl="1" indent="0">
              <a:buNone/>
            </a:pPr>
            <a:r>
              <a:rPr lang="en-IE" dirty="0">
                <a:solidFill>
                  <a:srgbClr val="FF0000"/>
                </a:solidFill>
              </a:rPr>
              <a:t>Organisations are made up of:</a:t>
            </a:r>
          </a:p>
          <a:p>
            <a:pPr lvl="0"/>
            <a:r>
              <a:rPr lang="en-US" dirty="0"/>
              <a:t>Department</a:t>
            </a:r>
          </a:p>
          <a:p>
            <a:pPr lvl="0"/>
            <a:r>
              <a:rPr lang="en-US" dirty="0"/>
              <a:t>People</a:t>
            </a:r>
          </a:p>
          <a:p>
            <a:pPr lvl="0"/>
            <a:r>
              <a:rPr lang="en-US" dirty="0"/>
              <a:t>Equipment</a:t>
            </a:r>
          </a:p>
          <a:p>
            <a:pPr lvl="0"/>
            <a:r>
              <a:rPr lang="en-US" dirty="0"/>
              <a:t>Facilities</a:t>
            </a:r>
          </a:p>
          <a:p>
            <a:pPr lvl="0"/>
            <a:r>
              <a:rPr lang="en-US" dirty="0"/>
              <a:t>Functions</a:t>
            </a:r>
          </a:p>
          <a:p>
            <a:pPr lvl="1"/>
            <a:r>
              <a:rPr lang="en-IE" dirty="0"/>
              <a:t> </a:t>
            </a:r>
          </a:p>
        </p:txBody>
      </p:sp>
      <p:sp>
        <p:nvSpPr>
          <p:cNvPr id="7" name="TextBox 6"/>
          <p:cNvSpPr txBox="1"/>
          <p:nvPr/>
        </p:nvSpPr>
        <p:spPr>
          <a:xfrm>
            <a:off x="4985886" y="4071486"/>
            <a:ext cx="4716379" cy="1477328"/>
          </a:xfrm>
          <a:prstGeom prst="rect">
            <a:avLst/>
          </a:prstGeom>
          <a:noFill/>
        </p:spPr>
        <p:txBody>
          <a:bodyPr wrap="square" rtlCol="0">
            <a:spAutoFit/>
          </a:bodyPr>
          <a:lstStyle/>
          <a:p>
            <a:r>
              <a:rPr lang="en-IE" i="1" dirty="0"/>
              <a:t>No matter how well each part of the system functions if they don’t operate well together- maximise their effectiveness then the system as a whole will not work as well as it should(Langley et al 2009)</a:t>
            </a:r>
          </a:p>
        </p:txBody>
      </p:sp>
    </p:spTree>
    <p:extLst>
      <p:ext uri="{BB962C8B-B14F-4D97-AF65-F5344CB8AC3E}">
        <p14:creationId xmlns:p14="http://schemas.microsoft.com/office/powerpoint/2010/main" val="170069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IE" dirty="0"/>
              <a:t>Appreciation of the system contd.,</a:t>
            </a:r>
          </a:p>
        </p:txBody>
      </p:sp>
      <p:sp>
        <p:nvSpPr>
          <p:cNvPr id="3" name="Content Placeholder 2"/>
          <p:cNvSpPr>
            <a:spLocks noGrp="1"/>
          </p:cNvSpPr>
          <p:nvPr>
            <p:ph idx="1"/>
          </p:nvPr>
        </p:nvSpPr>
        <p:spPr>
          <a:xfrm>
            <a:off x="838200" y="1405288"/>
            <a:ext cx="10515600" cy="4771675"/>
          </a:xfrm>
        </p:spPr>
        <p:txBody>
          <a:bodyPr>
            <a:normAutofit fontScale="92500" lnSpcReduction="10000"/>
          </a:bodyPr>
          <a:lstStyle/>
          <a:p>
            <a:pPr marL="0" indent="0">
              <a:buNone/>
            </a:pPr>
            <a:r>
              <a:rPr lang="en-IE" dirty="0"/>
              <a:t>Consideration needs to be given to the following: </a:t>
            </a:r>
          </a:p>
          <a:p>
            <a:pPr lvl="0"/>
            <a:r>
              <a:rPr lang="en-IE" dirty="0"/>
              <a:t>interdependence within the system, i.e</a:t>
            </a:r>
            <a:r>
              <a:rPr lang="en-IE" dirty="0" smtClean="0"/>
              <a:t>. Processes</a:t>
            </a:r>
            <a:endParaRPr lang="en-IE" dirty="0"/>
          </a:p>
          <a:p>
            <a:pPr lvl="0"/>
            <a:r>
              <a:rPr lang="en-IE" dirty="0"/>
              <a:t>boundaries of a system, </a:t>
            </a:r>
          </a:p>
          <a:p>
            <a:pPr lvl="0"/>
            <a:r>
              <a:rPr lang="en-IE" dirty="0"/>
              <a:t>impact of previous solutions on current problems,</a:t>
            </a:r>
          </a:p>
          <a:p>
            <a:pPr lvl="0"/>
            <a:r>
              <a:rPr lang="en-IE" dirty="0"/>
              <a:t>constraints or bottlenecks within the system and </a:t>
            </a:r>
          </a:p>
          <a:p>
            <a:pPr lvl="0"/>
            <a:r>
              <a:rPr lang="en-IE" dirty="0"/>
              <a:t>acknowledging the ‘central law of improvement; which means that:</a:t>
            </a:r>
          </a:p>
          <a:p>
            <a:pPr lvl="0"/>
            <a:endParaRPr lang="en-IE" dirty="0"/>
          </a:p>
          <a:p>
            <a:pPr marL="0" lvl="0" indent="0" algn="ctr">
              <a:buNone/>
            </a:pPr>
            <a:r>
              <a:rPr lang="en-IE" dirty="0"/>
              <a:t> </a:t>
            </a:r>
            <a:r>
              <a:rPr lang="en-IE" sz="3600" i="1" dirty="0"/>
              <a:t>every system is perfectly designed to deliver the results it produces </a:t>
            </a:r>
          </a:p>
          <a:p>
            <a:pPr marL="0" lvl="0" indent="0">
              <a:buNone/>
            </a:pPr>
            <a:endParaRPr lang="en-IE" sz="1800" dirty="0"/>
          </a:p>
          <a:p>
            <a:pPr marL="0" lvl="0" indent="0">
              <a:buNone/>
            </a:pPr>
            <a:r>
              <a:rPr lang="en-IE" sz="1800" dirty="0"/>
              <a:t>Langley G et al. 2009, p.78.</a:t>
            </a:r>
          </a:p>
          <a:p>
            <a:endParaRPr lang="en-IE" dirty="0"/>
          </a:p>
        </p:txBody>
      </p:sp>
    </p:spTree>
    <p:extLst>
      <p:ext uri="{BB962C8B-B14F-4D97-AF65-F5344CB8AC3E}">
        <p14:creationId xmlns:p14="http://schemas.microsoft.com/office/powerpoint/2010/main" val="489067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4778"/>
          </a:xfrm>
        </p:spPr>
        <p:txBody>
          <a:bodyPr>
            <a:normAutofit fontScale="90000"/>
          </a:bodyPr>
          <a:lstStyle/>
          <a:p>
            <a:r>
              <a:rPr lang="en-IE" b="1" dirty="0"/>
              <a:t>Understanding Variation</a:t>
            </a:r>
          </a:p>
        </p:txBody>
      </p:sp>
      <p:sp>
        <p:nvSpPr>
          <p:cNvPr id="3" name="Content Placeholder 2"/>
          <p:cNvSpPr>
            <a:spLocks noGrp="1"/>
          </p:cNvSpPr>
          <p:nvPr>
            <p:ph idx="1"/>
          </p:nvPr>
        </p:nvSpPr>
        <p:spPr>
          <a:xfrm>
            <a:off x="423512" y="1787942"/>
            <a:ext cx="11656193" cy="5070058"/>
          </a:xfrm>
        </p:spPr>
        <p:txBody>
          <a:bodyPr>
            <a:normAutofit fontScale="77500" lnSpcReduction="20000"/>
          </a:bodyPr>
          <a:lstStyle/>
          <a:p>
            <a:pPr>
              <a:lnSpc>
                <a:spcPct val="160000"/>
              </a:lnSpc>
            </a:pPr>
            <a:r>
              <a:rPr lang="en-IE" b="1" dirty="0"/>
              <a:t>Walter </a:t>
            </a:r>
            <a:r>
              <a:rPr lang="en-IE" b="1" dirty="0" err="1"/>
              <a:t>Shewhart</a:t>
            </a:r>
            <a:r>
              <a:rPr lang="en-IE" b="1" dirty="0"/>
              <a:t> </a:t>
            </a:r>
            <a:r>
              <a:rPr lang="en-IE" dirty="0"/>
              <a:t>was one of the pioneers in developing the theory to understand variation. </a:t>
            </a:r>
          </a:p>
          <a:p>
            <a:pPr>
              <a:lnSpc>
                <a:spcPct val="160000"/>
              </a:lnSpc>
            </a:pPr>
            <a:r>
              <a:rPr lang="en-IE" dirty="0"/>
              <a:t>To begin to measure variation, one must firstly plot data over a period of time. </a:t>
            </a:r>
          </a:p>
          <a:p>
            <a:pPr>
              <a:lnSpc>
                <a:spcPct val="160000"/>
              </a:lnSpc>
            </a:pPr>
            <a:r>
              <a:rPr lang="en-IE" dirty="0"/>
              <a:t>Through analysing the trends in the data, patterns can be observed. </a:t>
            </a:r>
          </a:p>
          <a:p>
            <a:pPr>
              <a:lnSpc>
                <a:spcPct val="160000"/>
              </a:lnSpc>
            </a:pPr>
            <a:r>
              <a:rPr lang="en-IE" dirty="0"/>
              <a:t>The data is either </a:t>
            </a:r>
            <a:r>
              <a:rPr lang="en-IE" b="1" dirty="0"/>
              <a:t>predictable or unpredictable</a:t>
            </a:r>
            <a:r>
              <a:rPr lang="en-IE" dirty="0"/>
              <a:t>. </a:t>
            </a:r>
          </a:p>
          <a:p>
            <a:pPr>
              <a:lnSpc>
                <a:spcPct val="160000"/>
              </a:lnSpc>
            </a:pPr>
            <a:r>
              <a:rPr lang="en-IE" dirty="0"/>
              <a:t>Statistical theory can be used to develop a means to differentiate between both.</a:t>
            </a:r>
          </a:p>
          <a:p>
            <a:pPr>
              <a:lnSpc>
                <a:spcPct val="160000"/>
              </a:lnSpc>
            </a:pPr>
            <a:endParaRPr lang="en-IE" dirty="0"/>
          </a:p>
          <a:p>
            <a:endParaRPr lang="en-IE" dirty="0"/>
          </a:p>
          <a:p>
            <a:pPr marL="0" indent="0">
              <a:buNone/>
            </a:pPr>
            <a:r>
              <a:rPr lang="en-IE" dirty="0"/>
              <a:t> Langley G et al. (2009, p.75)</a:t>
            </a:r>
          </a:p>
          <a:p>
            <a:endParaRPr lang="en-IE" dirty="0"/>
          </a:p>
          <a:p>
            <a:endParaRPr lang="en-IE" dirty="0"/>
          </a:p>
        </p:txBody>
      </p:sp>
    </p:spTree>
    <p:extLst>
      <p:ext uri="{BB962C8B-B14F-4D97-AF65-F5344CB8AC3E}">
        <p14:creationId xmlns:p14="http://schemas.microsoft.com/office/powerpoint/2010/main" val="348967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7283"/>
          </a:xfrm>
        </p:spPr>
        <p:txBody>
          <a:bodyPr/>
          <a:lstStyle/>
          <a:p>
            <a:r>
              <a:rPr lang="en-IE" b="1" dirty="0"/>
              <a:t>Types of variation- Common cause</a:t>
            </a:r>
          </a:p>
        </p:txBody>
      </p:sp>
      <p:sp>
        <p:nvSpPr>
          <p:cNvPr id="3" name="Content Placeholder 2"/>
          <p:cNvSpPr>
            <a:spLocks noGrp="1"/>
          </p:cNvSpPr>
          <p:nvPr>
            <p:ph idx="1"/>
          </p:nvPr>
        </p:nvSpPr>
        <p:spPr>
          <a:xfrm>
            <a:off x="838200" y="1222408"/>
            <a:ext cx="10515600" cy="5438274"/>
          </a:xfrm>
        </p:spPr>
        <p:txBody>
          <a:bodyPr>
            <a:normAutofit fontScale="92500" lnSpcReduction="10000"/>
          </a:bodyPr>
          <a:lstStyle/>
          <a:p>
            <a:pPr marL="0" indent="0">
              <a:buNone/>
            </a:pPr>
            <a:r>
              <a:rPr lang="en-IE" dirty="0"/>
              <a:t> </a:t>
            </a:r>
            <a:r>
              <a:rPr lang="en-IE" b="1" dirty="0"/>
              <a:t>Common cause variation</a:t>
            </a:r>
            <a:r>
              <a:rPr lang="en-IE" dirty="0"/>
              <a:t>: </a:t>
            </a:r>
          </a:p>
          <a:p>
            <a:pPr marL="514350" indent="-514350">
              <a:lnSpc>
                <a:spcPct val="150000"/>
              </a:lnSpc>
              <a:buFont typeface="+mj-lt"/>
              <a:buAutoNum type="arabicPeriod"/>
            </a:pPr>
            <a:r>
              <a:rPr lang="en-IE" dirty="0"/>
              <a:t>Causes are inherent in the process overtime, they affect everyone working in the process and all outcomes of the process. </a:t>
            </a:r>
          </a:p>
          <a:p>
            <a:pPr marL="514350" indent="-514350">
              <a:lnSpc>
                <a:spcPct val="150000"/>
              </a:lnSpc>
              <a:buFont typeface="+mj-lt"/>
              <a:buAutoNum type="arabicPeriod"/>
            </a:pPr>
            <a:r>
              <a:rPr lang="en-IE" dirty="0"/>
              <a:t>This is known as a stable process in statistical terms in that it implies that the variation only is predictable.</a:t>
            </a:r>
          </a:p>
          <a:p>
            <a:pPr marL="514350" indent="-514350">
              <a:lnSpc>
                <a:spcPct val="150000"/>
              </a:lnSpc>
              <a:buFont typeface="+mj-lt"/>
              <a:buAutoNum type="arabicPeriod"/>
            </a:pPr>
            <a:r>
              <a:rPr lang="en-IE" dirty="0"/>
              <a:t>In practice it means that improvement can be achieved only by fundamental change to the process. </a:t>
            </a:r>
          </a:p>
          <a:p>
            <a:pPr marL="0" indent="0">
              <a:buNone/>
            </a:pPr>
            <a:endParaRPr lang="en-IE" dirty="0"/>
          </a:p>
          <a:p>
            <a:pPr marL="0" indent="0">
              <a:buNone/>
            </a:pPr>
            <a:endParaRPr lang="en-IE" dirty="0"/>
          </a:p>
          <a:p>
            <a:pPr marL="0" indent="0">
              <a:buNone/>
            </a:pPr>
            <a:r>
              <a:rPr lang="en-IE" sz="2000" dirty="0"/>
              <a:t>(Langley G et al. 2009, p.80).</a:t>
            </a:r>
          </a:p>
        </p:txBody>
      </p:sp>
    </p:spTree>
    <p:extLst>
      <p:ext uri="{BB962C8B-B14F-4D97-AF65-F5344CB8AC3E}">
        <p14:creationId xmlns:p14="http://schemas.microsoft.com/office/powerpoint/2010/main" val="1069035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Types of variation- Special cause</a:t>
            </a:r>
            <a:endParaRPr lang="en-IE" dirty="0"/>
          </a:p>
        </p:txBody>
      </p:sp>
      <p:sp>
        <p:nvSpPr>
          <p:cNvPr id="3" name="Content Placeholder 2"/>
          <p:cNvSpPr>
            <a:spLocks noGrp="1"/>
          </p:cNvSpPr>
          <p:nvPr>
            <p:ph idx="1"/>
          </p:nvPr>
        </p:nvSpPr>
        <p:spPr/>
        <p:txBody>
          <a:bodyPr>
            <a:normAutofit fontScale="92500" lnSpcReduction="20000"/>
          </a:bodyPr>
          <a:lstStyle/>
          <a:p>
            <a:pPr marL="0" indent="0">
              <a:buNone/>
            </a:pPr>
            <a:r>
              <a:rPr lang="en-IE" b="1" dirty="0"/>
              <a:t>Special cause variation: </a:t>
            </a:r>
          </a:p>
          <a:p>
            <a:pPr marL="514350" indent="-514350">
              <a:lnSpc>
                <a:spcPct val="160000"/>
              </a:lnSpc>
              <a:buFont typeface="+mj-lt"/>
              <a:buAutoNum type="arabicPeriod"/>
            </a:pPr>
            <a:r>
              <a:rPr lang="en-IE" dirty="0"/>
              <a:t>Causes are not part of the process or system all the time;</a:t>
            </a:r>
          </a:p>
          <a:p>
            <a:pPr marL="514350" indent="-514350">
              <a:lnSpc>
                <a:spcPct val="160000"/>
              </a:lnSpc>
              <a:buFont typeface="+mj-lt"/>
              <a:buAutoNum type="arabicPeriod"/>
            </a:pPr>
            <a:r>
              <a:rPr lang="en-IE" dirty="0"/>
              <a:t>They do not affect everyone but arise because of specific circumstances, </a:t>
            </a:r>
          </a:p>
          <a:p>
            <a:pPr marL="514350" indent="-514350">
              <a:lnSpc>
                <a:spcPct val="160000"/>
              </a:lnSpc>
              <a:buFont typeface="+mj-lt"/>
              <a:buAutoNum type="arabicPeriod"/>
            </a:pPr>
            <a:r>
              <a:rPr lang="en-IE" dirty="0"/>
              <a:t>The variation from one period to the next is unpredictable.</a:t>
            </a:r>
          </a:p>
          <a:p>
            <a:pPr>
              <a:lnSpc>
                <a:spcPct val="160000"/>
              </a:lnSpc>
            </a:pPr>
            <a:endParaRPr lang="en-IE" dirty="0"/>
          </a:p>
          <a:p>
            <a:endParaRPr lang="en-IE" dirty="0"/>
          </a:p>
          <a:p>
            <a:endParaRPr lang="en-IE" dirty="0"/>
          </a:p>
          <a:p>
            <a:pPr marL="0" indent="0">
              <a:buNone/>
            </a:pPr>
            <a:r>
              <a:rPr lang="en-IE" dirty="0"/>
              <a:t> </a:t>
            </a:r>
            <a:r>
              <a:rPr lang="en-IE" sz="1900" dirty="0"/>
              <a:t>(Langley G et al. 2009, p.80).</a:t>
            </a:r>
          </a:p>
          <a:p>
            <a:endParaRPr lang="en-IE" dirty="0"/>
          </a:p>
          <a:p>
            <a:endParaRPr lang="en-IE" dirty="0"/>
          </a:p>
        </p:txBody>
      </p:sp>
    </p:spTree>
    <p:extLst>
      <p:ext uri="{BB962C8B-B14F-4D97-AF65-F5344CB8AC3E}">
        <p14:creationId xmlns:p14="http://schemas.microsoft.com/office/powerpoint/2010/main" val="262326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Statistical analysis</a:t>
            </a:r>
          </a:p>
        </p:txBody>
      </p:sp>
      <p:sp>
        <p:nvSpPr>
          <p:cNvPr id="3" name="Content Placeholder 2"/>
          <p:cNvSpPr>
            <a:spLocks noGrp="1"/>
          </p:cNvSpPr>
          <p:nvPr>
            <p:ph idx="1"/>
          </p:nvPr>
        </p:nvSpPr>
        <p:spPr/>
        <p:txBody>
          <a:bodyPr>
            <a:normAutofit lnSpcReduction="10000"/>
          </a:bodyPr>
          <a:lstStyle/>
          <a:p>
            <a:r>
              <a:rPr lang="en-IE" dirty="0"/>
              <a:t>A process whose outcomes are affected by both common and special causes is called an unstable process</a:t>
            </a:r>
          </a:p>
          <a:p>
            <a:r>
              <a:rPr lang="en-IE" dirty="0"/>
              <a:t>If the special causes for variation can be identified and addressed then the system becomes statistically stable, from here changes can be identified and implemented to improve performance. </a:t>
            </a:r>
          </a:p>
          <a:p>
            <a:r>
              <a:rPr lang="en-IE" dirty="0" err="1"/>
              <a:t>Shewhart</a:t>
            </a:r>
            <a:r>
              <a:rPr lang="en-IE" dirty="0"/>
              <a:t> developed the control chart method to determine whether variation in a system is dominated by common or special causes </a:t>
            </a:r>
          </a:p>
          <a:p>
            <a:endParaRPr lang="en-IE" dirty="0"/>
          </a:p>
          <a:p>
            <a:endParaRPr lang="en-IE" dirty="0"/>
          </a:p>
          <a:p>
            <a:pPr marL="0" indent="0">
              <a:buNone/>
            </a:pPr>
            <a:r>
              <a:rPr lang="en-IE" dirty="0"/>
              <a:t>(Langley G et al. 2009 p.81).  </a:t>
            </a:r>
          </a:p>
          <a:p>
            <a:endParaRPr lang="en-IE" dirty="0"/>
          </a:p>
        </p:txBody>
      </p:sp>
    </p:spTree>
    <p:extLst>
      <p:ext uri="{BB962C8B-B14F-4D97-AF65-F5344CB8AC3E}">
        <p14:creationId xmlns:p14="http://schemas.microsoft.com/office/powerpoint/2010/main" val="207128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Statistical thinking</a:t>
            </a:r>
          </a:p>
        </p:txBody>
      </p:sp>
      <p:sp>
        <p:nvSpPr>
          <p:cNvPr id="3" name="Content Placeholder 2"/>
          <p:cNvSpPr>
            <a:spLocks noGrp="1"/>
          </p:cNvSpPr>
          <p:nvPr>
            <p:ph idx="1"/>
          </p:nvPr>
        </p:nvSpPr>
        <p:spPr/>
        <p:txBody>
          <a:bodyPr>
            <a:normAutofit fontScale="85000" lnSpcReduction="20000"/>
          </a:bodyPr>
          <a:lstStyle/>
          <a:p>
            <a:pPr marL="0" indent="0">
              <a:buNone/>
            </a:pPr>
            <a:r>
              <a:rPr lang="en-IE" dirty="0"/>
              <a:t>Statistical thinking is based on the following fundamental principles:</a:t>
            </a:r>
          </a:p>
          <a:p>
            <a:pPr lvl="0">
              <a:lnSpc>
                <a:spcPct val="200000"/>
              </a:lnSpc>
            </a:pPr>
            <a:r>
              <a:rPr lang="en-IE" dirty="0"/>
              <a:t>All work occurs in a system of interconnected processes.</a:t>
            </a:r>
          </a:p>
          <a:p>
            <a:pPr lvl="0">
              <a:lnSpc>
                <a:spcPct val="200000"/>
              </a:lnSpc>
            </a:pPr>
            <a:r>
              <a:rPr lang="en-IE" dirty="0"/>
              <a:t>Variation exists in all processes.</a:t>
            </a:r>
          </a:p>
          <a:p>
            <a:pPr lvl="0">
              <a:lnSpc>
                <a:spcPct val="200000"/>
              </a:lnSpc>
            </a:pPr>
            <a:r>
              <a:rPr lang="en-IE" dirty="0"/>
              <a:t>Understanding and reducing variation are keys to success”.</a:t>
            </a:r>
          </a:p>
          <a:p>
            <a:pPr>
              <a:lnSpc>
                <a:spcPct val="200000"/>
              </a:lnSpc>
            </a:pPr>
            <a:endParaRPr lang="en-IE" dirty="0"/>
          </a:p>
          <a:p>
            <a:endParaRPr lang="en-IE" dirty="0"/>
          </a:p>
          <a:p>
            <a:pPr marL="0" indent="0">
              <a:buNone/>
            </a:pPr>
            <a:r>
              <a:rPr lang="en-IE" sz="1400" dirty="0" err="1"/>
              <a:t>Snee</a:t>
            </a:r>
            <a:r>
              <a:rPr lang="en-IE" sz="1400" dirty="0"/>
              <a:t> (2008)</a:t>
            </a:r>
          </a:p>
        </p:txBody>
      </p:sp>
    </p:spTree>
    <p:extLst>
      <p:ext uri="{BB962C8B-B14F-4D97-AF65-F5344CB8AC3E}">
        <p14:creationId xmlns:p14="http://schemas.microsoft.com/office/powerpoint/2010/main" val="3565665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The Human side of change</a:t>
            </a:r>
          </a:p>
        </p:txBody>
      </p:sp>
      <p:sp>
        <p:nvSpPr>
          <p:cNvPr id="3" name="Content Placeholder 2"/>
          <p:cNvSpPr>
            <a:spLocks noGrp="1"/>
          </p:cNvSpPr>
          <p:nvPr>
            <p:ph idx="1"/>
          </p:nvPr>
        </p:nvSpPr>
        <p:spPr/>
        <p:txBody>
          <a:bodyPr>
            <a:normAutofit/>
          </a:bodyPr>
          <a:lstStyle/>
          <a:p>
            <a:r>
              <a:rPr lang="en-IE" dirty="0"/>
              <a:t>Deming in his system of profound knowledge acknowledged the importance of the human side of change stating that all change occurs in human systems, in which people interact with each other(Langley G et al. 2009, p.83). </a:t>
            </a:r>
          </a:p>
          <a:p>
            <a:r>
              <a:rPr lang="en-IE" dirty="0"/>
              <a:t>For improvement to succeed, leaders need to understand and master the broad area of psychology and interpersonal relationships and acknowledge that people are a fundamental source of value regardless of their identity or position and it takes work and expertise to create a culture that respects and motivates them to meaningfully contribute to the solution. Hilton and Anderson (2018, p. 5) </a:t>
            </a:r>
          </a:p>
          <a:p>
            <a:endParaRPr lang="en-IE" dirty="0"/>
          </a:p>
        </p:txBody>
      </p:sp>
    </p:spTree>
    <p:extLst>
      <p:ext uri="{BB962C8B-B14F-4D97-AF65-F5344CB8AC3E}">
        <p14:creationId xmlns:p14="http://schemas.microsoft.com/office/powerpoint/2010/main" val="278281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Origins of QI methods</a:t>
            </a:r>
          </a:p>
        </p:txBody>
      </p:sp>
      <p:sp>
        <p:nvSpPr>
          <p:cNvPr id="3" name="Content Placeholder 2"/>
          <p:cNvSpPr>
            <a:spLocks noGrp="1"/>
          </p:cNvSpPr>
          <p:nvPr>
            <p:ph idx="1"/>
          </p:nvPr>
        </p:nvSpPr>
        <p:spPr/>
        <p:txBody>
          <a:bodyPr>
            <a:normAutofit/>
          </a:bodyPr>
          <a:lstStyle/>
          <a:p>
            <a:pPr marL="0" indent="0" algn="ctr">
              <a:buNone/>
            </a:pPr>
            <a:endParaRPr lang="en-IE" i="1" dirty="0"/>
          </a:p>
          <a:p>
            <a:pPr marL="0" indent="0" algn="ctr">
              <a:buNone/>
            </a:pPr>
            <a:r>
              <a:rPr lang="en-IE" i="1" dirty="0"/>
              <a:t>Most of today’s quality improvement methods were developed in </a:t>
            </a:r>
            <a:r>
              <a:rPr lang="en-IE" b="1" i="1" dirty="0"/>
              <a:t>industry</a:t>
            </a:r>
            <a:r>
              <a:rPr lang="en-IE" i="1" dirty="0"/>
              <a:t> and have been adapted for use in other sectors, such as health.</a:t>
            </a:r>
          </a:p>
          <a:p>
            <a:pPr marL="0" indent="0" algn="ctr">
              <a:buNone/>
            </a:pPr>
            <a:endParaRPr lang="en-IE" i="1" dirty="0"/>
          </a:p>
          <a:p>
            <a:pPr marL="0" indent="0" algn="ctr">
              <a:buNone/>
            </a:pPr>
            <a:r>
              <a:rPr lang="en-IE" i="1" dirty="0"/>
              <a:t>These industrial approaches have been used within </a:t>
            </a:r>
          </a:p>
          <a:p>
            <a:pPr marL="0" indent="0" algn="ctr">
              <a:buNone/>
            </a:pPr>
            <a:r>
              <a:rPr lang="en-IE" i="1" dirty="0"/>
              <a:t>healthcare for the past 30 years.</a:t>
            </a:r>
          </a:p>
          <a:p>
            <a:pPr marL="0" indent="0" algn="ctr">
              <a:buNone/>
            </a:pPr>
            <a:endParaRPr lang="en-IE" i="1" dirty="0"/>
          </a:p>
          <a:p>
            <a:pPr marL="0" indent="0">
              <a:buNone/>
            </a:pPr>
            <a:r>
              <a:rPr lang="en-IE" dirty="0"/>
              <a:t> The Health Foundation 2013, p.16</a:t>
            </a:r>
          </a:p>
          <a:p>
            <a:endParaRPr lang="en-IE" dirty="0"/>
          </a:p>
        </p:txBody>
      </p:sp>
    </p:spTree>
    <p:extLst>
      <p:ext uri="{BB962C8B-B14F-4D97-AF65-F5344CB8AC3E}">
        <p14:creationId xmlns:p14="http://schemas.microsoft.com/office/powerpoint/2010/main" val="3153889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Building Knowledge</a:t>
            </a:r>
            <a:br>
              <a:rPr lang="en-IE" dirty="0"/>
            </a:br>
            <a:endParaRPr lang="en-IE" dirty="0"/>
          </a:p>
        </p:txBody>
      </p:sp>
      <p:sp>
        <p:nvSpPr>
          <p:cNvPr id="3" name="Content Placeholder 2"/>
          <p:cNvSpPr>
            <a:spLocks noGrp="1"/>
          </p:cNvSpPr>
          <p:nvPr>
            <p:ph idx="1"/>
          </p:nvPr>
        </p:nvSpPr>
        <p:spPr>
          <a:xfrm>
            <a:off x="838200" y="1106905"/>
            <a:ext cx="10515600" cy="5070058"/>
          </a:xfrm>
        </p:spPr>
        <p:txBody>
          <a:bodyPr>
            <a:normAutofit fontScale="47500" lnSpcReduction="20000"/>
          </a:bodyPr>
          <a:lstStyle/>
          <a:p>
            <a:endParaRPr lang="en-IE" dirty="0"/>
          </a:p>
          <a:p>
            <a:pPr>
              <a:lnSpc>
                <a:spcPct val="170000"/>
              </a:lnSpc>
            </a:pPr>
            <a:r>
              <a:rPr lang="en-IE" sz="4500" dirty="0"/>
              <a:t>The greater the knowledge of the system and how it functions, the better the prediction and the greater likelihood the change will result in improvement (Langley G et al. (2009, p.81) </a:t>
            </a:r>
          </a:p>
          <a:p>
            <a:pPr>
              <a:lnSpc>
                <a:spcPct val="170000"/>
              </a:lnSpc>
            </a:pPr>
            <a:endParaRPr lang="en-IE" sz="4500" dirty="0"/>
          </a:p>
          <a:p>
            <a:pPr>
              <a:lnSpc>
                <a:spcPct val="170000"/>
              </a:lnSpc>
            </a:pPr>
            <a:r>
              <a:rPr lang="en-IE" sz="4500" dirty="0"/>
              <a:t>Theory of Knowledge refers to the development of practical knowledge of what works. It is grounded in predictions about the results to be achieved through system changes. Knowledge is gained through a process of stating a theory, making a prediction based on the theory, comparing observations with predictions, and revising or abandoning the theory accordingly. The explicit goal of the science of improvement is to increase such knowledge (</a:t>
            </a:r>
            <a:r>
              <a:rPr lang="en-IE" sz="4500" dirty="0" err="1"/>
              <a:t>Scoville</a:t>
            </a:r>
            <a:r>
              <a:rPr lang="en-IE" sz="4500" dirty="0"/>
              <a:t> and Little (2014, p.12) </a:t>
            </a:r>
          </a:p>
          <a:p>
            <a:pPr>
              <a:lnSpc>
                <a:spcPct val="170000"/>
              </a:lnSpc>
            </a:pPr>
            <a:endParaRPr lang="en-IE" sz="4500" dirty="0"/>
          </a:p>
          <a:p>
            <a:endParaRPr lang="en-IE" dirty="0"/>
          </a:p>
        </p:txBody>
      </p:sp>
    </p:spTree>
    <p:extLst>
      <p:ext uri="{BB962C8B-B14F-4D97-AF65-F5344CB8AC3E}">
        <p14:creationId xmlns:p14="http://schemas.microsoft.com/office/powerpoint/2010/main" val="1509213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Building Knowledge contd.,</a:t>
            </a:r>
            <a:br>
              <a:rPr lang="en-IE" dirty="0"/>
            </a:br>
            <a:endParaRPr lang="en-IE" dirty="0"/>
          </a:p>
        </p:txBody>
      </p:sp>
      <p:sp>
        <p:nvSpPr>
          <p:cNvPr id="3" name="Content Placeholder 2"/>
          <p:cNvSpPr>
            <a:spLocks noGrp="1"/>
          </p:cNvSpPr>
          <p:nvPr>
            <p:ph idx="1"/>
          </p:nvPr>
        </p:nvSpPr>
        <p:spPr/>
        <p:txBody>
          <a:bodyPr>
            <a:normAutofit fontScale="85000" lnSpcReduction="20000"/>
          </a:bodyPr>
          <a:lstStyle/>
          <a:p>
            <a:pPr>
              <a:lnSpc>
                <a:spcPct val="170000"/>
              </a:lnSpc>
            </a:pPr>
            <a:r>
              <a:rPr lang="en-IE" dirty="0"/>
              <a:t>Skilfully building knowledge by making changes and observing or measuring results is the foundation of improvement. Langley G et al. (2009, p.82) </a:t>
            </a:r>
          </a:p>
          <a:p>
            <a:pPr>
              <a:lnSpc>
                <a:spcPct val="170000"/>
              </a:lnSpc>
            </a:pPr>
            <a:endParaRPr lang="en-IE" dirty="0"/>
          </a:p>
          <a:p>
            <a:pPr>
              <a:lnSpc>
                <a:spcPct val="170000"/>
              </a:lnSpc>
            </a:pPr>
            <a:r>
              <a:rPr lang="en-IE" dirty="0"/>
              <a:t>Repeating learning cycles, the theory becomes useful for predictions in future circumstances. The Plan, Do, Study, Act (PDSA) cycle which is part of the model for improvements approach to change supports repeated learning from tests of change carried out in practice.</a:t>
            </a:r>
          </a:p>
          <a:p>
            <a:endParaRPr lang="en-IE" dirty="0"/>
          </a:p>
        </p:txBody>
      </p:sp>
    </p:spTree>
    <p:extLst>
      <p:ext uri="{BB962C8B-B14F-4D97-AF65-F5344CB8AC3E}">
        <p14:creationId xmlns:p14="http://schemas.microsoft.com/office/powerpoint/2010/main" val="348847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Examples of QI methods</a:t>
            </a:r>
          </a:p>
        </p:txBody>
      </p:sp>
      <p:sp>
        <p:nvSpPr>
          <p:cNvPr id="3" name="Content Placeholder 2"/>
          <p:cNvSpPr>
            <a:spLocks noGrp="1"/>
          </p:cNvSpPr>
          <p:nvPr>
            <p:ph idx="1"/>
          </p:nvPr>
        </p:nvSpPr>
        <p:spPr/>
        <p:txBody>
          <a:bodyPr>
            <a:normAutofit lnSpcReduction="10000"/>
          </a:bodyPr>
          <a:lstStyle/>
          <a:p>
            <a:r>
              <a:rPr lang="en-IE" dirty="0"/>
              <a:t>The Model for Improvement</a:t>
            </a:r>
          </a:p>
          <a:p>
            <a:r>
              <a:rPr lang="en-IE" dirty="0"/>
              <a:t>LEAN</a:t>
            </a:r>
          </a:p>
          <a:p>
            <a:r>
              <a:rPr lang="en-IE" dirty="0"/>
              <a:t>LEAN Six Sigma</a:t>
            </a:r>
          </a:p>
          <a:p>
            <a:r>
              <a:rPr lang="en-IE" dirty="0"/>
              <a:t>Microsystems. </a:t>
            </a:r>
          </a:p>
          <a:p>
            <a:r>
              <a:rPr lang="en-IE" dirty="0"/>
              <a:t>PDSA</a:t>
            </a:r>
          </a:p>
          <a:p>
            <a:r>
              <a:rPr lang="en-IE" dirty="0"/>
              <a:t>Theory of constraints</a:t>
            </a:r>
          </a:p>
          <a:p>
            <a:pPr marL="0" indent="0">
              <a:buNone/>
            </a:pPr>
            <a:endParaRPr lang="en-IE" dirty="0"/>
          </a:p>
          <a:p>
            <a:pPr marL="0" indent="0">
              <a:buNone/>
            </a:pPr>
            <a:r>
              <a:rPr lang="en-IE" dirty="0"/>
              <a:t>All have their roots in industry and consist of rapid cycle testing in practice, studying variation and change ideas.</a:t>
            </a:r>
          </a:p>
        </p:txBody>
      </p:sp>
    </p:spTree>
    <p:extLst>
      <p:ext uri="{BB962C8B-B14F-4D97-AF65-F5344CB8AC3E}">
        <p14:creationId xmlns:p14="http://schemas.microsoft.com/office/powerpoint/2010/main" val="2461258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41" y="365125"/>
            <a:ext cx="10766659" cy="809157"/>
          </a:xfrm>
        </p:spPr>
        <p:txBody>
          <a:bodyPr/>
          <a:lstStyle/>
          <a:p>
            <a:pPr algn="ctr"/>
            <a:r>
              <a:rPr lang="en-IE" dirty="0"/>
              <a:t>Pioneers of quality</a:t>
            </a:r>
          </a:p>
        </p:txBody>
      </p:sp>
      <p:sp>
        <p:nvSpPr>
          <p:cNvPr id="3" name="Content Placeholder 2"/>
          <p:cNvSpPr>
            <a:spLocks noGrp="1"/>
          </p:cNvSpPr>
          <p:nvPr>
            <p:ph idx="1"/>
          </p:nvPr>
        </p:nvSpPr>
        <p:spPr>
          <a:xfrm>
            <a:off x="423512" y="1318661"/>
            <a:ext cx="11405936" cy="4858302"/>
          </a:xfrm>
        </p:spPr>
        <p:txBody>
          <a:bodyPr>
            <a:normAutofit/>
          </a:bodyPr>
          <a:lstStyle/>
          <a:p>
            <a:pPr marL="0" indent="0">
              <a:buNone/>
            </a:pPr>
            <a:r>
              <a:rPr lang="en-IE" dirty="0"/>
              <a:t>QI Methods are based on theories developed by pioneers of quality in the automobile industry such as: </a:t>
            </a:r>
          </a:p>
          <a:p>
            <a:pPr>
              <a:lnSpc>
                <a:spcPct val="200000"/>
              </a:lnSpc>
            </a:pPr>
            <a:r>
              <a:rPr lang="en-IE" dirty="0"/>
              <a:t>Edward Deming, -Foundations of science for improvement/14 point for quality management</a:t>
            </a:r>
          </a:p>
          <a:p>
            <a:pPr>
              <a:lnSpc>
                <a:spcPct val="200000"/>
              </a:lnSpc>
            </a:pPr>
            <a:r>
              <a:rPr lang="en-IE" dirty="0"/>
              <a:t>Joseph </a:t>
            </a:r>
            <a:r>
              <a:rPr lang="en-IE" dirty="0" err="1"/>
              <a:t>Juran</a:t>
            </a:r>
            <a:r>
              <a:rPr lang="en-IE" dirty="0"/>
              <a:t>,  Quality Planning, Quality Control and Quality Improvement</a:t>
            </a:r>
          </a:p>
          <a:p>
            <a:pPr>
              <a:lnSpc>
                <a:spcPct val="200000"/>
              </a:lnSpc>
            </a:pPr>
            <a:r>
              <a:rPr lang="en-IE" dirty="0"/>
              <a:t>Walter </a:t>
            </a:r>
            <a:r>
              <a:rPr lang="en-IE" dirty="0" err="1"/>
              <a:t>Shewhart</a:t>
            </a:r>
            <a:r>
              <a:rPr lang="en-IE" dirty="0"/>
              <a:t>. –Studying Variation</a:t>
            </a:r>
          </a:p>
          <a:p>
            <a:endParaRPr lang="en-IE" dirty="0"/>
          </a:p>
        </p:txBody>
      </p:sp>
    </p:spTree>
    <p:extLst>
      <p:ext uri="{BB962C8B-B14F-4D97-AF65-F5344CB8AC3E}">
        <p14:creationId xmlns:p14="http://schemas.microsoft.com/office/powerpoint/2010/main" val="303541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a:t>Demings</a:t>
            </a:r>
            <a:r>
              <a:rPr lang="en-IE" dirty="0"/>
              <a:t> 14 points of management</a:t>
            </a:r>
          </a:p>
        </p:txBody>
      </p:sp>
      <p:sp>
        <p:nvSpPr>
          <p:cNvPr id="3" name="Content Placeholder 2"/>
          <p:cNvSpPr>
            <a:spLocks noGrp="1"/>
          </p:cNvSpPr>
          <p:nvPr>
            <p:ph idx="1"/>
          </p:nvPr>
        </p:nvSpPr>
        <p:spPr/>
        <p:txBody>
          <a:bodyPr>
            <a:normAutofit fontScale="55000" lnSpcReduction="20000"/>
          </a:bodyPr>
          <a:lstStyle/>
          <a:p>
            <a:r>
              <a:rPr lang="en-IE" dirty="0" smtClean="0"/>
              <a:t>Create </a:t>
            </a:r>
            <a:r>
              <a:rPr lang="en-IE" dirty="0"/>
              <a:t>constancy of purpose for improving products and services.</a:t>
            </a:r>
          </a:p>
          <a:p>
            <a:r>
              <a:rPr lang="en-IE" dirty="0"/>
              <a:t>Adopt the new philosophy.</a:t>
            </a:r>
          </a:p>
          <a:p>
            <a:r>
              <a:rPr lang="en-IE" dirty="0"/>
              <a:t>Cease dependence on inspection to achieve quality.</a:t>
            </a:r>
          </a:p>
          <a:p>
            <a:r>
              <a:rPr lang="en-IE" dirty="0"/>
              <a:t>End the practice of awarding business on price alone; instead, minimize total cost by working with a single supplier.</a:t>
            </a:r>
          </a:p>
          <a:p>
            <a:r>
              <a:rPr lang="en-IE" dirty="0"/>
              <a:t>Improve constantly and forever every process for planning, production and service.</a:t>
            </a:r>
          </a:p>
          <a:p>
            <a:r>
              <a:rPr lang="en-IE" dirty="0"/>
              <a:t>Institute training on the job.</a:t>
            </a:r>
          </a:p>
          <a:p>
            <a:r>
              <a:rPr lang="en-IE" dirty="0"/>
              <a:t>Adopt and institute leadership.</a:t>
            </a:r>
          </a:p>
          <a:p>
            <a:r>
              <a:rPr lang="en-IE" dirty="0"/>
              <a:t>Drive out fear.</a:t>
            </a:r>
          </a:p>
          <a:p>
            <a:r>
              <a:rPr lang="en-IE" dirty="0"/>
              <a:t>Break down barriers between staff areas.</a:t>
            </a:r>
          </a:p>
          <a:p>
            <a:r>
              <a:rPr lang="en-IE" dirty="0"/>
              <a:t>Eliminate slogans, exhortations and targets for the workforce.</a:t>
            </a:r>
          </a:p>
          <a:p>
            <a:r>
              <a:rPr lang="en-IE" dirty="0"/>
              <a:t>Eliminate numerical quotas for the workforce and numerical goals for management.</a:t>
            </a:r>
          </a:p>
          <a:p>
            <a:r>
              <a:rPr lang="en-IE" dirty="0"/>
              <a:t>Remove barriers that rob people of pride of workmanship, and eliminate the annual rating or merit system.</a:t>
            </a:r>
          </a:p>
          <a:p>
            <a:r>
              <a:rPr lang="en-IE" dirty="0"/>
              <a:t>Institute a vigorous program of education and self-improvement for everyone.</a:t>
            </a:r>
          </a:p>
          <a:p>
            <a:r>
              <a:rPr lang="en-IE" dirty="0"/>
              <a:t>Put everybody in the company to work accomplishing the transformation.</a:t>
            </a:r>
          </a:p>
          <a:p>
            <a:endParaRPr lang="en-IE" dirty="0"/>
          </a:p>
        </p:txBody>
      </p:sp>
    </p:spTree>
    <p:extLst>
      <p:ext uri="{BB962C8B-B14F-4D97-AF65-F5344CB8AC3E}">
        <p14:creationId xmlns:p14="http://schemas.microsoft.com/office/powerpoint/2010/main" val="830738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614"/>
            <a:ext cx="10515600" cy="955675"/>
          </a:xfrm>
        </p:spPr>
        <p:txBody>
          <a:bodyPr>
            <a:normAutofit fontScale="90000"/>
          </a:bodyPr>
          <a:lstStyle/>
          <a:p>
            <a:r>
              <a:rPr lang="en-IE" b="1" dirty="0">
                <a:latin typeface="Arial" panose="020B0604020202020204" pitchFamily="34" charset="0"/>
                <a:cs typeface="Arial" panose="020B0604020202020204" pitchFamily="34" charset="0"/>
              </a:rPr>
              <a:t>  What is required for Quality Improvement</a:t>
            </a:r>
          </a:p>
        </p:txBody>
      </p:sp>
      <p:sp>
        <p:nvSpPr>
          <p:cNvPr id="3" name="Content Placeholder 2"/>
          <p:cNvSpPr>
            <a:spLocks noGrp="1"/>
          </p:cNvSpPr>
          <p:nvPr>
            <p:ph idx="1"/>
          </p:nvPr>
        </p:nvSpPr>
        <p:spPr>
          <a:xfrm>
            <a:off x="357352" y="998289"/>
            <a:ext cx="10852514" cy="5652768"/>
          </a:xfrm>
        </p:spPr>
        <p:txBody>
          <a:bodyPr>
            <a:noAutofit/>
          </a:bodyPr>
          <a:lstStyle/>
          <a:p>
            <a:pPr marL="0" indent="0">
              <a:buNone/>
            </a:pPr>
            <a:r>
              <a:rPr lang="en-IE" sz="2400" dirty="0">
                <a:solidFill>
                  <a:srgbClr val="FFFFFF"/>
                </a:solidFill>
                <a:latin typeface="Arial" panose="020B0604020202020204" pitchFamily="34" charset="0"/>
              </a:rPr>
              <a:t>Use a Use a Scientific approach to Improvement</a:t>
            </a:r>
          </a:p>
          <a:p>
            <a:pPr marL="0" indent="0">
              <a:buNone/>
            </a:pPr>
            <a:r>
              <a:rPr lang="en-IE" sz="2400" dirty="0">
                <a:latin typeface="Arial" panose="020B0604020202020204" pitchFamily="34" charset="0"/>
              </a:rPr>
              <a:t>Scientific approach to Improvement</a:t>
            </a:r>
          </a:p>
          <a:p>
            <a:pPr marL="0" indent="0">
              <a:buNone/>
            </a:pPr>
            <a:endParaRPr lang="en-IE" sz="2400" dirty="0">
              <a:latin typeface="Arial" panose="020B0604020202020204" pitchFamily="34" charset="0"/>
            </a:endParaRPr>
          </a:p>
          <a:p>
            <a:pPr marL="457200" indent="-457200">
              <a:buFont typeface="+mj-lt"/>
              <a:buAutoNum type="arabicPeriod"/>
            </a:pPr>
            <a:r>
              <a:rPr lang="en-IE" sz="2400" dirty="0" smtClean="0">
                <a:latin typeface="Arial" panose="020B0604020202020204" pitchFamily="34" charset="0"/>
              </a:rPr>
              <a:t>Foundation </a:t>
            </a:r>
            <a:r>
              <a:rPr lang="en-IE" sz="2400" dirty="0">
                <a:latin typeface="Arial" panose="020B0604020202020204" pitchFamily="34" charset="0"/>
              </a:rPr>
              <a:t>of the Science of Improvement (Deming)</a:t>
            </a:r>
          </a:p>
          <a:p>
            <a:pPr marL="457200" indent="-457200">
              <a:buFont typeface="+mj-lt"/>
              <a:buAutoNum type="arabicPeriod"/>
            </a:pPr>
            <a:endParaRPr lang="en-IE" sz="2400" dirty="0">
              <a:latin typeface="Arial" panose="020B0604020202020204" pitchFamily="34" charset="0"/>
            </a:endParaRPr>
          </a:p>
          <a:p>
            <a:pPr marL="457200" indent="-457200">
              <a:buFont typeface="+mj-lt"/>
              <a:buAutoNum type="arabicPeriod"/>
            </a:pPr>
            <a:r>
              <a:rPr lang="en-IE" sz="2400" dirty="0" smtClean="0">
                <a:latin typeface="Arial" panose="020B0604020202020204" pitchFamily="34" charset="0"/>
              </a:rPr>
              <a:t>The </a:t>
            </a:r>
            <a:r>
              <a:rPr lang="en-IE" sz="2400" dirty="0">
                <a:latin typeface="Arial" panose="020B0604020202020204" pitchFamily="34" charset="0"/>
              </a:rPr>
              <a:t>Science of Quality Improvement/ Model for Improvement ( IHI)</a:t>
            </a:r>
          </a:p>
          <a:p>
            <a:pPr marL="457200" indent="-457200">
              <a:buFont typeface="+mj-lt"/>
              <a:buAutoNum type="arabicPeriod"/>
            </a:pPr>
            <a:endParaRPr lang="en-IE" sz="2400" dirty="0">
              <a:latin typeface="Arial" panose="020B0604020202020204" pitchFamily="34" charset="0"/>
            </a:endParaRPr>
          </a:p>
          <a:p>
            <a:pPr marL="457200" indent="-457200">
              <a:buFont typeface="+mj-lt"/>
              <a:buAutoNum type="arabicPeriod"/>
            </a:pPr>
            <a:r>
              <a:rPr lang="en-IE" sz="2400" dirty="0" smtClean="0">
                <a:latin typeface="Arial" panose="020B0604020202020204" pitchFamily="34" charset="0"/>
              </a:rPr>
              <a:t>Framework </a:t>
            </a:r>
            <a:r>
              <a:rPr lang="en-IE" sz="2400" dirty="0">
                <a:latin typeface="Arial" panose="020B0604020202020204" pitchFamily="34" charset="0"/>
              </a:rPr>
              <a:t>for Improving Quality in Our Health Service.</a:t>
            </a:r>
          </a:p>
          <a:p>
            <a:pPr marL="0" indent="0">
              <a:buNone/>
            </a:pPr>
            <a:endParaRPr lang="en-IE" sz="2400" dirty="0">
              <a:latin typeface="Arial" panose="020B0604020202020204" pitchFamily="34" charset="0"/>
            </a:endParaRPr>
          </a:p>
          <a:p>
            <a:r>
              <a:rPr lang="en-IE" sz="2400" dirty="0" smtClean="0">
                <a:solidFill>
                  <a:srgbClr val="FFFFFF"/>
                </a:solidFill>
                <a:latin typeface="Arial" panose="020B0604020202020204" pitchFamily="34" charset="0"/>
              </a:rPr>
              <a:t>Quality </a:t>
            </a:r>
            <a:r>
              <a:rPr lang="en-IE" sz="2400" dirty="0">
                <a:solidFill>
                  <a:srgbClr val="FFFFFF"/>
                </a:solidFill>
                <a:latin typeface="Arial" panose="020B0604020202020204" pitchFamily="34" charset="0"/>
              </a:rPr>
              <a:t>in Our Health Service.</a:t>
            </a:r>
          </a:p>
        </p:txBody>
      </p:sp>
      <p:sp>
        <p:nvSpPr>
          <p:cNvPr id="7" name="TextBox 6"/>
          <p:cNvSpPr txBox="1"/>
          <p:nvPr/>
        </p:nvSpPr>
        <p:spPr>
          <a:xfrm>
            <a:off x="10658166" y="6281725"/>
            <a:ext cx="1722922" cy="369332"/>
          </a:xfrm>
          <a:prstGeom prst="rect">
            <a:avLst/>
          </a:prstGeom>
          <a:noFill/>
        </p:spPr>
        <p:txBody>
          <a:bodyPr wrap="square" rtlCol="0">
            <a:spAutoFit/>
          </a:bodyPr>
          <a:lstStyle/>
          <a:p>
            <a:r>
              <a:rPr lang="en-IE" dirty="0"/>
              <a:t>(IHI 2009)</a:t>
            </a:r>
          </a:p>
        </p:txBody>
      </p:sp>
    </p:spTree>
    <p:extLst>
      <p:ext uri="{BB962C8B-B14F-4D97-AF65-F5344CB8AC3E}">
        <p14:creationId xmlns:p14="http://schemas.microsoft.com/office/powerpoint/2010/main" val="1711107392"/>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82180" y="1213652"/>
          <a:ext cx="4116552" cy="405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p:cNvPicPr/>
          <p:nvPr/>
        </p:nvPicPr>
        <p:blipFill>
          <a:blip r:embed="rId8"/>
          <a:stretch>
            <a:fillRect/>
          </a:stretch>
        </p:blipFill>
        <p:spPr>
          <a:xfrm>
            <a:off x="5029663" y="1284467"/>
            <a:ext cx="2925331" cy="3915217"/>
          </a:xfrm>
          <a:prstGeom prst="rect">
            <a:avLst/>
          </a:prstGeom>
        </p:spPr>
      </p:pic>
      <p:pic>
        <p:nvPicPr>
          <p:cNvPr id="5" name="Picture 4"/>
          <p:cNvPicPr>
            <a:picLocks noChangeAspect="1"/>
          </p:cNvPicPr>
          <p:nvPr/>
        </p:nvPicPr>
        <p:blipFill>
          <a:blip r:embed="rId9"/>
          <a:stretch>
            <a:fillRect/>
          </a:stretch>
        </p:blipFill>
        <p:spPr>
          <a:xfrm>
            <a:off x="8521701" y="1213653"/>
            <a:ext cx="3568700" cy="3986032"/>
          </a:xfrm>
          <a:prstGeom prst="rect">
            <a:avLst/>
          </a:prstGeom>
        </p:spPr>
      </p:pic>
      <p:sp>
        <p:nvSpPr>
          <p:cNvPr id="6" name="Plus 5"/>
          <p:cNvSpPr/>
          <p:nvPr/>
        </p:nvSpPr>
        <p:spPr>
          <a:xfrm>
            <a:off x="4298732" y="2679700"/>
            <a:ext cx="539968" cy="86360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Plus 6"/>
          <p:cNvSpPr/>
          <p:nvPr/>
        </p:nvSpPr>
        <p:spPr>
          <a:xfrm>
            <a:off x="7954994" y="2565400"/>
            <a:ext cx="539968" cy="863600"/>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29733250"/>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12" y="125128"/>
            <a:ext cx="11492564" cy="1119472"/>
          </a:xfrm>
        </p:spPr>
        <p:txBody>
          <a:bodyPr>
            <a:normAutofit fontScale="90000"/>
          </a:bodyPr>
          <a:lstStyle/>
          <a:p>
            <a:r>
              <a:rPr lang="en-IE" b="1" dirty="0"/>
              <a:t>Science of Improvement- </a:t>
            </a:r>
            <a:r>
              <a:rPr lang="en-IE" dirty="0"/>
              <a:t>Knowledge for Improvement</a:t>
            </a:r>
          </a:p>
        </p:txBody>
      </p:sp>
      <p:sp>
        <p:nvSpPr>
          <p:cNvPr id="3" name="Content Placeholder 2"/>
          <p:cNvSpPr>
            <a:spLocks noGrp="1"/>
          </p:cNvSpPr>
          <p:nvPr>
            <p:ph idx="1"/>
          </p:nvPr>
        </p:nvSpPr>
        <p:spPr>
          <a:xfrm>
            <a:off x="355601" y="1244600"/>
            <a:ext cx="11472332" cy="4932363"/>
          </a:xfrm>
        </p:spPr>
        <p:txBody>
          <a:bodyPr>
            <a:normAutofit lnSpcReduction="10000"/>
          </a:bodyPr>
          <a:lstStyle/>
          <a:p>
            <a:r>
              <a:rPr lang="en-IE" b="1" dirty="0"/>
              <a:t>2 Kinds </a:t>
            </a:r>
            <a:r>
              <a:rPr lang="en-IE" dirty="0"/>
              <a:t>of knowledge vital for developing changes that result in improvement (</a:t>
            </a:r>
            <a:r>
              <a:rPr lang="en-IE" b="1" dirty="0"/>
              <a:t>Edward Deming)</a:t>
            </a:r>
          </a:p>
          <a:p>
            <a:pPr marL="514350" indent="-514350">
              <a:buAutoNum type="arabicPeriod"/>
            </a:pPr>
            <a:r>
              <a:rPr lang="en-IE" b="1" dirty="0"/>
              <a:t>Subject Matter Expertise </a:t>
            </a:r>
            <a:r>
              <a:rPr lang="en-IE" dirty="0"/>
              <a:t>-Healthcare staff acquire knowledge/learning both formal and informal which is reinforced through experiences</a:t>
            </a:r>
          </a:p>
          <a:p>
            <a:pPr marL="514350" indent="-514350">
              <a:buAutoNum type="arabicPeriod"/>
            </a:pPr>
            <a:r>
              <a:rPr lang="en-IE" b="1" dirty="0"/>
              <a:t>System of Profound knowledge- </a:t>
            </a:r>
            <a:r>
              <a:rPr lang="en-IE" dirty="0"/>
              <a:t>deep insight this knowledge offers into how to make changes that will result in improvement. Theory or knowledge of </a:t>
            </a:r>
          </a:p>
          <a:p>
            <a:pPr marL="1428750" lvl="2" indent="-514350">
              <a:buAutoNum type="arabicPeriod"/>
            </a:pPr>
            <a:r>
              <a:rPr lang="en-IE" dirty="0"/>
              <a:t>Systems</a:t>
            </a:r>
          </a:p>
          <a:p>
            <a:pPr marL="1428750" lvl="2" indent="-514350">
              <a:buAutoNum type="arabicPeriod"/>
            </a:pPr>
            <a:r>
              <a:rPr lang="en-IE" dirty="0"/>
              <a:t>Variation</a:t>
            </a:r>
          </a:p>
          <a:p>
            <a:pPr marL="1428750" lvl="2" indent="-514350">
              <a:buAutoNum type="arabicPeriod"/>
            </a:pPr>
            <a:r>
              <a:rPr lang="en-IE" dirty="0"/>
              <a:t>Knowledge</a:t>
            </a:r>
          </a:p>
          <a:p>
            <a:pPr marL="1428750" lvl="2" indent="-514350">
              <a:buAutoNum type="arabicPeriod"/>
            </a:pPr>
            <a:r>
              <a:rPr lang="en-IE" dirty="0"/>
              <a:t>Psychology</a:t>
            </a:r>
          </a:p>
          <a:p>
            <a:pPr marL="914400" lvl="2" indent="0">
              <a:buNone/>
            </a:pPr>
            <a:endParaRPr lang="en-IE" dirty="0"/>
          </a:p>
          <a:p>
            <a:pPr marL="182563" lvl="2" indent="0">
              <a:buNone/>
            </a:pPr>
            <a:r>
              <a:rPr lang="en-IE" i="1" dirty="0"/>
              <a:t>Deming’s system of profound Knowledge</a:t>
            </a:r>
          </a:p>
          <a:p>
            <a:pPr marL="182563" lvl="2" indent="0">
              <a:buNone/>
            </a:pPr>
            <a:r>
              <a:rPr lang="en-IE" dirty="0"/>
              <a:t>(as cited in Langley G et al. 2009,p.75).</a:t>
            </a:r>
            <a:endParaRPr lang="en-IE" i="1" dirty="0"/>
          </a:p>
          <a:p>
            <a:pPr marL="1428750" lvl="2" indent="-514350">
              <a:buAutoNum type="arabicPeriod"/>
            </a:pPr>
            <a:endParaRPr lang="en-IE" i="1" dirty="0"/>
          </a:p>
        </p:txBody>
      </p:sp>
    </p:spTree>
    <p:extLst>
      <p:ext uri="{BB962C8B-B14F-4D97-AF65-F5344CB8AC3E}">
        <p14:creationId xmlns:p14="http://schemas.microsoft.com/office/powerpoint/2010/main" val="323731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Subject Matter Expertise</a:t>
            </a:r>
          </a:p>
        </p:txBody>
      </p:sp>
      <p:sp>
        <p:nvSpPr>
          <p:cNvPr id="3" name="Content Placeholder 2"/>
          <p:cNvSpPr>
            <a:spLocks noGrp="1"/>
          </p:cNvSpPr>
          <p:nvPr>
            <p:ph idx="1"/>
          </p:nvPr>
        </p:nvSpPr>
        <p:spPr>
          <a:xfrm>
            <a:off x="838200" y="1559293"/>
            <a:ext cx="10515600" cy="4617670"/>
          </a:xfrm>
        </p:spPr>
        <p:txBody>
          <a:bodyPr>
            <a:normAutofit fontScale="55000" lnSpcReduction="20000"/>
          </a:bodyPr>
          <a:lstStyle/>
          <a:p>
            <a:pPr marL="0" indent="0">
              <a:lnSpc>
                <a:spcPct val="150000"/>
              </a:lnSpc>
              <a:buNone/>
            </a:pPr>
            <a:r>
              <a:rPr lang="en-IE" sz="4400" dirty="0"/>
              <a:t>Healthcare staff acquire knowledge/learning both formal and informal which is reinforced through experiences.</a:t>
            </a:r>
          </a:p>
          <a:p>
            <a:pPr marL="0" indent="0">
              <a:lnSpc>
                <a:spcPct val="150000"/>
              </a:lnSpc>
              <a:buNone/>
            </a:pPr>
            <a:endParaRPr lang="en-IE" dirty="0"/>
          </a:p>
          <a:p>
            <a:pPr marL="0" indent="0" algn="ctr">
              <a:lnSpc>
                <a:spcPct val="170000"/>
              </a:lnSpc>
              <a:buNone/>
            </a:pPr>
            <a:r>
              <a:rPr lang="en-IE" sz="3800" dirty="0"/>
              <a:t>“</a:t>
            </a:r>
            <a:r>
              <a:rPr lang="en-IE" sz="4400" i="1" dirty="0"/>
              <a:t>give work back to people, to define and solve problems believing that people working closest to the system can often be in the best position to identify and solve problems”.</a:t>
            </a:r>
            <a:endParaRPr lang="en-IE" dirty="0"/>
          </a:p>
          <a:p>
            <a:pPr marL="0" indent="0">
              <a:buNone/>
            </a:pPr>
            <a:endParaRPr lang="en-IE" dirty="0"/>
          </a:p>
          <a:p>
            <a:pPr marL="0" indent="0">
              <a:buNone/>
            </a:pPr>
            <a:endParaRPr lang="en-IE" dirty="0"/>
          </a:p>
          <a:p>
            <a:pPr marL="0" indent="0">
              <a:buNone/>
            </a:pPr>
            <a:r>
              <a:rPr lang="en-IE" dirty="0"/>
              <a:t>Ronald Heifetz as citied by Hilton and Anderson (2018, p.5)</a:t>
            </a:r>
          </a:p>
        </p:txBody>
      </p:sp>
    </p:spTree>
    <p:extLst>
      <p:ext uri="{BB962C8B-B14F-4D97-AF65-F5344CB8AC3E}">
        <p14:creationId xmlns:p14="http://schemas.microsoft.com/office/powerpoint/2010/main" val="3814704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l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25ffc79-5abb-45fb-bbe3-803340e918e9">
      <Terms xmlns="http://schemas.microsoft.com/office/infopath/2007/PartnerControls"/>
    </lcf76f155ced4ddcb4097134ff3c332f>
    <TaxCatchAll xmlns="024bff2c-491b-41b9-b588-28f7285751ef" xsi:nil="true"/>
    <SharedWithUsers xmlns="024bff2c-491b-41b9-b588-28f7285751ef">
      <UserInfo>
        <DisplayName>Therese Callinan</DisplayName>
        <AccountId>37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C6CEC2878631045965EDB1AB72141E7" ma:contentTypeVersion="13" ma:contentTypeDescription="Create a new document." ma:contentTypeScope="" ma:versionID="866ffed8663b73ca4c14144ba766f906">
  <xsd:schema xmlns:xsd="http://www.w3.org/2001/XMLSchema" xmlns:xs="http://www.w3.org/2001/XMLSchema" xmlns:p="http://schemas.microsoft.com/office/2006/metadata/properties" xmlns:ns2="125ffc79-5abb-45fb-bbe3-803340e918e9" xmlns:ns3="024bff2c-491b-41b9-b588-28f7285751ef" targetNamespace="http://schemas.microsoft.com/office/2006/metadata/properties" ma:root="true" ma:fieldsID="417831be4139c5c79069b7eed9691b51" ns2:_="" ns3:_="">
    <xsd:import namespace="125ffc79-5abb-45fb-bbe3-803340e918e9"/>
    <xsd:import namespace="024bff2c-491b-41b9-b588-28f7285751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ffc79-5abb-45fb-bbe3-803340e91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18ae7c-5fc3-448c-af18-0d24f508cb7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4bff2c-491b-41b9-b588-28f7285751e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c22c3e-3dde-4fd8-b6c4-ce85c7060b7b}" ma:internalName="TaxCatchAll" ma:showField="CatchAllData" ma:web="024bff2c-491b-41b9-b588-28f7285751e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EAE172-0B83-4C40-8357-049AFEBC23CB}">
  <ds:schemaRef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024bff2c-491b-41b9-b588-28f7285751ef"/>
    <ds:schemaRef ds:uri="125ffc79-5abb-45fb-bbe3-803340e918e9"/>
    <ds:schemaRef ds:uri="http://purl.org/dc/terms/"/>
    <ds:schemaRef ds:uri="http://schemas.microsoft.com/office/2006/metadata/properties"/>
  </ds:schemaRefs>
</ds:datastoreItem>
</file>

<file path=customXml/itemProps2.xml><?xml version="1.0" encoding="utf-8"?>
<ds:datastoreItem xmlns:ds="http://schemas.openxmlformats.org/officeDocument/2006/customXml" ds:itemID="{A7C5DB03-03FF-4353-AB89-17ECF94FBE06}">
  <ds:schemaRefs>
    <ds:schemaRef ds:uri="http://schemas.microsoft.com/sharepoint/v3/contenttype/forms"/>
  </ds:schemaRefs>
</ds:datastoreItem>
</file>

<file path=customXml/itemProps3.xml><?xml version="1.0" encoding="utf-8"?>
<ds:datastoreItem xmlns:ds="http://schemas.openxmlformats.org/officeDocument/2006/customXml" ds:itemID="{255B7537-CB05-4B65-9FFC-93E740DA3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5ffc79-5abb-45fb-bbe3-803340e918e9"/>
    <ds:schemaRef ds:uri="024bff2c-491b-41b9-b588-28f728575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363</TotalTime>
  <Words>1580</Words>
  <Application>Microsoft Macintosh PowerPoint</Application>
  <PresentationFormat>Custom</PresentationFormat>
  <Paragraphs>183</Paragraphs>
  <Slides>21</Slides>
  <Notes>2</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Slice</vt:lpstr>
      <vt:lpstr>PowerPoint Presentation</vt:lpstr>
      <vt:lpstr>Origins of QI methods</vt:lpstr>
      <vt:lpstr>Examples of QI methods</vt:lpstr>
      <vt:lpstr>Pioneers of quality</vt:lpstr>
      <vt:lpstr>Demings 14 points of management</vt:lpstr>
      <vt:lpstr>  What is required for Quality Improvement</vt:lpstr>
      <vt:lpstr>PowerPoint Presentation</vt:lpstr>
      <vt:lpstr>Science of Improvement- Knowledge for Improvement</vt:lpstr>
      <vt:lpstr>Subject Matter Expertise</vt:lpstr>
      <vt:lpstr>Deming’s system of profound knowledge</vt:lpstr>
      <vt:lpstr>Key messages- HSE 2022</vt:lpstr>
      <vt:lpstr>Appreciation of the system</vt:lpstr>
      <vt:lpstr>Appreciation of the system contd.,</vt:lpstr>
      <vt:lpstr>Understanding Variation</vt:lpstr>
      <vt:lpstr>Types of variation- Common cause</vt:lpstr>
      <vt:lpstr>Types of variation- Special cause</vt:lpstr>
      <vt:lpstr>Statistical analysis</vt:lpstr>
      <vt:lpstr>Statistical thinking</vt:lpstr>
      <vt:lpstr>The Human side of change</vt:lpstr>
      <vt:lpstr>Building Knowledge </vt:lpstr>
      <vt:lpstr>Building Knowledge contd., </vt:lpstr>
    </vt:vector>
  </TitlesOfParts>
  <Company>RCSI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Callinan</dc:creator>
  <cp:lastModifiedBy>Ruth Kelleher</cp:lastModifiedBy>
  <cp:revision>30</cp:revision>
  <dcterms:created xsi:type="dcterms:W3CDTF">2022-07-07T09:28:23Z</dcterms:created>
  <dcterms:modified xsi:type="dcterms:W3CDTF">2024-02-09T09:37:30Z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0x0101003C6CEC2878631045965EDB1AB72141E7</vt:lpwstr>
  </property>
  <property fmtid="{D5CDD505-2E9C-101B-9397-08002B2CF9AE}" pid="3" name="Order">
    <vt:r8>100</vt:r8>
  </property>
  <property fmtid="{D5CDD505-2E9C-101B-9397-08002B2CF9AE}" pid="4" name="_ExtendedDescription">
    <vt:lpwstr/>
  </property>
  <property fmtid="{D5CDD505-2E9C-101B-9397-08002B2CF9AE}" pid="5" name="MediaServiceImageTags">
    <vt:lpwstr/>
  </property>
</Properties>
</file>